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2" r:id="rId5"/>
    <p:sldMasterId id="2147483693" r:id="rId6"/>
    <p:sldMasterId id="2147483694" r:id="rId7"/>
    <p:sldMasterId id="2147483695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</p:sldIdLst>
  <p:sldSz cy="5143500" cx="9144000"/>
  <p:notesSz cx="6858000" cy="9144000"/>
  <p:embeddedFontLst>
    <p:embeddedFont>
      <p:font typeface="Robot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2F93851-F096-4F70-A68F-F131ACED8CFF}">
  <a:tblStyle styleId="{92F93851-F096-4F70-A68F-F131ACED8CF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78A1D4AD-1428-43FB-9E4D-97FEA8CDFA5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20" Type="http://schemas.openxmlformats.org/officeDocument/2006/relationships/slide" Target="slides/slide11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notesMaster" Target="notesMasters/notesMaster1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0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11" Type="http://schemas.openxmlformats.org/officeDocument/2006/relationships/slide" Target="slides/slide2.xml"/><Relationship Id="rId33" Type="http://schemas.openxmlformats.org/officeDocument/2006/relationships/slide" Target="slides/slide24.xml"/><Relationship Id="rId10" Type="http://schemas.openxmlformats.org/officeDocument/2006/relationships/slide" Target="slides/slide1.xml"/><Relationship Id="rId32" Type="http://schemas.openxmlformats.org/officeDocument/2006/relationships/slide" Target="slides/slide23.xml"/><Relationship Id="rId13" Type="http://schemas.openxmlformats.org/officeDocument/2006/relationships/slide" Target="slides/slide4.xml"/><Relationship Id="rId35" Type="http://schemas.openxmlformats.org/officeDocument/2006/relationships/slide" Target="slides/slide26.xml"/><Relationship Id="rId12" Type="http://schemas.openxmlformats.org/officeDocument/2006/relationships/slide" Target="slides/slide3.xml"/><Relationship Id="rId34" Type="http://schemas.openxmlformats.org/officeDocument/2006/relationships/slide" Target="slides/slide25.xml"/><Relationship Id="rId15" Type="http://schemas.openxmlformats.org/officeDocument/2006/relationships/slide" Target="slides/slide6.xml"/><Relationship Id="rId37" Type="http://schemas.openxmlformats.org/officeDocument/2006/relationships/font" Target="fonts/Roboto-regular.fntdata"/><Relationship Id="rId14" Type="http://schemas.openxmlformats.org/officeDocument/2006/relationships/slide" Target="slides/slide5.xml"/><Relationship Id="rId36" Type="http://schemas.openxmlformats.org/officeDocument/2006/relationships/slide" Target="slides/slide27.xml"/><Relationship Id="rId17" Type="http://schemas.openxmlformats.org/officeDocument/2006/relationships/slide" Target="slides/slide8.xml"/><Relationship Id="rId39" Type="http://schemas.openxmlformats.org/officeDocument/2006/relationships/font" Target="fonts/Roboto-italic.fntdata"/><Relationship Id="rId16" Type="http://schemas.openxmlformats.org/officeDocument/2006/relationships/slide" Target="slides/slide7.xml"/><Relationship Id="rId38" Type="http://schemas.openxmlformats.org/officeDocument/2006/relationships/font" Target="fonts/Roboto-bold.fntdata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335f35d94_2_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8335f35d94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Phrases: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Project Recap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Requirements/constraints (demo)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Design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Low-Level discussion: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- Should be very SELinux-focused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Conclusion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Summary of Session with Ms. Heil: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We should go with this design for the presentation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Our presentation should be broken up to the sections (phrases) defined above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We should include some of the slides in the OPR 4 draft: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 slide detailing how users interact with use cases in CourseManager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Something similar to our testing progress (probably broken up over multiple slides)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Something similar to the SELinux Policy module code slide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a high level, we should do the recap, go over requirements/constraints (for the current iteration), take a deep dive into our current progress, go over testing, and then conclude the presentation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the deep dive, we should talk primarily about how we’ve integrated with SELinux, this will include how we’ve developed the policy and also how we’ve modified CourseManager/container runtime to interact with this policy. This will also be where our challenges will go.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should be current-system-focused. E.g.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We no longer have the requirement to read in data from multiple stores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We’ve added the front-end as a requirement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etc.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took some notes from the presentation and put them in the other slides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8335f35d94_2_1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g8335f35d94_2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Integration (maybe backend demo), Frontend demo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“We showed this to our sponsor and they just loved it”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837dd3060c_2_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g837dd3060c_2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 will create a backend demo showing those curl commands which are allowed and denied by SELinux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8335f35d94_2_1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g8335f35d94_2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Add animations to highlight new elements, emphasize front-end and SELinux integration progress, animate series of interactions</a:t>
            </a:r>
            <a:endParaRPr/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Return to this diagram in-between discussions of low-level designs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8335f35d94_2_2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6" name="Google Shape;376;g8335f35d94_2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 will recolor the rest of the pictures when I put this back on powerpoint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8335f35d94_2_2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0" name="Google Shape;420;g8335f35d94_2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Define MAC, policy, type enforcement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7342a4c618_1_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0" name="Google Shape;450;g7342a4c618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Define MAC, policy, type enforcement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8335f35d94_2_2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9" name="Google Shape;459;g8335f35d94_2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7342a4c618_1_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2" name="Google Shape;482;g7342a4c618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7342a4c618_1_1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7" name="Google Shape;497;g7342a4c618_1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7342a4c618_1_1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2" name="Google Shape;512;g7342a4c618_1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335f35d94_2_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8335f35d94_2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7342a4c618_1_1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3" name="Google Shape;533;g7342a4c618_1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7342a4c618_1_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7" name="Google Shape;557;g7342a4c618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7342a4c618_1_1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9" name="Google Shape;569;g7342a4c618_1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7342a4c618_1_2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1" name="Google Shape;581;g7342a4c618_1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837dd3060c_2_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5" name="Google Shape;595;g837dd3060c_2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-***JB notes***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- Will need to update Testing section based on what we accomplished. Just putting what I feel we can get done here.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- Right now our black box/system testing is done via CURL commands, eventually would like to incorporate with the front-end if we can get done in time.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- “Remaining tests in progress”: Need to create the selinux policies for student and instructor that support their level of access for thees UCs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If there are things we are unable to do, we should go over them and why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E.g. We cannot do system testing yet, our front-end was only recently formalized and our system was only recently integrated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837dd3060c_2_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2" name="Google Shape;602;g837dd3060c_2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-***JB notes***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- Will need to update Testing section based on what we accomplished. Just putting what I feel we can get done here.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- Right now our black box/system testing is done via CURL commands, eventually would like to incorporate with the front-end if we can get done in time.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- “Remaining tests in progress”: Need to create the selinux policies for student and instructor that support their level of access for thees UCs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If there are things we are unable to do, we should go over them and why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E.g. We cannot do system testing yet, our front-end was only recently formalized and our system was only recently integrated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837dd3060c_2_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9" name="Google Shape;609;g837dd3060c_2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-***JB notes***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- Will need to update Testing section based on what we accomplished. Just putting what I feel we can get done here.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- Right now our black box/system testing is done via CURL commands, eventually would like to incorporate with the front-end if we can get done in time.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- “Remaining tests in progress”: Need to create the selinux policies for student and instructor that support their level of access for thees UCs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If there are things we are unable to do, we should go over them and why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E.g. We cannot do system testing yet, our front-end was only recently formalized and our system was only recently integrated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8335f35d94_2_3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7" name="Google Shape;617;g8335f35d94_2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Mention action steps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37dd3060c_2_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837dd3060c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335f35d94_2_1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g8335f35d94_2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8335f35d94_2_1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g8335f35d94_2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An example scenario could be a good addition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8335f35d94_2_1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g8335f35d94_2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For overall requirements, they should be updated, we are working with a different system than the one described in the initial assignment</a:t>
            </a:r>
            <a:endParaRPr/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We should be current-work-focused</a:t>
            </a:r>
            <a:endParaRPr/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We need to talk about CourseManager as well as SELinux, the 3-users slide and a high-level SELinux overview will be especially helpful. No need to bring up previous work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734067a1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734067a1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Replace with info on what class does from frontend perspective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837dd3060c_2_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g837dd3060c_2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UC 1, 2, and 4 were previously completed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UC 3, 5, and 6  are now completed (if we get done in time)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For our mock system called Course Manager, we have 3 users: Coordinators, Instructors and Students.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We have a total of 7 use cases. All of which can be done by the coordinator.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We see see that an instructor can do 4 of these while a student has limited access.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We currently have UC1, 2 and 4 completed. We will see this in the demo later 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8335f35d94_2_1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g8335f35d94_2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CentOS 7 is used to its easy integration with SELinux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PostgreSQL is used due to an </a:t>
            </a:r>
            <a:r>
              <a:rPr lang="en"/>
              <a:t>extension</a:t>
            </a:r>
            <a:r>
              <a:rPr lang="en"/>
              <a:t> that allows its columns and tables to be labeled with SELinux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Docker allows isolation of running services (improves security)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Labeling the Docker Container’s IP connection with SELinux enforces what the user can and cannot due in this running </a:t>
            </a:r>
            <a:r>
              <a:rPr lang="en"/>
              <a:t>service</a:t>
            </a: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 txBox="1"/>
          <p:nvPr>
            <p:ph type="title"/>
          </p:nvPr>
        </p:nvSpPr>
        <p:spPr>
          <a:xfrm>
            <a:off x="311700" y="749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26"/>
          <p:cNvSpPr txBox="1"/>
          <p:nvPr>
            <p:ph idx="1" type="body"/>
          </p:nvPr>
        </p:nvSpPr>
        <p:spPr>
          <a:xfrm>
            <a:off x="311700" y="1457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2" name="Google Shape;10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5" name="Google Shape;105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6" name="Google Shape;106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9" name="Google Shape;10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2" name="Google Shape;112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3" name="Google Shape;113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4" name="Google Shape;11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7" name="Google Shape;117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0" name="Google Shape;120;p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1" name="Google Shape;121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4" name="Google Shape;124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3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8" name="Google Shape;128;p3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9" name="Google Shape;129;p3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0" name="Google Shape;130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33" name="Google Shape;13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6" name="Google Shape;136;p3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7" name="Google Shape;13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8"/>
          <p:cNvSpPr txBox="1"/>
          <p:nvPr>
            <p:ph type="title"/>
          </p:nvPr>
        </p:nvSpPr>
        <p:spPr>
          <a:xfrm>
            <a:off x="311700" y="749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6" name="Google Shape;146;p38"/>
          <p:cNvSpPr txBox="1"/>
          <p:nvPr>
            <p:ph idx="1" type="body"/>
          </p:nvPr>
        </p:nvSpPr>
        <p:spPr>
          <a:xfrm>
            <a:off x="311700" y="1457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7" name="Google Shape;147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0" name="Google Shape;150;p3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1" name="Google Shape;151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4" name="Google Shape;154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7" name="Google Shape;157;p4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8" name="Google Shape;158;p4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9" name="Google Shape;159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2" name="Google Shape;162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5" name="Google Shape;165;p4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6" name="Google Shape;166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9" name="Google Shape;169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4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3" name="Google Shape;173;p4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4" name="Google Shape;174;p4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5" name="Google Shape;175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78" name="Google Shape;178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1" name="Google Shape;181;p4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2" name="Google Shape;182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44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4.xml"/><Relationship Id="rId3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2" name="Google Shape;142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3" name="Google Shape;143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youtube.com/watch?v=Cygms9WH108" TargetMode="External"/><Relationship Id="rId4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2" Type="http://schemas.openxmlformats.org/officeDocument/2006/relationships/image" Target="../media/image25.png"/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8.jpg"/><Relationship Id="rId9" Type="http://schemas.openxmlformats.org/officeDocument/2006/relationships/image" Target="../media/image12.png"/><Relationship Id="rId5" Type="http://schemas.openxmlformats.org/officeDocument/2006/relationships/image" Target="../media/image37.png"/><Relationship Id="rId6" Type="http://schemas.openxmlformats.org/officeDocument/2006/relationships/image" Target="../media/image14.png"/><Relationship Id="rId7" Type="http://schemas.openxmlformats.org/officeDocument/2006/relationships/image" Target="../media/image7.png"/><Relationship Id="rId8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1" Type="http://schemas.openxmlformats.org/officeDocument/2006/relationships/image" Target="../media/image26.png"/><Relationship Id="rId10" Type="http://schemas.openxmlformats.org/officeDocument/2006/relationships/image" Target="../media/image23.png"/><Relationship Id="rId12" Type="http://schemas.openxmlformats.org/officeDocument/2006/relationships/image" Target="../media/image25.png"/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Relationship Id="rId4" Type="http://schemas.openxmlformats.org/officeDocument/2006/relationships/image" Target="../media/image36.png"/><Relationship Id="rId9" Type="http://schemas.openxmlformats.org/officeDocument/2006/relationships/image" Target="../media/image28.png"/><Relationship Id="rId5" Type="http://schemas.openxmlformats.org/officeDocument/2006/relationships/image" Target="../media/image27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Relationship Id="rId4" Type="http://schemas.openxmlformats.org/officeDocument/2006/relationships/image" Target="../media/image3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3.png"/><Relationship Id="rId4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png"/><Relationship Id="rId4" Type="http://schemas.openxmlformats.org/officeDocument/2006/relationships/image" Target="../media/image3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4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0" Type="http://schemas.openxmlformats.org/officeDocument/2006/relationships/image" Target="../media/image17.png"/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Relationship Id="rId4" Type="http://schemas.openxmlformats.org/officeDocument/2006/relationships/image" Target="../media/image15.png"/><Relationship Id="rId9" Type="http://schemas.openxmlformats.org/officeDocument/2006/relationships/image" Target="../media/image9.png"/><Relationship Id="rId5" Type="http://schemas.openxmlformats.org/officeDocument/2006/relationships/image" Target="../media/image13.png"/><Relationship Id="rId6" Type="http://schemas.openxmlformats.org/officeDocument/2006/relationships/image" Target="../media/image6.png"/><Relationship Id="rId7" Type="http://schemas.openxmlformats.org/officeDocument/2006/relationships/image" Target="../media/image20.png"/><Relationship Id="rId8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9"/>
          <p:cNvSpPr txBox="1"/>
          <p:nvPr>
            <p:ph type="ctrTitle"/>
          </p:nvPr>
        </p:nvSpPr>
        <p:spPr>
          <a:xfrm>
            <a:off x="311700" y="2571750"/>
            <a:ext cx="85206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3400"/>
              <a:t>Connected Operations (COps) Platform</a:t>
            </a:r>
            <a:endParaRPr b="1" sz="3400"/>
          </a:p>
        </p:txBody>
      </p:sp>
      <p:sp>
        <p:nvSpPr>
          <p:cNvPr id="190" name="Google Shape;190;p49"/>
          <p:cNvSpPr txBox="1"/>
          <p:nvPr>
            <p:ph idx="1" type="subTitle"/>
          </p:nvPr>
        </p:nvSpPr>
        <p:spPr>
          <a:xfrm>
            <a:off x="311700" y="3528900"/>
            <a:ext cx="8520600" cy="11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Team 32: </a:t>
            </a:r>
            <a:r>
              <a:rPr b="1" lang="en" sz="2400"/>
              <a:t>Caleb Boswell, Spencer Yoder (Presenters)</a:t>
            </a:r>
            <a:r>
              <a:rPr lang="en" sz="2400"/>
              <a:t>, Jonathan Balliet, Daniel Mills, Jeen Shaji</a:t>
            </a:r>
            <a:endParaRPr/>
          </a:p>
        </p:txBody>
      </p:sp>
      <p:pic>
        <p:nvPicPr>
          <p:cNvPr id="191" name="Google Shape;191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79975" y="842200"/>
            <a:ext cx="3784056" cy="107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8"/>
          <p:cNvSpPr txBox="1"/>
          <p:nvPr>
            <p:ph type="title"/>
          </p:nvPr>
        </p:nvSpPr>
        <p:spPr>
          <a:xfrm>
            <a:off x="311700" y="581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Demo (Front-end)</a:t>
            </a:r>
            <a:endParaRPr/>
          </a:p>
        </p:txBody>
      </p:sp>
      <p:pic>
        <p:nvPicPr>
          <p:cNvPr descr="Demo of front-end for COPS platform as of OPR 4 first submission." id="309" name="Google Shape;309;p58" title="COPS Platform Front-end Dem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1825" y="1154450"/>
            <a:ext cx="5052325" cy="378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9"/>
          <p:cNvSpPr txBox="1"/>
          <p:nvPr>
            <p:ph type="title"/>
          </p:nvPr>
        </p:nvSpPr>
        <p:spPr>
          <a:xfrm>
            <a:off x="311700" y="581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Demo (Back-end)</a:t>
            </a:r>
            <a:endParaRPr/>
          </a:p>
        </p:txBody>
      </p:sp>
      <p:pic>
        <p:nvPicPr>
          <p:cNvPr id="315" name="Google Shape;315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1469" y="1154450"/>
            <a:ext cx="6921062" cy="3893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oogle Shape;320;p60"/>
          <p:cNvGrpSpPr/>
          <p:nvPr/>
        </p:nvGrpSpPr>
        <p:grpSpPr>
          <a:xfrm>
            <a:off x="3599761" y="1805152"/>
            <a:ext cx="5155620" cy="2664362"/>
            <a:chOff x="3073980" y="1805152"/>
            <a:chExt cx="5289627" cy="2664362"/>
          </a:xfrm>
        </p:grpSpPr>
        <p:sp>
          <p:nvSpPr>
            <p:cNvPr id="321" name="Google Shape;321;p60"/>
            <p:cNvSpPr/>
            <p:nvPr/>
          </p:nvSpPr>
          <p:spPr>
            <a:xfrm>
              <a:off x="3073980" y="1805152"/>
              <a:ext cx="5289627" cy="2664362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2" name="Google Shape;322;p60"/>
            <p:cNvGrpSpPr/>
            <p:nvPr/>
          </p:nvGrpSpPr>
          <p:grpSpPr>
            <a:xfrm>
              <a:off x="5180133" y="1819863"/>
              <a:ext cx="1386123" cy="437191"/>
              <a:chOff x="5180133" y="1819863"/>
              <a:chExt cx="1386123" cy="437191"/>
            </a:xfrm>
          </p:grpSpPr>
          <p:pic>
            <p:nvPicPr>
              <p:cNvPr descr="install-centos-7-logo - PHEONIX SOLUTIONS" id="323" name="Google Shape;323;p60"/>
              <p:cNvPicPr preferRelativeResize="0"/>
              <p:nvPr/>
            </p:nvPicPr>
            <p:blipFill rotWithShape="1">
              <a:blip r:embed="rId3">
                <a:alphaModFix/>
              </a:blip>
              <a:srcRect b="11280" l="0" r="0" t="11198"/>
              <a:stretch/>
            </p:blipFill>
            <p:spPr>
              <a:xfrm>
                <a:off x="5180133" y="1819863"/>
                <a:ext cx="958509" cy="39009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Fix Root FS related errors if your Linux EC2 instance fails the ..." id="324" name="Google Shape;324;p60"/>
              <p:cNvPicPr preferRelativeResize="0"/>
              <p:nvPr/>
            </p:nvPicPr>
            <p:blipFill rotWithShape="1">
              <a:blip r:embed="rId4">
                <a:alphaModFix/>
              </a:blip>
              <a:srcRect b="0" l="32455" r="28041" t="9356"/>
              <a:stretch/>
            </p:blipFill>
            <p:spPr>
              <a:xfrm>
                <a:off x="6232889" y="1826649"/>
                <a:ext cx="333367" cy="43040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325" name="Google Shape;325;p60"/>
          <p:cNvGrpSpPr/>
          <p:nvPr/>
        </p:nvGrpSpPr>
        <p:grpSpPr>
          <a:xfrm>
            <a:off x="3756581" y="1892973"/>
            <a:ext cx="1884143" cy="2554874"/>
            <a:chOff x="3756581" y="1892973"/>
            <a:chExt cx="1884143" cy="2554874"/>
          </a:xfrm>
        </p:grpSpPr>
        <p:grpSp>
          <p:nvGrpSpPr>
            <p:cNvPr id="326" name="Google Shape;326;p60"/>
            <p:cNvGrpSpPr/>
            <p:nvPr/>
          </p:nvGrpSpPr>
          <p:grpSpPr>
            <a:xfrm>
              <a:off x="3756581" y="1892973"/>
              <a:ext cx="1884143" cy="2277976"/>
              <a:chOff x="2575481" y="1897103"/>
              <a:chExt cx="1884143" cy="2241129"/>
            </a:xfrm>
          </p:grpSpPr>
          <p:sp>
            <p:nvSpPr>
              <p:cNvPr id="327" name="Google Shape;327;p60"/>
              <p:cNvSpPr/>
              <p:nvPr/>
            </p:nvSpPr>
            <p:spPr>
              <a:xfrm>
                <a:off x="2575481" y="1897103"/>
                <a:ext cx="1884143" cy="2241129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206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Docker Logos and Photos | Docker" id="328" name="Google Shape;328;p60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3074198" y="1957879"/>
                <a:ext cx="887144" cy="22810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29" name="Google Shape;329;p60"/>
            <p:cNvSpPr txBox="1"/>
            <p:nvPr/>
          </p:nvSpPr>
          <p:spPr>
            <a:xfrm>
              <a:off x="4046362" y="4170947"/>
              <a:ext cx="1275864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" sz="11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Jonathan Balliet</a:t>
              </a:r>
              <a:endParaRPr b="0" i="1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0" name="Google Shape;330;p60"/>
          <p:cNvSpPr/>
          <p:nvPr/>
        </p:nvSpPr>
        <p:spPr>
          <a:xfrm>
            <a:off x="1426619" y="2148338"/>
            <a:ext cx="1047077" cy="1830088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60"/>
          <p:cNvSpPr txBox="1"/>
          <p:nvPr/>
        </p:nvSpPr>
        <p:spPr>
          <a:xfrm>
            <a:off x="311700" y="1165074"/>
            <a:ext cx="8520600" cy="5848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High-</a:t>
            </a:r>
            <a:r>
              <a:rPr lang="en" sz="2400">
                <a:solidFill>
                  <a:schemeClr val="dk1"/>
                </a:solidFill>
              </a:rPr>
              <a:t>L</a:t>
            </a: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evel design</a:t>
            </a:r>
            <a:endParaRPr/>
          </a:p>
        </p:txBody>
      </p:sp>
      <p:sp>
        <p:nvSpPr>
          <p:cNvPr id="332" name="Google Shape;332;p60"/>
          <p:cNvSpPr txBox="1"/>
          <p:nvPr>
            <p:ph type="title"/>
          </p:nvPr>
        </p:nvSpPr>
        <p:spPr>
          <a:xfrm>
            <a:off x="311700" y="581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Project Recap</a:t>
            </a:r>
            <a:endParaRPr/>
          </a:p>
        </p:txBody>
      </p:sp>
      <p:grpSp>
        <p:nvGrpSpPr>
          <p:cNvPr id="333" name="Google Shape;333;p60"/>
          <p:cNvGrpSpPr/>
          <p:nvPr/>
        </p:nvGrpSpPr>
        <p:grpSpPr>
          <a:xfrm>
            <a:off x="172685" y="2211616"/>
            <a:ext cx="571501" cy="1461283"/>
            <a:chOff x="431395" y="2308161"/>
            <a:chExt cx="571501" cy="1461283"/>
          </a:xfrm>
        </p:grpSpPr>
        <p:sp>
          <p:nvSpPr>
            <p:cNvPr id="334" name="Google Shape;334;p60"/>
            <p:cNvSpPr/>
            <p:nvPr/>
          </p:nvSpPr>
          <p:spPr>
            <a:xfrm>
              <a:off x="488545" y="2608709"/>
              <a:ext cx="457200" cy="4440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60"/>
            <p:cNvSpPr/>
            <p:nvPr/>
          </p:nvSpPr>
          <p:spPr>
            <a:xfrm rot="-5400000">
              <a:off x="374245" y="3140794"/>
              <a:ext cx="685800" cy="571500"/>
            </a:xfrm>
            <a:prstGeom prst="flowChartDelay">
              <a:avLst/>
            </a:prstGeom>
            <a:solidFill>
              <a:schemeClr val="lt1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60"/>
            <p:cNvSpPr txBox="1"/>
            <p:nvPr/>
          </p:nvSpPr>
          <p:spPr>
            <a:xfrm>
              <a:off x="431396" y="2308161"/>
              <a:ext cx="571500" cy="276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none" cap="none" strike="noStrike">
                  <a:solidFill>
                    <a:srgbClr val="002060"/>
                  </a:solidFill>
                  <a:latin typeface="Arial"/>
                  <a:ea typeface="Arial"/>
                  <a:cs typeface="Arial"/>
                  <a:sym typeface="Arial"/>
                </a:rPr>
                <a:t>User</a:t>
              </a:r>
              <a:endParaRPr b="0" i="0" sz="14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7" name="Google Shape;337;p60"/>
          <p:cNvGrpSpPr/>
          <p:nvPr/>
        </p:nvGrpSpPr>
        <p:grpSpPr>
          <a:xfrm>
            <a:off x="2470882" y="2104698"/>
            <a:ext cx="1123656" cy="346840"/>
            <a:chOff x="1100627" y="2104698"/>
            <a:chExt cx="1090780" cy="346840"/>
          </a:xfrm>
        </p:grpSpPr>
        <p:sp>
          <p:nvSpPr>
            <p:cNvPr id="338" name="Google Shape;338;p60"/>
            <p:cNvSpPr txBox="1"/>
            <p:nvPr/>
          </p:nvSpPr>
          <p:spPr>
            <a:xfrm>
              <a:off x="1100627" y="2104698"/>
              <a:ext cx="1026732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none" cap="none" strike="noStrike">
                  <a:solidFill>
                    <a:srgbClr val="002060"/>
                  </a:solidFill>
                  <a:latin typeface="Arial"/>
                  <a:ea typeface="Arial"/>
                  <a:cs typeface="Arial"/>
                  <a:sym typeface="Arial"/>
                </a:rPr>
                <a:t>Service Request</a:t>
              </a:r>
              <a:endParaRPr b="0" i="0" sz="14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39" name="Google Shape;339;p60"/>
            <p:cNvCxnSpPr/>
            <p:nvPr/>
          </p:nvCxnSpPr>
          <p:spPr>
            <a:xfrm>
              <a:off x="1119352" y="2451538"/>
              <a:ext cx="1072055" cy="0"/>
            </a:xfrm>
            <a:prstGeom prst="straightConnector1">
              <a:avLst/>
            </a:prstGeom>
            <a:solidFill>
              <a:schemeClr val="lt1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340" name="Google Shape;340;p60"/>
          <p:cNvGrpSpPr/>
          <p:nvPr/>
        </p:nvGrpSpPr>
        <p:grpSpPr>
          <a:xfrm>
            <a:off x="2470880" y="2705869"/>
            <a:ext cx="1386111" cy="346840"/>
            <a:chOff x="1119352" y="2104698"/>
            <a:chExt cx="1072055" cy="346840"/>
          </a:xfrm>
        </p:grpSpPr>
        <p:sp>
          <p:nvSpPr>
            <p:cNvPr id="341" name="Google Shape;341;p60"/>
            <p:cNvSpPr txBox="1"/>
            <p:nvPr/>
          </p:nvSpPr>
          <p:spPr>
            <a:xfrm>
              <a:off x="1140682" y="2104698"/>
              <a:ext cx="94396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none" cap="none" strike="noStrike">
                  <a:solidFill>
                    <a:srgbClr val="002060"/>
                  </a:solidFill>
                  <a:latin typeface="Arial"/>
                  <a:ea typeface="Arial"/>
                  <a:cs typeface="Arial"/>
                  <a:sym typeface="Arial"/>
                </a:rPr>
                <a:t>REST Request</a:t>
              </a:r>
              <a:endParaRPr b="0" i="0" sz="14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2" name="Google Shape;342;p60"/>
            <p:cNvCxnSpPr/>
            <p:nvPr/>
          </p:nvCxnSpPr>
          <p:spPr>
            <a:xfrm>
              <a:off x="1119352" y="2451538"/>
              <a:ext cx="1072055" cy="0"/>
            </a:xfrm>
            <a:prstGeom prst="straightConnector1">
              <a:avLst/>
            </a:prstGeom>
            <a:solidFill>
              <a:schemeClr val="lt1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343" name="Google Shape;343;p60"/>
          <p:cNvSpPr/>
          <p:nvPr/>
        </p:nvSpPr>
        <p:spPr>
          <a:xfrm>
            <a:off x="7136650" y="2115323"/>
            <a:ext cx="1413777" cy="1978678"/>
          </a:xfrm>
          <a:prstGeom prst="flowChartMagneticDisk">
            <a:avLst/>
          </a:prstGeom>
          <a:solidFill>
            <a:schemeClr val="lt1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ostgresql-logo - Portworx" id="344" name="Google Shape;344;p6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19056" y="2812235"/>
            <a:ext cx="648962" cy="5931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PostgreSQL Introduction - PostgreSQL wiki" id="345" name="Google Shape;345;p6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184062" y="3493520"/>
            <a:ext cx="1318951" cy="3621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6" name="Google Shape;346;p60"/>
          <p:cNvGrpSpPr/>
          <p:nvPr/>
        </p:nvGrpSpPr>
        <p:grpSpPr>
          <a:xfrm>
            <a:off x="5635013" y="2213091"/>
            <a:ext cx="1501634" cy="687116"/>
            <a:chOff x="1119352" y="1909202"/>
            <a:chExt cx="1072055" cy="687116"/>
          </a:xfrm>
        </p:grpSpPr>
        <p:sp>
          <p:nvSpPr>
            <p:cNvPr id="347" name="Google Shape;347;p60"/>
            <p:cNvSpPr txBox="1"/>
            <p:nvPr/>
          </p:nvSpPr>
          <p:spPr>
            <a:xfrm>
              <a:off x="1211673" y="1909202"/>
              <a:ext cx="94396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none" cap="none" strike="noStrike">
                  <a:solidFill>
                    <a:srgbClr val="002060"/>
                  </a:solidFill>
                  <a:latin typeface="Arial"/>
                  <a:ea typeface="Arial"/>
                  <a:cs typeface="Arial"/>
                  <a:sym typeface="Arial"/>
                </a:rPr>
                <a:t>SQL Query</a:t>
              </a:r>
              <a:endParaRPr b="0" i="0" sz="14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8" name="Google Shape;348;p60"/>
            <p:cNvCxnSpPr/>
            <p:nvPr/>
          </p:nvCxnSpPr>
          <p:spPr>
            <a:xfrm>
              <a:off x="1119352" y="2596318"/>
              <a:ext cx="1072055" cy="0"/>
            </a:xfrm>
            <a:prstGeom prst="straightConnector1">
              <a:avLst/>
            </a:prstGeom>
            <a:solidFill>
              <a:schemeClr val="lt1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349" name="Google Shape;349;p60"/>
          <p:cNvGrpSpPr/>
          <p:nvPr/>
        </p:nvGrpSpPr>
        <p:grpSpPr>
          <a:xfrm flipH="1">
            <a:off x="5652558" y="3580461"/>
            <a:ext cx="1484090" cy="277812"/>
            <a:chOff x="1119352" y="2173726"/>
            <a:chExt cx="1072055" cy="277812"/>
          </a:xfrm>
        </p:grpSpPr>
        <p:sp>
          <p:nvSpPr>
            <p:cNvPr id="350" name="Google Shape;350;p60"/>
            <p:cNvSpPr txBox="1"/>
            <p:nvPr/>
          </p:nvSpPr>
          <p:spPr>
            <a:xfrm>
              <a:off x="1176593" y="2173726"/>
              <a:ext cx="94396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none" cap="none" strike="noStrike">
                  <a:solidFill>
                    <a:srgbClr val="002060"/>
                  </a:solidFill>
                  <a:latin typeface="Arial"/>
                  <a:ea typeface="Arial"/>
                  <a:cs typeface="Arial"/>
                  <a:sym typeface="Arial"/>
                </a:rPr>
                <a:t>Data</a:t>
              </a:r>
              <a:endParaRPr b="0" i="0" sz="14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51" name="Google Shape;351;p60"/>
            <p:cNvCxnSpPr/>
            <p:nvPr/>
          </p:nvCxnSpPr>
          <p:spPr>
            <a:xfrm>
              <a:off x="1119352" y="2451538"/>
              <a:ext cx="1072055" cy="0"/>
            </a:xfrm>
            <a:prstGeom prst="straightConnector1">
              <a:avLst/>
            </a:prstGeom>
            <a:solidFill>
              <a:schemeClr val="lt1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352" name="Google Shape;352;p60"/>
          <p:cNvGrpSpPr/>
          <p:nvPr/>
        </p:nvGrpSpPr>
        <p:grpSpPr>
          <a:xfrm flipH="1">
            <a:off x="2473695" y="3292033"/>
            <a:ext cx="1282886" cy="346840"/>
            <a:chOff x="1119352" y="2104698"/>
            <a:chExt cx="1072055" cy="346840"/>
          </a:xfrm>
        </p:grpSpPr>
        <p:sp>
          <p:nvSpPr>
            <p:cNvPr id="353" name="Google Shape;353;p60"/>
            <p:cNvSpPr txBox="1"/>
            <p:nvPr/>
          </p:nvSpPr>
          <p:spPr>
            <a:xfrm>
              <a:off x="1223458" y="2104698"/>
              <a:ext cx="94396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none" cap="none" strike="noStrike">
                  <a:solidFill>
                    <a:srgbClr val="002060"/>
                  </a:solidFill>
                  <a:latin typeface="Arial"/>
                  <a:ea typeface="Arial"/>
                  <a:cs typeface="Arial"/>
                  <a:sym typeface="Arial"/>
                </a:rPr>
                <a:t>JSON response</a:t>
              </a:r>
              <a:endParaRPr b="0" i="0" sz="14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54" name="Google Shape;354;p60"/>
            <p:cNvCxnSpPr/>
            <p:nvPr/>
          </p:nvCxnSpPr>
          <p:spPr>
            <a:xfrm>
              <a:off x="1119352" y="2451538"/>
              <a:ext cx="1072055" cy="0"/>
            </a:xfrm>
            <a:prstGeom prst="straightConnector1">
              <a:avLst/>
            </a:prstGeom>
            <a:solidFill>
              <a:schemeClr val="lt1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cxnSp>
        <p:nvCxnSpPr>
          <p:cNvPr id="355" name="Google Shape;355;p60"/>
          <p:cNvCxnSpPr/>
          <p:nvPr/>
        </p:nvCxnSpPr>
        <p:spPr>
          <a:xfrm rot="10800000">
            <a:off x="744186" y="3525604"/>
            <a:ext cx="682433" cy="0"/>
          </a:xfrm>
          <a:prstGeom prst="straightConnector1">
            <a:avLst/>
          </a:prstGeom>
          <a:solidFill>
            <a:schemeClr val="lt1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56" name="Google Shape;356;p60"/>
          <p:cNvCxnSpPr/>
          <p:nvPr/>
        </p:nvCxnSpPr>
        <p:spPr>
          <a:xfrm>
            <a:off x="744185" y="2939145"/>
            <a:ext cx="682434" cy="0"/>
          </a:xfrm>
          <a:prstGeom prst="straightConnector1">
            <a:avLst/>
          </a:prstGeom>
          <a:solidFill>
            <a:schemeClr val="lt1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descr="W3C HTML5 Logo" id="357" name="Google Shape;357;p6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605833" y="2275539"/>
            <a:ext cx="675146" cy="6751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ngular Logos" id="358" name="Google Shape;358;p6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534946" y="3008699"/>
            <a:ext cx="804725" cy="847079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60"/>
          <p:cNvSpPr txBox="1"/>
          <p:nvPr/>
        </p:nvSpPr>
        <p:spPr>
          <a:xfrm>
            <a:off x="1343473" y="3997800"/>
            <a:ext cx="1275864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Daniel Mills</a:t>
            </a:r>
            <a:endParaRPr b="0" i="1" sz="11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0" name="Google Shape;360;p60"/>
          <p:cNvGrpSpPr/>
          <p:nvPr/>
        </p:nvGrpSpPr>
        <p:grpSpPr>
          <a:xfrm>
            <a:off x="3856995" y="2295082"/>
            <a:ext cx="1677604" cy="1791171"/>
            <a:chOff x="3856995" y="2295082"/>
            <a:chExt cx="1677604" cy="1791171"/>
          </a:xfrm>
        </p:grpSpPr>
        <p:grpSp>
          <p:nvGrpSpPr>
            <p:cNvPr id="361" name="Google Shape;361;p60"/>
            <p:cNvGrpSpPr/>
            <p:nvPr/>
          </p:nvGrpSpPr>
          <p:grpSpPr>
            <a:xfrm>
              <a:off x="3856995" y="2295082"/>
              <a:ext cx="1677604" cy="1274286"/>
              <a:chOff x="2678750" y="2476941"/>
              <a:chExt cx="1677604" cy="1526484"/>
            </a:xfrm>
          </p:grpSpPr>
          <p:sp>
            <p:nvSpPr>
              <p:cNvPr id="362" name="Google Shape;362;p60"/>
              <p:cNvSpPr/>
              <p:nvPr/>
            </p:nvSpPr>
            <p:spPr>
              <a:xfrm>
                <a:off x="2678750" y="2476941"/>
                <a:ext cx="1677604" cy="1526484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rgbClr val="002060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206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206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" sz="1400" u="none" cap="none" strike="noStrike">
                    <a:solidFill>
                      <a:srgbClr val="002060"/>
                    </a:solidFill>
                    <a:latin typeface="Arial"/>
                    <a:ea typeface="Arial"/>
                    <a:cs typeface="Arial"/>
                    <a:sym typeface="Arial"/>
                  </a:rPr>
                  <a:t>CourseManager</a:t>
                </a:r>
                <a:endParaRPr b="0" i="0" sz="1400" u="none" cap="none" strike="noStrike">
                  <a:solidFill>
                    <a:srgbClr val="00206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" sz="1400" u="none" cap="none" strike="noStrike">
                    <a:solidFill>
                      <a:srgbClr val="002060"/>
                    </a:solidFill>
                    <a:latin typeface="Arial"/>
                    <a:ea typeface="Arial"/>
                    <a:cs typeface="Arial"/>
                    <a:sym typeface="Arial"/>
                  </a:rPr>
                  <a:t>RESTful service</a:t>
                </a:r>
                <a:endParaRPr/>
              </a:p>
            </p:txBody>
          </p:sp>
          <p:pic>
            <p:nvPicPr>
              <p:cNvPr id="363" name="Google Shape;363;p60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3866375" y="2487586"/>
                <a:ext cx="466710" cy="4667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The Python Logo | Python Software Foundation" id="364" name="Google Shape;364;p60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2771950" y="2528226"/>
                <a:ext cx="1141101" cy="38543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65" name="Google Shape;365;p60"/>
            <p:cNvSpPr txBox="1"/>
            <p:nvPr/>
          </p:nvSpPr>
          <p:spPr>
            <a:xfrm>
              <a:off x="4057865" y="3592512"/>
              <a:ext cx="1275864" cy="4937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" sz="11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Caleb Boswell, Jeen Shaji,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" sz="11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Jonathan Balliet</a:t>
              </a:r>
              <a:endParaRPr b="0" i="1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6" name="Google Shape;366;p60"/>
          <p:cNvSpPr txBox="1"/>
          <p:nvPr/>
        </p:nvSpPr>
        <p:spPr>
          <a:xfrm>
            <a:off x="7232430" y="4118340"/>
            <a:ext cx="1275864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Daniel Mills, Spencer Yoder</a:t>
            </a:r>
            <a:endParaRPr b="0" i="1" sz="11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7" name="Google Shape;367;p60"/>
          <p:cNvGrpSpPr/>
          <p:nvPr/>
        </p:nvGrpSpPr>
        <p:grpSpPr>
          <a:xfrm>
            <a:off x="5697691" y="2473461"/>
            <a:ext cx="1275864" cy="941636"/>
            <a:chOff x="5697691" y="2473461"/>
            <a:chExt cx="1275864" cy="941636"/>
          </a:xfrm>
        </p:grpSpPr>
        <p:grpSp>
          <p:nvGrpSpPr>
            <p:cNvPr id="368" name="Google Shape;368;p60"/>
            <p:cNvGrpSpPr/>
            <p:nvPr/>
          </p:nvGrpSpPr>
          <p:grpSpPr>
            <a:xfrm>
              <a:off x="6091096" y="2473461"/>
              <a:ext cx="522536" cy="641327"/>
              <a:chOff x="4850326" y="2961331"/>
              <a:chExt cx="838213" cy="1028769"/>
            </a:xfrm>
          </p:grpSpPr>
          <p:grpSp>
            <p:nvGrpSpPr>
              <p:cNvPr id="369" name="Google Shape;369;p60"/>
              <p:cNvGrpSpPr/>
              <p:nvPr/>
            </p:nvGrpSpPr>
            <p:grpSpPr>
              <a:xfrm>
                <a:off x="4850326" y="2961331"/>
                <a:ext cx="838213" cy="1028769"/>
                <a:chOff x="5242158" y="2739150"/>
                <a:chExt cx="838213" cy="1028769"/>
              </a:xfrm>
            </p:grpSpPr>
            <p:sp>
              <p:nvSpPr>
                <p:cNvPr id="370" name="Google Shape;370;p60"/>
                <p:cNvSpPr/>
                <p:nvPr/>
              </p:nvSpPr>
              <p:spPr>
                <a:xfrm>
                  <a:off x="5340136" y="2739150"/>
                  <a:ext cx="636857" cy="783824"/>
                </a:xfrm>
                <a:prstGeom prst="blockArc">
                  <a:avLst>
                    <a:gd fmla="val 8888040" name="adj1"/>
                    <a:gd fmla="val 2354726" name="adj2"/>
                    <a:gd fmla="val 14739" name="adj3"/>
                  </a:avLst>
                </a:prstGeom>
                <a:solidFill>
                  <a:schemeClr val="lt1"/>
                </a:solidFill>
                <a:ln cap="flat" cmpd="sng" w="19050">
                  <a:solidFill>
                    <a:schemeClr val="dk1"/>
                  </a:solidFill>
                  <a:prstDash val="dash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1" name="Google Shape;371;p60"/>
                <p:cNvSpPr/>
                <p:nvPr/>
              </p:nvSpPr>
              <p:spPr>
                <a:xfrm>
                  <a:off x="5242158" y="3082073"/>
                  <a:ext cx="838213" cy="685846"/>
                </a:xfrm>
                <a:prstGeom prst="round2SameRect">
                  <a:avLst>
                    <a:gd fmla="val 31502" name="adj1"/>
                    <a:gd fmla="val 0" name="adj2"/>
                  </a:avLst>
                </a:prstGeom>
                <a:solidFill>
                  <a:schemeClr val="lt1"/>
                </a:solidFill>
                <a:ln cap="flat" cmpd="sng" w="19050">
                  <a:solidFill>
                    <a:schemeClr val="dk1"/>
                  </a:solidFill>
                  <a:prstDash val="dash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t/>
                  </a:r>
                  <a:endParaRPr b="0" i="0" sz="11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descr="Security-Enhanced Linux - Wikipedia" id="372" name="Google Shape;372;p60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4950410" y="3369008"/>
                <a:ext cx="617343" cy="558245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</p:pic>
        </p:grpSp>
        <p:sp>
          <p:nvSpPr>
            <p:cNvPr id="373" name="Google Shape;373;p60"/>
            <p:cNvSpPr txBox="1"/>
            <p:nvPr/>
          </p:nvSpPr>
          <p:spPr>
            <a:xfrm>
              <a:off x="5697691" y="3138197"/>
              <a:ext cx="1275864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" sz="11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Spencer Yoder</a:t>
              </a:r>
              <a:endParaRPr b="0" i="1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1"/>
          <p:cNvSpPr/>
          <p:nvPr/>
        </p:nvSpPr>
        <p:spPr>
          <a:xfrm>
            <a:off x="3599761" y="1805152"/>
            <a:ext cx="5155620" cy="266436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9B9B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nstall-centos-7-logo - PHEONIX SOLUTIONS" id="379" name="Google Shape;379;p61"/>
          <p:cNvPicPr preferRelativeResize="0"/>
          <p:nvPr/>
        </p:nvPicPr>
        <p:blipFill rotWithShape="1">
          <a:blip r:embed="rId3">
            <a:alphaModFix/>
          </a:blip>
          <a:srcRect b="11280" l="0" r="0" t="11198"/>
          <a:stretch/>
        </p:blipFill>
        <p:spPr>
          <a:xfrm>
            <a:off x="5652557" y="1819863"/>
            <a:ext cx="934226" cy="3900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x Root FS related errors if your Linux EC2 instance fails the ..." id="380" name="Google Shape;380;p61"/>
          <p:cNvPicPr preferRelativeResize="0"/>
          <p:nvPr/>
        </p:nvPicPr>
        <p:blipFill rotWithShape="1">
          <a:blip r:embed="rId4">
            <a:alphaModFix/>
          </a:blip>
          <a:srcRect b="0" l="32455" r="28041" t="9356"/>
          <a:stretch/>
        </p:blipFill>
        <p:spPr>
          <a:xfrm>
            <a:off x="6678643" y="1826649"/>
            <a:ext cx="324921" cy="430405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61"/>
          <p:cNvSpPr/>
          <p:nvPr/>
        </p:nvSpPr>
        <p:spPr>
          <a:xfrm>
            <a:off x="3756581" y="1892973"/>
            <a:ext cx="1884143" cy="227797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2060"/>
              </a:solidFill>
            </a:endParaRPr>
          </a:p>
        </p:txBody>
      </p:sp>
      <p:pic>
        <p:nvPicPr>
          <p:cNvPr descr="Docker Logos and Photos | Docker" id="382" name="Google Shape;382;p6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55298" y="1954748"/>
            <a:ext cx="887144" cy="231851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61"/>
          <p:cNvSpPr txBox="1"/>
          <p:nvPr/>
        </p:nvSpPr>
        <p:spPr>
          <a:xfrm>
            <a:off x="4046362" y="4170947"/>
            <a:ext cx="1275864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1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Jonathan Balliet</a:t>
            </a:r>
            <a:endParaRPr b="0" i="1" sz="1100" u="none" cap="none" strike="noStrike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61"/>
          <p:cNvSpPr/>
          <p:nvPr/>
        </p:nvSpPr>
        <p:spPr>
          <a:xfrm>
            <a:off x="1426619" y="2148338"/>
            <a:ext cx="1047077" cy="1830088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9B9B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61"/>
          <p:cNvSpPr txBox="1"/>
          <p:nvPr/>
        </p:nvSpPr>
        <p:spPr>
          <a:xfrm>
            <a:off x="311700" y="1165074"/>
            <a:ext cx="8520600" cy="5848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Integration with SELinux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61"/>
          <p:cNvSpPr txBox="1"/>
          <p:nvPr>
            <p:ph type="title"/>
          </p:nvPr>
        </p:nvSpPr>
        <p:spPr>
          <a:xfrm>
            <a:off x="311700" y="581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Low-Level Design</a:t>
            </a:r>
            <a:endParaRPr/>
          </a:p>
        </p:txBody>
      </p:sp>
      <p:sp>
        <p:nvSpPr>
          <p:cNvPr id="387" name="Google Shape;387;p61"/>
          <p:cNvSpPr/>
          <p:nvPr/>
        </p:nvSpPr>
        <p:spPr>
          <a:xfrm>
            <a:off x="229835" y="2512164"/>
            <a:ext cx="457200" cy="4440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rgbClr val="9B9B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61"/>
          <p:cNvSpPr/>
          <p:nvPr/>
        </p:nvSpPr>
        <p:spPr>
          <a:xfrm rot="-5400000">
            <a:off x="115535" y="3044249"/>
            <a:ext cx="685800" cy="571500"/>
          </a:xfrm>
          <a:prstGeom prst="flowChartDelay">
            <a:avLst/>
          </a:prstGeom>
          <a:solidFill>
            <a:schemeClr val="lt1"/>
          </a:solidFill>
          <a:ln cap="flat" cmpd="sng" w="25400">
            <a:solidFill>
              <a:srgbClr val="9B9B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61"/>
          <p:cNvSpPr txBox="1"/>
          <p:nvPr/>
        </p:nvSpPr>
        <p:spPr>
          <a:xfrm>
            <a:off x="172686" y="2211616"/>
            <a:ext cx="571500" cy="27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User</a:t>
            </a:r>
            <a:endParaRPr b="0" i="0" sz="1400" u="none" cap="none" strike="noStrike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61"/>
          <p:cNvSpPr txBox="1"/>
          <p:nvPr/>
        </p:nvSpPr>
        <p:spPr>
          <a:xfrm>
            <a:off x="2470882" y="2104698"/>
            <a:ext cx="1057678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Service Request</a:t>
            </a:r>
            <a:endParaRPr b="0" i="0" sz="1400" u="none" cap="none" strike="noStrike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1" name="Google Shape;391;p61"/>
          <p:cNvCxnSpPr/>
          <p:nvPr/>
        </p:nvCxnSpPr>
        <p:spPr>
          <a:xfrm>
            <a:off x="2490171" y="2451538"/>
            <a:ext cx="1104367" cy="0"/>
          </a:xfrm>
          <a:prstGeom prst="straightConnector1">
            <a:avLst/>
          </a:prstGeom>
          <a:solidFill>
            <a:schemeClr val="lt1"/>
          </a:solidFill>
          <a:ln cap="flat" cmpd="sng" w="25400">
            <a:solidFill>
              <a:srgbClr val="9B9B9B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92" name="Google Shape;392;p61"/>
          <p:cNvSpPr txBox="1"/>
          <p:nvPr/>
        </p:nvSpPr>
        <p:spPr>
          <a:xfrm>
            <a:off x="2498459" y="2705869"/>
            <a:ext cx="1220491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REST Request</a:t>
            </a:r>
            <a:endParaRPr b="0" i="0" sz="1400" u="none" cap="none" strike="noStrike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3" name="Google Shape;393;p61"/>
          <p:cNvCxnSpPr/>
          <p:nvPr/>
        </p:nvCxnSpPr>
        <p:spPr>
          <a:xfrm>
            <a:off x="2470880" y="3052709"/>
            <a:ext cx="1386111" cy="0"/>
          </a:xfrm>
          <a:prstGeom prst="straightConnector1">
            <a:avLst/>
          </a:prstGeom>
          <a:solidFill>
            <a:schemeClr val="lt1"/>
          </a:solidFill>
          <a:ln cap="flat" cmpd="sng" w="25400">
            <a:solidFill>
              <a:srgbClr val="9B9B9B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94" name="Google Shape;394;p61"/>
          <p:cNvSpPr/>
          <p:nvPr/>
        </p:nvSpPr>
        <p:spPr>
          <a:xfrm>
            <a:off x="7136650" y="2115323"/>
            <a:ext cx="1413777" cy="1978678"/>
          </a:xfrm>
          <a:prstGeom prst="flowChartMagneticDisk">
            <a:avLst/>
          </a:prstGeom>
          <a:solidFill>
            <a:schemeClr val="lt1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ostgresql-logo - Portworx" id="395" name="Google Shape;395;p6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19056" y="2812235"/>
            <a:ext cx="648962" cy="5931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PostgreSQL Introduction - PostgreSQL wiki" id="396" name="Google Shape;396;p6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184062" y="3493520"/>
            <a:ext cx="1318951" cy="362199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61"/>
          <p:cNvSpPr txBox="1"/>
          <p:nvPr/>
        </p:nvSpPr>
        <p:spPr>
          <a:xfrm>
            <a:off x="5764328" y="2213091"/>
            <a:ext cx="1322211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SQL Query</a:t>
            </a:r>
            <a:endParaRPr b="0" i="0" sz="1400" u="none" cap="none" strike="noStrike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8" name="Google Shape;398;p61"/>
          <p:cNvCxnSpPr/>
          <p:nvPr/>
        </p:nvCxnSpPr>
        <p:spPr>
          <a:xfrm>
            <a:off x="5635013" y="2900207"/>
            <a:ext cx="1501634" cy="0"/>
          </a:xfrm>
          <a:prstGeom prst="straightConnector1">
            <a:avLst/>
          </a:prstGeom>
          <a:solidFill>
            <a:schemeClr val="lt1"/>
          </a:solidFill>
          <a:ln cap="flat" cmpd="sng" w="25400">
            <a:solidFill>
              <a:srgbClr val="9B9B9B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99" name="Google Shape;399;p61"/>
          <p:cNvSpPr txBox="1"/>
          <p:nvPr/>
        </p:nvSpPr>
        <p:spPr>
          <a:xfrm flipH="1">
            <a:off x="5750643" y="3580461"/>
            <a:ext cx="1306763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i="0" sz="1400" u="none" cap="none" strike="noStrike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0" name="Google Shape;400;p61"/>
          <p:cNvCxnSpPr/>
          <p:nvPr/>
        </p:nvCxnSpPr>
        <p:spPr>
          <a:xfrm rot="10800000">
            <a:off x="5652557" y="3858273"/>
            <a:ext cx="1484090" cy="0"/>
          </a:xfrm>
          <a:prstGeom prst="straightConnector1">
            <a:avLst/>
          </a:prstGeom>
          <a:solidFill>
            <a:schemeClr val="lt1"/>
          </a:solidFill>
          <a:ln cap="flat" cmpd="sng" w="25400">
            <a:solidFill>
              <a:srgbClr val="9B9B9B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01" name="Google Shape;401;p61"/>
          <p:cNvSpPr txBox="1"/>
          <p:nvPr/>
        </p:nvSpPr>
        <p:spPr>
          <a:xfrm flipH="1">
            <a:off x="2502402" y="3292033"/>
            <a:ext cx="1129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JSON response</a:t>
            </a:r>
            <a:endParaRPr b="0" i="0" sz="1400" u="none" cap="none" strike="noStrike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2" name="Google Shape;402;p61"/>
          <p:cNvCxnSpPr/>
          <p:nvPr/>
        </p:nvCxnSpPr>
        <p:spPr>
          <a:xfrm rot="10800000">
            <a:off x="2473695" y="3638873"/>
            <a:ext cx="1282886" cy="0"/>
          </a:xfrm>
          <a:prstGeom prst="straightConnector1">
            <a:avLst/>
          </a:prstGeom>
          <a:solidFill>
            <a:schemeClr val="lt1"/>
          </a:solidFill>
          <a:ln cap="flat" cmpd="sng" w="25400">
            <a:solidFill>
              <a:srgbClr val="9B9B9B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03" name="Google Shape;403;p61"/>
          <p:cNvCxnSpPr/>
          <p:nvPr/>
        </p:nvCxnSpPr>
        <p:spPr>
          <a:xfrm rot="10800000">
            <a:off x="744186" y="3525604"/>
            <a:ext cx="682433" cy="0"/>
          </a:xfrm>
          <a:prstGeom prst="straightConnector1">
            <a:avLst/>
          </a:prstGeom>
          <a:solidFill>
            <a:schemeClr val="lt1"/>
          </a:solidFill>
          <a:ln cap="flat" cmpd="sng" w="25400">
            <a:solidFill>
              <a:srgbClr val="9B9B9B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04" name="Google Shape;404;p61"/>
          <p:cNvCxnSpPr/>
          <p:nvPr/>
        </p:nvCxnSpPr>
        <p:spPr>
          <a:xfrm>
            <a:off x="744185" y="2939145"/>
            <a:ext cx="682434" cy="0"/>
          </a:xfrm>
          <a:prstGeom prst="straightConnector1">
            <a:avLst/>
          </a:prstGeom>
          <a:solidFill>
            <a:schemeClr val="lt1"/>
          </a:solidFill>
          <a:ln cap="flat" cmpd="sng" w="25400">
            <a:solidFill>
              <a:srgbClr val="9B9B9B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descr="W3C HTML5 Logo" id="405" name="Google Shape;405;p6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605833" y="2275539"/>
            <a:ext cx="675146" cy="6751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ngular Logos" id="406" name="Google Shape;406;p6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534946" y="3008699"/>
            <a:ext cx="804725" cy="847079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61"/>
          <p:cNvSpPr txBox="1"/>
          <p:nvPr/>
        </p:nvSpPr>
        <p:spPr>
          <a:xfrm>
            <a:off x="1343473" y="3997800"/>
            <a:ext cx="1275864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1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Daniel Mills</a:t>
            </a:r>
            <a:endParaRPr b="0" i="1" sz="1100" u="none" cap="none" strike="noStrike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61"/>
          <p:cNvSpPr/>
          <p:nvPr/>
        </p:nvSpPr>
        <p:spPr>
          <a:xfrm>
            <a:off x="3856995" y="2295082"/>
            <a:ext cx="1677604" cy="127428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00206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CourseManager</a:t>
            </a:r>
            <a:endParaRPr b="0" i="0" sz="1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RESTful service</a:t>
            </a:r>
            <a:endParaRPr>
              <a:solidFill>
                <a:srgbClr val="002060"/>
              </a:solidFill>
            </a:endParaRPr>
          </a:p>
        </p:txBody>
      </p:sp>
      <p:pic>
        <p:nvPicPr>
          <p:cNvPr id="409" name="Google Shape;409;p6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044620" y="2303968"/>
            <a:ext cx="466710" cy="3896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e Python Logo | Python Software Foundation" id="410" name="Google Shape;410;p6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950195" y="2337894"/>
            <a:ext cx="1141101" cy="321751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61"/>
          <p:cNvSpPr txBox="1"/>
          <p:nvPr/>
        </p:nvSpPr>
        <p:spPr>
          <a:xfrm>
            <a:off x="4057865" y="3592512"/>
            <a:ext cx="1275864" cy="4937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1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Caleb Boswell, Jeen Shaji,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1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Jonathan Balliet</a:t>
            </a:r>
            <a:endParaRPr b="0" i="1" sz="1100" u="none" cap="none" strike="noStrike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61"/>
          <p:cNvSpPr txBox="1"/>
          <p:nvPr/>
        </p:nvSpPr>
        <p:spPr>
          <a:xfrm>
            <a:off x="7232430" y="4118340"/>
            <a:ext cx="1275864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1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Daniel Mills, Spencer Yoder</a:t>
            </a:r>
            <a:endParaRPr b="0" i="1" sz="1100" u="none" cap="none" strike="noStrike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61"/>
          <p:cNvSpPr/>
          <p:nvPr/>
        </p:nvSpPr>
        <p:spPr>
          <a:xfrm>
            <a:off x="6152175" y="2473461"/>
            <a:ext cx="397012" cy="488630"/>
          </a:xfrm>
          <a:prstGeom prst="blockArc">
            <a:avLst>
              <a:gd fmla="val 8888040" name="adj1"/>
              <a:gd fmla="val 2354726" name="adj2"/>
              <a:gd fmla="val 14739" name="adj3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61"/>
          <p:cNvSpPr/>
          <p:nvPr/>
        </p:nvSpPr>
        <p:spPr>
          <a:xfrm>
            <a:off x="6091096" y="2687237"/>
            <a:ext cx="522536" cy="427551"/>
          </a:xfrm>
          <a:prstGeom prst="round2SameRect">
            <a:avLst>
              <a:gd fmla="val 31502" name="adj1"/>
              <a:gd fmla="val 0" name="adj2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ecurity-Enhanced Linux - Wikipedia" id="415" name="Google Shape;415;p6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153488" y="2727604"/>
            <a:ext cx="384847" cy="348006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416" name="Google Shape;416;p61"/>
          <p:cNvSpPr txBox="1"/>
          <p:nvPr/>
        </p:nvSpPr>
        <p:spPr>
          <a:xfrm>
            <a:off x="5697691" y="3138197"/>
            <a:ext cx="1275864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1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Spencer Yoder</a:t>
            </a:r>
            <a:endParaRPr b="0" i="1" sz="1100" u="none" cap="none" strike="noStrike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61"/>
          <p:cNvSpPr/>
          <p:nvPr/>
        </p:nvSpPr>
        <p:spPr>
          <a:xfrm>
            <a:off x="3660700" y="1837225"/>
            <a:ext cx="4984200" cy="24375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2"/>
          <p:cNvSpPr txBox="1"/>
          <p:nvPr>
            <p:ph type="title"/>
          </p:nvPr>
        </p:nvSpPr>
        <p:spPr>
          <a:xfrm>
            <a:off x="311700" y="581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Integration with SELinux</a:t>
            </a:r>
            <a:endParaRPr/>
          </a:p>
        </p:txBody>
      </p:sp>
      <p:sp>
        <p:nvSpPr>
          <p:cNvPr id="423" name="Google Shape;423;p62"/>
          <p:cNvSpPr txBox="1"/>
          <p:nvPr/>
        </p:nvSpPr>
        <p:spPr>
          <a:xfrm>
            <a:off x="311700" y="1012674"/>
            <a:ext cx="8520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Overview</a:t>
            </a:r>
            <a:endParaRPr/>
          </a:p>
        </p:txBody>
      </p:sp>
      <p:pic>
        <p:nvPicPr>
          <p:cNvPr descr="Security-Enhanced Linux - Wikipedia" id="424" name="Google Shape;424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84445" y="450410"/>
            <a:ext cx="907155" cy="820314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62"/>
          <p:cNvSpPr txBox="1"/>
          <p:nvPr>
            <p:ph idx="1" type="body"/>
          </p:nvPr>
        </p:nvSpPr>
        <p:spPr>
          <a:xfrm>
            <a:off x="311700" y="1457275"/>
            <a:ext cx="8520600" cy="14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SELinux is a Linux kernel module which provides </a:t>
            </a:r>
            <a:r>
              <a:rPr b="1" lang="en">
                <a:solidFill>
                  <a:srgbClr val="000000"/>
                </a:solidFill>
              </a:rPr>
              <a:t>Mandatory Access Control (MAC) </a:t>
            </a:r>
            <a:r>
              <a:rPr lang="en">
                <a:solidFill>
                  <a:srgbClr val="000000"/>
                </a:solidFill>
              </a:rPr>
              <a:t>through </a:t>
            </a:r>
            <a:r>
              <a:rPr b="1" lang="en">
                <a:solidFill>
                  <a:srgbClr val="000000"/>
                </a:solidFill>
              </a:rPr>
              <a:t>type enforcement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Every aspect of the system gets labeled with a </a:t>
            </a:r>
            <a:r>
              <a:rPr b="1" lang="en">
                <a:solidFill>
                  <a:srgbClr val="000000"/>
                </a:solidFill>
              </a:rPr>
              <a:t>security context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Actions are allowed through </a:t>
            </a:r>
            <a:r>
              <a:rPr b="1" lang="en">
                <a:solidFill>
                  <a:srgbClr val="000000"/>
                </a:solidFill>
              </a:rPr>
              <a:t>access vector rules</a:t>
            </a:r>
            <a:endParaRPr>
              <a:solidFill>
                <a:srgbClr val="000000"/>
              </a:solidFill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grpSp>
        <p:nvGrpSpPr>
          <p:cNvPr id="426" name="Google Shape;426;p62"/>
          <p:cNvGrpSpPr/>
          <p:nvPr/>
        </p:nvGrpSpPr>
        <p:grpSpPr>
          <a:xfrm>
            <a:off x="311701" y="2878369"/>
            <a:ext cx="850462" cy="850372"/>
            <a:chOff x="454900" y="3452075"/>
            <a:chExt cx="949600" cy="949500"/>
          </a:xfrm>
        </p:grpSpPr>
        <p:sp>
          <p:nvSpPr>
            <p:cNvPr id="427" name="Google Shape;427;p62"/>
            <p:cNvSpPr/>
            <p:nvPr/>
          </p:nvSpPr>
          <p:spPr>
            <a:xfrm>
              <a:off x="455000" y="3452075"/>
              <a:ext cx="949500" cy="9495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62"/>
            <p:cNvSpPr txBox="1"/>
            <p:nvPr/>
          </p:nvSpPr>
          <p:spPr>
            <a:xfrm>
              <a:off x="454900" y="3724025"/>
              <a:ext cx="949500" cy="40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Subject</a:t>
              </a:r>
              <a:endParaRPr/>
            </a:p>
          </p:txBody>
        </p:sp>
      </p:grpSp>
      <p:cxnSp>
        <p:nvCxnSpPr>
          <p:cNvPr id="429" name="Google Shape;429;p62"/>
          <p:cNvCxnSpPr>
            <a:stCxn id="427" idx="4"/>
            <a:endCxn id="430" idx="0"/>
          </p:cNvCxnSpPr>
          <p:nvPr/>
        </p:nvCxnSpPr>
        <p:spPr>
          <a:xfrm>
            <a:off x="736977" y="3728741"/>
            <a:ext cx="0" cy="455400"/>
          </a:xfrm>
          <a:prstGeom prst="straightConnector1">
            <a:avLst/>
          </a:prstGeom>
          <a:noFill/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431" name="Google Shape;431;p62"/>
          <p:cNvGrpSpPr/>
          <p:nvPr/>
        </p:nvGrpSpPr>
        <p:grpSpPr>
          <a:xfrm>
            <a:off x="311739" y="4184144"/>
            <a:ext cx="850462" cy="850372"/>
            <a:chOff x="454900" y="3452075"/>
            <a:chExt cx="949600" cy="949500"/>
          </a:xfrm>
        </p:grpSpPr>
        <p:sp>
          <p:nvSpPr>
            <p:cNvPr id="432" name="Google Shape;432;p62"/>
            <p:cNvSpPr/>
            <p:nvPr/>
          </p:nvSpPr>
          <p:spPr>
            <a:xfrm>
              <a:off x="455000" y="3452075"/>
              <a:ext cx="949500" cy="9495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62"/>
            <p:cNvSpPr txBox="1"/>
            <p:nvPr/>
          </p:nvSpPr>
          <p:spPr>
            <a:xfrm>
              <a:off x="454900" y="3724025"/>
              <a:ext cx="949500" cy="40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Object</a:t>
              </a:r>
              <a:endParaRPr/>
            </a:p>
          </p:txBody>
        </p:sp>
      </p:grpSp>
      <p:sp>
        <p:nvSpPr>
          <p:cNvPr id="434" name="Google Shape;434;p62"/>
          <p:cNvSpPr txBox="1"/>
          <p:nvPr/>
        </p:nvSpPr>
        <p:spPr>
          <a:xfrm>
            <a:off x="792825" y="3774800"/>
            <a:ext cx="10923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Controlled access</a:t>
            </a:r>
            <a:endParaRPr/>
          </a:p>
        </p:txBody>
      </p:sp>
      <p:sp>
        <p:nvSpPr>
          <p:cNvPr id="435" name="Google Shape;435;p62"/>
          <p:cNvSpPr/>
          <p:nvPr/>
        </p:nvSpPr>
        <p:spPr>
          <a:xfrm>
            <a:off x="2503650" y="3030775"/>
            <a:ext cx="2765100" cy="5727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2060"/>
                </a:solidFill>
              </a:rPr>
              <a:t>My Process</a:t>
            </a:r>
            <a:endParaRPr>
              <a:solidFill>
                <a:srgbClr val="00206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2060"/>
                </a:solidFill>
              </a:rPr>
              <a:t>system_u:process_r:my_process_t:s0</a:t>
            </a:r>
            <a:endParaRPr sz="1100">
              <a:solidFill>
                <a:srgbClr val="002060"/>
              </a:solidFill>
            </a:endParaRPr>
          </a:p>
        </p:txBody>
      </p:sp>
      <p:sp>
        <p:nvSpPr>
          <p:cNvPr id="436" name="Google Shape;436;p62"/>
          <p:cNvSpPr/>
          <p:nvPr/>
        </p:nvSpPr>
        <p:spPr>
          <a:xfrm>
            <a:off x="2503650" y="3603475"/>
            <a:ext cx="2765100" cy="5727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2060"/>
                </a:solidFill>
              </a:rPr>
              <a:t>My File</a:t>
            </a:r>
            <a:endParaRPr>
              <a:solidFill>
                <a:srgbClr val="00206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2060"/>
                </a:solidFill>
              </a:rPr>
              <a:t>system_u:object_r:my_file_t:s0</a:t>
            </a:r>
            <a:endParaRPr sz="1100">
              <a:solidFill>
                <a:srgbClr val="002060"/>
              </a:solidFill>
            </a:endParaRPr>
          </a:p>
        </p:txBody>
      </p:sp>
      <p:sp>
        <p:nvSpPr>
          <p:cNvPr id="437" name="Google Shape;437;p62"/>
          <p:cNvSpPr/>
          <p:nvPr/>
        </p:nvSpPr>
        <p:spPr>
          <a:xfrm>
            <a:off x="2503650" y="4176175"/>
            <a:ext cx="2765100" cy="5727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2060"/>
                </a:solidFill>
              </a:rPr>
              <a:t>My User</a:t>
            </a:r>
            <a:endParaRPr>
              <a:solidFill>
                <a:srgbClr val="00206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2060"/>
                </a:solidFill>
              </a:rPr>
              <a:t>system_u:user_r:my_user_t:s0</a:t>
            </a:r>
            <a:endParaRPr sz="1100">
              <a:solidFill>
                <a:srgbClr val="002060"/>
              </a:solidFill>
            </a:endParaRPr>
          </a:p>
        </p:txBody>
      </p:sp>
      <p:sp>
        <p:nvSpPr>
          <p:cNvPr id="438" name="Google Shape;438;p62"/>
          <p:cNvSpPr txBox="1"/>
          <p:nvPr/>
        </p:nvSpPr>
        <p:spPr>
          <a:xfrm>
            <a:off x="5585500" y="3075375"/>
            <a:ext cx="34389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allow my_process_t my_file_t:file {read};</a:t>
            </a:r>
            <a:endParaRPr sz="1200"/>
          </a:p>
        </p:txBody>
      </p:sp>
      <p:grpSp>
        <p:nvGrpSpPr>
          <p:cNvPr id="439" name="Google Shape;439;p62"/>
          <p:cNvGrpSpPr/>
          <p:nvPr/>
        </p:nvGrpSpPr>
        <p:grpSpPr>
          <a:xfrm>
            <a:off x="5777776" y="3684869"/>
            <a:ext cx="850462" cy="850372"/>
            <a:chOff x="454900" y="3452075"/>
            <a:chExt cx="949600" cy="949500"/>
          </a:xfrm>
        </p:grpSpPr>
        <p:sp>
          <p:nvSpPr>
            <p:cNvPr id="440" name="Google Shape;440;p62"/>
            <p:cNvSpPr/>
            <p:nvPr/>
          </p:nvSpPr>
          <p:spPr>
            <a:xfrm>
              <a:off x="455000" y="3452075"/>
              <a:ext cx="949500" cy="9495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62"/>
            <p:cNvSpPr txBox="1"/>
            <p:nvPr/>
          </p:nvSpPr>
          <p:spPr>
            <a:xfrm>
              <a:off x="454900" y="3724025"/>
              <a:ext cx="949500" cy="40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My Process</a:t>
              </a:r>
              <a:endParaRPr/>
            </a:p>
          </p:txBody>
        </p:sp>
      </p:grpSp>
      <p:grpSp>
        <p:nvGrpSpPr>
          <p:cNvPr id="442" name="Google Shape;442;p62"/>
          <p:cNvGrpSpPr/>
          <p:nvPr/>
        </p:nvGrpSpPr>
        <p:grpSpPr>
          <a:xfrm>
            <a:off x="7981839" y="3684869"/>
            <a:ext cx="850462" cy="850372"/>
            <a:chOff x="454900" y="3452075"/>
            <a:chExt cx="949600" cy="949500"/>
          </a:xfrm>
        </p:grpSpPr>
        <p:sp>
          <p:nvSpPr>
            <p:cNvPr id="443" name="Google Shape;443;p62"/>
            <p:cNvSpPr/>
            <p:nvPr/>
          </p:nvSpPr>
          <p:spPr>
            <a:xfrm>
              <a:off x="455000" y="3452075"/>
              <a:ext cx="949500" cy="9495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62"/>
            <p:cNvSpPr txBox="1"/>
            <p:nvPr/>
          </p:nvSpPr>
          <p:spPr>
            <a:xfrm>
              <a:off x="454900" y="3724025"/>
              <a:ext cx="949500" cy="40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My File</a:t>
              </a:r>
              <a:endParaRPr/>
            </a:p>
          </p:txBody>
        </p:sp>
      </p:grpSp>
      <p:cxnSp>
        <p:nvCxnSpPr>
          <p:cNvPr id="445" name="Google Shape;445;p62"/>
          <p:cNvCxnSpPr>
            <a:stCxn id="441" idx="3"/>
            <a:endCxn id="444" idx="1"/>
          </p:cNvCxnSpPr>
          <p:nvPr/>
        </p:nvCxnSpPr>
        <p:spPr>
          <a:xfrm>
            <a:off x="6628148" y="4110055"/>
            <a:ext cx="1353600" cy="0"/>
          </a:xfrm>
          <a:prstGeom prst="straightConnector1">
            <a:avLst/>
          </a:prstGeom>
          <a:noFill/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46" name="Google Shape;446;p62"/>
          <p:cNvSpPr txBox="1"/>
          <p:nvPr/>
        </p:nvSpPr>
        <p:spPr>
          <a:xfrm>
            <a:off x="6693275" y="4110050"/>
            <a:ext cx="10923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</a:t>
            </a:r>
            <a:endParaRPr/>
          </a:p>
        </p:txBody>
      </p:sp>
      <p:sp>
        <p:nvSpPr>
          <p:cNvPr id="447" name="Google Shape;447;p62"/>
          <p:cNvSpPr txBox="1"/>
          <p:nvPr/>
        </p:nvSpPr>
        <p:spPr>
          <a:xfrm>
            <a:off x="6693275" y="3615975"/>
            <a:ext cx="10923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93C47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✔</a:t>
            </a:r>
            <a:endParaRPr sz="3000">
              <a:solidFill>
                <a:srgbClr val="93C47D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3"/>
          <p:cNvSpPr txBox="1"/>
          <p:nvPr>
            <p:ph type="title"/>
          </p:nvPr>
        </p:nvSpPr>
        <p:spPr>
          <a:xfrm>
            <a:off x="311700" y="581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Integration with SELinux</a:t>
            </a:r>
            <a:endParaRPr/>
          </a:p>
        </p:txBody>
      </p:sp>
      <p:sp>
        <p:nvSpPr>
          <p:cNvPr id="453" name="Google Shape;453;p63"/>
          <p:cNvSpPr txBox="1"/>
          <p:nvPr/>
        </p:nvSpPr>
        <p:spPr>
          <a:xfrm>
            <a:off x="311700" y="1012674"/>
            <a:ext cx="8520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Our Proposed Policy</a:t>
            </a:r>
            <a:endParaRPr/>
          </a:p>
        </p:txBody>
      </p:sp>
      <p:pic>
        <p:nvPicPr>
          <p:cNvPr descr="Security-Enhanced Linux - Wikipedia" id="454" name="Google Shape;454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84445" y="450410"/>
            <a:ext cx="907155" cy="820314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63"/>
          <p:cNvSpPr txBox="1"/>
          <p:nvPr>
            <p:ph idx="1" type="body"/>
          </p:nvPr>
        </p:nvSpPr>
        <p:spPr>
          <a:xfrm>
            <a:off x="311700" y="1457275"/>
            <a:ext cx="8520600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3 User types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coordinator_t, instructor_t, student_t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5 Data Types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FF0000"/>
                </a:solidFill>
              </a:rPr>
              <a:t>coordinator_data_t</a:t>
            </a:r>
            <a:r>
              <a:rPr lang="en">
                <a:solidFill>
                  <a:srgbClr val="000000"/>
                </a:solidFill>
              </a:rPr>
              <a:t>, </a:t>
            </a:r>
            <a:r>
              <a:rPr lang="en">
                <a:solidFill>
                  <a:srgbClr val="34A700"/>
                </a:solidFill>
              </a:rPr>
              <a:t>instructor_data_t</a:t>
            </a:r>
            <a:r>
              <a:rPr lang="en">
                <a:solidFill>
                  <a:srgbClr val="000000"/>
                </a:solidFill>
              </a:rPr>
              <a:t>, </a:t>
            </a:r>
            <a:r>
              <a:rPr lang="en">
                <a:solidFill>
                  <a:srgbClr val="0000FF"/>
                </a:solidFill>
              </a:rPr>
              <a:t>student_data_t</a:t>
            </a:r>
            <a:r>
              <a:rPr lang="en">
                <a:solidFill>
                  <a:srgbClr val="000000"/>
                </a:solidFill>
              </a:rPr>
              <a:t>, </a:t>
            </a:r>
            <a:r>
              <a:rPr lang="en">
                <a:solidFill>
                  <a:srgbClr val="9900FF"/>
                </a:solidFill>
              </a:rPr>
              <a:t>course_data_t</a:t>
            </a:r>
            <a:r>
              <a:rPr lang="en">
                <a:solidFill>
                  <a:srgbClr val="000000"/>
                </a:solidFill>
              </a:rPr>
              <a:t>, </a:t>
            </a:r>
            <a:r>
              <a:rPr lang="en">
                <a:solidFill>
                  <a:srgbClr val="FF00FF"/>
                </a:solidFill>
              </a:rPr>
              <a:t>grade_data_t</a:t>
            </a:r>
            <a:endParaRPr>
              <a:solidFill>
                <a:srgbClr val="FF00FF"/>
              </a:solidFill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456" name="Google Shape;456;p63"/>
          <p:cNvGraphicFramePr/>
          <p:nvPr/>
        </p:nvGraphicFramePr>
        <p:xfrm>
          <a:off x="952500" y="28558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{78A1D4AD-1428-43FB-9E4D-97FEA8CDFA5D}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40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coordinator_t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instructor_t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student_t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31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Can read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0000"/>
                          </a:solidFill>
                        </a:rPr>
                        <a:t>Ev</a:t>
                      </a:r>
                      <a:r>
                        <a:rPr lang="en" sz="1200">
                          <a:solidFill>
                            <a:srgbClr val="34A700"/>
                          </a:solidFill>
                        </a:rPr>
                        <a:t>er</a:t>
                      </a:r>
                      <a:r>
                        <a:rPr lang="en" sz="1200">
                          <a:solidFill>
                            <a:srgbClr val="0000FF"/>
                          </a:solidFill>
                        </a:rPr>
                        <a:t>yt</a:t>
                      </a:r>
                      <a:r>
                        <a:rPr lang="en" sz="1200">
                          <a:solidFill>
                            <a:srgbClr val="9900FF"/>
                          </a:solidFill>
                        </a:rPr>
                        <a:t>hi</a:t>
                      </a:r>
                      <a:r>
                        <a:rPr lang="en" sz="1200">
                          <a:solidFill>
                            <a:srgbClr val="FF00FF"/>
                          </a:solidFill>
                        </a:rPr>
                        <a:t>ng</a:t>
                      </a:r>
                      <a:endParaRPr sz="1200"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4A700"/>
                          </a:solidFill>
                        </a:rPr>
                        <a:t>instructor_data_t</a:t>
                      </a:r>
                      <a:endParaRPr sz="1200">
                        <a:solidFill>
                          <a:srgbClr val="34A700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9900FF"/>
                          </a:solidFill>
                        </a:rPr>
                        <a:t>course_data_t</a:t>
                      </a:r>
                      <a:endParaRPr sz="1200">
                        <a:solidFill>
                          <a:srgbClr val="9900FF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00FF"/>
                          </a:solidFill>
                        </a:rPr>
                        <a:t>grade_data_t</a:t>
                      </a:r>
                      <a:endParaRPr sz="1200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0000FF"/>
                          </a:solidFill>
                        </a:rPr>
                        <a:t>student</a:t>
                      </a:r>
                      <a:r>
                        <a:rPr lang="en" sz="1200">
                          <a:solidFill>
                            <a:srgbClr val="0000FF"/>
                          </a:solidFill>
                        </a:rPr>
                        <a:t>_data_t</a:t>
                      </a:r>
                      <a:endParaRPr sz="1200">
                        <a:solidFill>
                          <a:srgbClr val="0000FF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9900FF"/>
                          </a:solidFill>
                        </a:rPr>
                        <a:t>course_data_t</a:t>
                      </a:r>
                      <a:endParaRPr sz="1200">
                        <a:solidFill>
                          <a:srgbClr val="9900FF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FF00FF"/>
                          </a:solidFill>
                        </a:rPr>
                        <a:t>grade_data_t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631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Can write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FF0000"/>
                          </a:solidFill>
                        </a:rPr>
                        <a:t>Ev</a:t>
                      </a:r>
                      <a:r>
                        <a:rPr lang="en" sz="1200">
                          <a:solidFill>
                            <a:srgbClr val="34A700"/>
                          </a:solidFill>
                        </a:rPr>
                        <a:t>er</a:t>
                      </a:r>
                      <a:r>
                        <a:rPr lang="en" sz="1200">
                          <a:solidFill>
                            <a:srgbClr val="0000FF"/>
                          </a:solidFill>
                        </a:rPr>
                        <a:t>yt</a:t>
                      </a:r>
                      <a:r>
                        <a:rPr lang="en" sz="1200">
                          <a:solidFill>
                            <a:srgbClr val="9900FF"/>
                          </a:solidFill>
                        </a:rPr>
                        <a:t>hi</a:t>
                      </a:r>
                      <a:r>
                        <a:rPr lang="en" sz="1200">
                          <a:solidFill>
                            <a:srgbClr val="FF00FF"/>
                          </a:solidFill>
                        </a:rPr>
                        <a:t>ng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FF00FF"/>
                          </a:solidFill>
                        </a:rPr>
                        <a:t>grade_data_t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7B7B7"/>
                          </a:solidFill>
                        </a:rPr>
                        <a:t>Nothing</a:t>
                      </a:r>
                      <a:endParaRPr sz="1200">
                        <a:solidFill>
                          <a:srgbClr val="B7B7B7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64"/>
          <p:cNvSpPr txBox="1"/>
          <p:nvPr>
            <p:ph idx="1" type="body"/>
          </p:nvPr>
        </p:nvSpPr>
        <p:spPr>
          <a:xfrm>
            <a:off x="311700" y="2057275"/>
            <a:ext cx="85206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It’s hard to give a process a different label when launched under identical conditions.</a:t>
            </a:r>
            <a:endParaRPr>
              <a:solidFill>
                <a:srgbClr val="000000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62" name="Google Shape;462;p64"/>
          <p:cNvSpPr txBox="1"/>
          <p:nvPr>
            <p:ph type="title"/>
          </p:nvPr>
        </p:nvSpPr>
        <p:spPr>
          <a:xfrm>
            <a:off x="311700" y="581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Integration with SELinux</a:t>
            </a:r>
            <a:endParaRPr/>
          </a:p>
        </p:txBody>
      </p:sp>
      <p:sp>
        <p:nvSpPr>
          <p:cNvPr id="463" name="Google Shape;463;p64"/>
          <p:cNvSpPr txBox="1"/>
          <p:nvPr/>
        </p:nvSpPr>
        <p:spPr>
          <a:xfrm>
            <a:off x="311700" y="1165076"/>
            <a:ext cx="85206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Challenges With Integration: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Where do we put our labels?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descr="Security-Enhanced Linux - Wikipedia" id="464" name="Google Shape;464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84445" y="450410"/>
            <a:ext cx="907155" cy="820314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64"/>
          <p:cNvSpPr/>
          <p:nvPr/>
        </p:nvSpPr>
        <p:spPr>
          <a:xfrm>
            <a:off x="1349575" y="2877475"/>
            <a:ext cx="1221300" cy="5154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2060"/>
                </a:solidFill>
              </a:rPr>
              <a:t>Parent Process</a:t>
            </a:r>
            <a:endParaRPr>
              <a:solidFill>
                <a:srgbClr val="002060"/>
              </a:solidFill>
            </a:endParaRPr>
          </a:p>
        </p:txBody>
      </p:sp>
      <p:sp>
        <p:nvSpPr>
          <p:cNvPr id="466" name="Google Shape;466;p64"/>
          <p:cNvSpPr/>
          <p:nvPr/>
        </p:nvSpPr>
        <p:spPr>
          <a:xfrm>
            <a:off x="1222075" y="4475325"/>
            <a:ext cx="1476300" cy="5154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2060"/>
                </a:solidFill>
              </a:rPr>
              <a:t>CourseManager</a:t>
            </a:r>
            <a:endParaRPr>
              <a:solidFill>
                <a:srgbClr val="002060"/>
              </a:solidFill>
            </a:endParaRPr>
          </a:p>
        </p:txBody>
      </p:sp>
      <p:cxnSp>
        <p:nvCxnSpPr>
          <p:cNvPr id="467" name="Google Shape;467;p64"/>
          <p:cNvCxnSpPr>
            <a:stCxn id="465" idx="2"/>
          </p:cNvCxnSpPr>
          <p:nvPr/>
        </p:nvCxnSpPr>
        <p:spPr>
          <a:xfrm flipH="1">
            <a:off x="1473025" y="3392875"/>
            <a:ext cx="487200" cy="1097700"/>
          </a:xfrm>
          <a:prstGeom prst="straightConnector1">
            <a:avLst/>
          </a:prstGeom>
          <a:solidFill>
            <a:schemeClr val="lt1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68" name="Google Shape;468;p64"/>
          <p:cNvCxnSpPr>
            <a:stCxn id="465" idx="2"/>
          </p:cNvCxnSpPr>
          <p:nvPr/>
        </p:nvCxnSpPr>
        <p:spPr>
          <a:xfrm>
            <a:off x="1960225" y="3392875"/>
            <a:ext cx="511800" cy="1077900"/>
          </a:xfrm>
          <a:prstGeom prst="straightConnector1">
            <a:avLst/>
          </a:prstGeom>
          <a:solidFill>
            <a:schemeClr val="lt1"/>
          </a:solidFill>
          <a:ln cap="flat" cmpd="sng" w="25400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69" name="Google Shape;469;p64"/>
          <p:cNvCxnSpPr>
            <a:stCxn id="465" idx="2"/>
            <a:endCxn id="466" idx="0"/>
          </p:cNvCxnSpPr>
          <p:nvPr/>
        </p:nvCxnSpPr>
        <p:spPr>
          <a:xfrm>
            <a:off x="1960225" y="3392875"/>
            <a:ext cx="0" cy="1082400"/>
          </a:xfrm>
          <a:prstGeom prst="straightConnector1">
            <a:avLst/>
          </a:prstGeom>
          <a:solidFill>
            <a:schemeClr val="lt1"/>
          </a:solidFill>
          <a:ln cap="flat" cmpd="sng" w="25400">
            <a:solidFill>
              <a:srgbClr val="34A7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70" name="Google Shape;470;p64"/>
          <p:cNvSpPr/>
          <p:nvPr/>
        </p:nvSpPr>
        <p:spPr>
          <a:xfrm>
            <a:off x="1349575" y="3602475"/>
            <a:ext cx="1221300" cy="51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2060"/>
                </a:solidFill>
              </a:rPr>
              <a:t>One of three labels</a:t>
            </a:r>
            <a:endParaRPr>
              <a:solidFill>
                <a:srgbClr val="002060"/>
              </a:solidFill>
            </a:endParaRPr>
          </a:p>
        </p:txBody>
      </p:sp>
      <p:sp>
        <p:nvSpPr>
          <p:cNvPr id="471" name="Google Shape;471;p64"/>
          <p:cNvSpPr txBox="1"/>
          <p:nvPr/>
        </p:nvSpPr>
        <p:spPr>
          <a:xfrm>
            <a:off x="2570875" y="3414078"/>
            <a:ext cx="10575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2060"/>
                </a:solidFill>
              </a:rPr>
              <a:t>This cannot happen in SELinux</a:t>
            </a:r>
            <a:endParaRPr b="0" i="0" sz="1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64"/>
          <p:cNvSpPr/>
          <p:nvPr/>
        </p:nvSpPr>
        <p:spPr>
          <a:xfrm>
            <a:off x="4334350" y="2877475"/>
            <a:ext cx="1221300" cy="5154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2060"/>
                </a:solidFill>
              </a:rPr>
              <a:t>Parent Process 1</a:t>
            </a:r>
            <a:endParaRPr>
              <a:solidFill>
                <a:srgbClr val="002060"/>
              </a:solidFill>
            </a:endParaRPr>
          </a:p>
        </p:txBody>
      </p:sp>
      <p:sp>
        <p:nvSpPr>
          <p:cNvPr id="473" name="Google Shape;473;p64"/>
          <p:cNvSpPr/>
          <p:nvPr/>
        </p:nvSpPr>
        <p:spPr>
          <a:xfrm>
            <a:off x="5428150" y="4475325"/>
            <a:ext cx="1476300" cy="5154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2060"/>
                </a:solidFill>
              </a:rPr>
              <a:t>CourseManager</a:t>
            </a:r>
            <a:endParaRPr>
              <a:solidFill>
                <a:srgbClr val="002060"/>
              </a:solidFill>
            </a:endParaRPr>
          </a:p>
        </p:txBody>
      </p:sp>
      <p:cxnSp>
        <p:nvCxnSpPr>
          <p:cNvPr id="474" name="Google Shape;474;p64"/>
          <p:cNvCxnSpPr>
            <a:stCxn id="472" idx="2"/>
            <a:endCxn id="473" idx="0"/>
          </p:cNvCxnSpPr>
          <p:nvPr/>
        </p:nvCxnSpPr>
        <p:spPr>
          <a:xfrm>
            <a:off x="4945000" y="3392875"/>
            <a:ext cx="1221300" cy="1082400"/>
          </a:xfrm>
          <a:prstGeom prst="straightConnector1">
            <a:avLst/>
          </a:prstGeom>
          <a:solidFill>
            <a:schemeClr val="lt1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75" name="Google Shape;475;p64"/>
          <p:cNvCxnSpPr>
            <a:stCxn id="476" idx="2"/>
            <a:endCxn id="473" idx="0"/>
          </p:cNvCxnSpPr>
          <p:nvPr/>
        </p:nvCxnSpPr>
        <p:spPr>
          <a:xfrm>
            <a:off x="6166300" y="3392875"/>
            <a:ext cx="0" cy="1082400"/>
          </a:xfrm>
          <a:prstGeom prst="straightConnector1">
            <a:avLst/>
          </a:prstGeom>
          <a:solidFill>
            <a:schemeClr val="lt1"/>
          </a:solidFill>
          <a:ln cap="flat" cmpd="sng" w="25400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77" name="Google Shape;477;p64"/>
          <p:cNvCxnSpPr>
            <a:stCxn id="478" idx="2"/>
            <a:endCxn id="473" idx="0"/>
          </p:cNvCxnSpPr>
          <p:nvPr/>
        </p:nvCxnSpPr>
        <p:spPr>
          <a:xfrm flipH="1">
            <a:off x="6166300" y="3392875"/>
            <a:ext cx="1221300" cy="1082400"/>
          </a:xfrm>
          <a:prstGeom prst="straightConnector1">
            <a:avLst/>
          </a:prstGeom>
          <a:solidFill>
            <a:schemeClr val="lt1"/>
          </a:solidFill>
          <a:ln cap="flat" cmpd="sng" w="25400">
            <a:solidFill>
              <a:srgbClr val="34A7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79" name="Google Shape;479;p64"/>
          <p:cNvSpPr txBox="1"/>
          <p:nvPr/>
        </p:nvSpPr>
        <p:spPr>
          <a:xfrm>
            <a:off x="7343275" y="3780300"/>
            <a:ext cx="14019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2060"/>
                </a:solidFill>
              </a:rPr>
              <a:t>This can, but there’s no room for this pattern in our design</a:t>
            </a:r>
            <a:endParaRPr b="0" i="0" sz="1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64"/>
          <p:cNvSpPr/>
          <p:nvPr/>
        </p:nvSpPr>
        <p:spPr>
          <a:xfrm>
            <a:off x="5555650" y="2877475"/>
            <a:ext cx="1221300" cy="5154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2060"/>
                </a:solidFill>
              </a:rPr>
              <a:t>Parent Process 2</a:t>
            </a:r>
            <a:endParaRPr>
              <a:solidFill>
                <a:srgbClr val="002060"/>
              </a:solidFill>
            </a:endParaRPr>
          </a:p>
        </p:txBody>
      </p:sp>
      <p:sp>
        <p:nvSpPr>
          <p:cNvPr id="478" name="Google Shape;478;p64"/>
          <p:cNvSpPr/>
          <p:nvPr/>
        </p:nvSpPr>
        <p:spPr>
          <a:xfrm>
            <a:off x="6776950" y="2877475"/>
            <a:ext cx="1221300" cy="5154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2060"/>
                </a:solidFill>
              </a:rPr>
              <a:t>Parent Process 3</a:t>
            </a:r>
            <a:endParaRPr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65"/>
          <p:cNvSpPr txBox="1"/>
          <p:nvPr>
            <p:ph idx="1" type="body"/>
          </p:nvPr>
        </p:nvSpPr>
        <p:spPr>
          <a:xfrm>
            <a:off x="311700" y="2057275"/>
            <a:ext cx="85206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Each container, before it launches CourseManager, knows the role of its user</a:t>
            </a:r>
            <a:endParaRPr>
              <a:solidFill>
                <a:srgbClr val="000000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85" name="Google Shape;485;p65"/>
          <p:cNvSpPr txBox="1"/>
          <p:nvPr>
            <p:ph type="title"/>
          </p:nvPr>
        </p:nvSpPr>
        <p:spPr>
          <a:xfrm>
            <a:off x="311700" y="581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Integration with SELinux</a:t>
            </a:r>
            <a:endParaRPr/>
          </a:p>
        </p:txBody>
      </p:sp>
      <p:sp>
        <p:nvSpPr>
          <p:cNvPr id="486" name="Google Shape;486;p65"/>
          <p:cNvSpPr txBox="1"/>
          <p:nvPr/>
        </p:nvSpPr>
        <p:spPr>
          <a:xfrm>
            <a:off x="311700" y="1165076"/>
            <a:ext cx="85206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Solution: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The containers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descr="Security-Enhanced Linux - Wikipedia" id="487" name="Google Shape;487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84445" y="450410"/>
            <a:ext cx="907155" cy="820314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65"/>
          <p:cNvSpPr/>
          <p:nvPr/>
        </p:nvSpPr>
        <p:spPr>
          <a:xfrm>
            <a:off x="2505550" y="2877475"/>
            <a:ext cx="1221300" cy="5154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2060"/>
                </a:solidFill>
              </a:rPr>
              <a:t>Container 1</a:t>
            </a:r>
            <a:endParaRPr>
              <a:solidFill>
                <a:srgbClr val="002060"/>
              </a:solidFill>
            </a:endParaRPr>
          </a:p>
        </p:txBody>
      </p:sp>
      <p:sp>
        <p:nvSpPr>
          <p:cNvPr id="489" name="Google Shape;489;p65"/>
          <p:cNvSpPr/>
          <p:nvPr/>
        </p:nvSpPr>
        <p:spPr>
          <a:xfrm>
            <a:off x="3599350" y="4475325"/>
            <a:ext cx="1476300" cy="5154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2060"/>
                </a:solidFill>
              </a:rPr>
              <a:t>CourseManager</a:t>
            </a:r>
            <a:endParaRPr>
              <a:solidFill>
                <a:srgbClr val="002060"/>
              </a:solidFill>
            </a:endParaRPr>
          </a:p>
        </p:txBody>
      </p:sp>
      <p:cxnSp>
        <p:nvCxnSpPr>
          <p:cNvPr id="490" name="Google Shape;490;p65"/>
          <p:cNvCxnSpPr>
            <a:stCxn id="488" idx="2"/>
            <a:endCxn id="489" idx="0"/>
          </p:cNvCxnSpPr>
          <p:nvPr/>
        </p:nvCxnSpPr>
        <p:spPr>
          <a:xfrm>
            <a:off x="3116200" y="3392875"/>
            <a:ext cx="1221300" cy="1082400"/>
          </a:xfrm>
          <a:prstGeom prst="straightConnector1">
            <a:avLst/>
          </a:prstGeom>
          <a:solidFill>
            <a:schemeClr val="lt1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91" name="Google Shape;491;p65"/>
          <p:cNvCxnSpPr>
            <a:stCxn id="492" idx="2"/>
            <a:endCxn id="489" idx="0"/>
          </p:cNvCxnSpPr>
          <p:nvPr/>
        </p:nvCxnSpPr>
        <p:spPr>
          <a:xfrm>
            <a:off x="4337500" y="3392875"/>
            <a:ext cx="0" cy="1082400"/>
          </a:xfrm>
          <a:prstGeom prst="straightConnector1">
            <a:avLst/>
          </a:prstGeom>
          <a:solidFill>
            <a:schemeClr val="lt1"/>
          </a:solidFill>
          <a:ln cap="flat" cmpd="sng" w="25400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93" name="Google Shape;493;p65"/>
          <p:cNvCxnSpPr>
            <a:stCxn id="494" idx="2"/>
            <a:endCxn id="489" idx="0"/>
          </p:cNvCxnSpPr>
          <p:nvPr/>
        </p:nvCxnSpPr>
        <p:spPr>
          <a:xfrm flipH="1">
            <a:off x="4337500" y="3392875"/>
            <a:ext cx="1221300" cy="1082400"/>
          </a:xfrm>
          <a:prstGeom prst="straightConnector1">
            <a:avLst/>
          </a:prstGeom>
          <a:solidFill>
            <a:schemeClr val="lt1"/>
          </a:solidFill>
          <a:ln cap="flat" cmpd="sng" w="25400">
            <a:solidFill>
              <a:srgbClr val="34A7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92" name="Google Shape;492;p65"/>
          <p:cNvSpPr/>
          <p:nvPr/>
        </p:nvSpPr>
        <p:spPr>
          <a:xfrm>
            <a:off x="3726850" y="2877475"/>
            <a:ext cx="1221300" cy="5154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2060"/>
                </a:solidFill>
              </a:rPr>
              <a:t>Container 2</a:t>
            </a:r>
            <a:endParaRPr>
              <a:solidFill>
                <a:srgbClr val="002060"/>
              </a:solidFill>
            </a:endParaRPr>
          </a:p>
        </p:txBody>
      </p:sp>
      <p:sp>
        <p:nvSpPr>
          <p:cNvPr id="494" name="Google Shape;494;p65"/>
          <p:cNvSpPr/>
          <p:nvPr/>
        </p:nvSpPr>
        <p:spPr>
          <a:xfrm>
            <a:off x="4948150" y="2877475"/>
            <a:ext cx="1221300" cy="5154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2060"/>
                </a:solidFill>
              </a:rPr>
              <a:t>Container 3</a:t>
            </a:r>
            <a:endParaRPr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66"/>
          <p:cNvSpPr txBox="1"/>
          <p:nvPr>
            <p:ph idx="1" type="body"/>
          </p:nvPr>
        </p:nvSpPr>
        <p:spPr>
          <a:xfrm>
            <a:off x="311700" y="1904875"/>
            <a:ext cx="85206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There is a way to label Docker containers…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But it wouldn’t work on our computers</a:t>
            </a:r>
            <a:endParaRPr>
              <a:solidFill>
                <a:srgbClr val="000000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00" name="Google Shape;500;p66"/>
          <p:cNvSpPr txBox="1"/>
          <p:nvPr>
            <p:ph type="title"/>
          </p:nvPr>
        </p:nvSpPr>
        <p:spPr>
          <a:xfrm>
            <a:off x="311700" y="581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Integration with SELinux</a:t>
            </a:r>
            <a:endParaRPr/>
          </a:p>
        </p:txBody>
      </p:sp>
      <p:sp>
        <p:nvSpPr>
          <p:cNvPr id="501" name="Google Shape;501;p66"/>
          <p:cNvSpPr txBox="1"/>
          <p:nvPr/>
        </p:nvSpPr>
        <p:spPr>
          <a:xfrm>
            <a:off x="311700" y="1165076"/>
            <a:ext cx="85206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Attempted Implementation #1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descr="Security-Enhanced Linux - Wikipedia" id="502" name="Google Shape;502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84445" y="450410"/>
            <a:ext cx="907155" cy="820314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66"/>
          <p:cNvSpPr/>
          <p:nvPr/>
        </p:nvSpPr>
        <p:spPr>
          <a:xfrm>
            <a:off x="2505550" y="2877475"/>
            <a:ext cx="1221300" cy="5154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2060"/>
                </a:solidFill>
              </a:rPr>
              <a:t>Container 1</a:t>
            </a:r>
            <a:endParaRPr>
              <a:solidFill>
                <a:srgbClr val="00206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label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04" name="Google Shape;504;p66"/>
          <p:cNvSpPr/>
          <p:nvPr/>
        </p:nvSpPr>
        <p:spPr>
          <a:xfrm>
            <a:off x="3599350" y="4475325"/>
            <a:ext cx="1476300" cy="5154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2060"/>
                </a:solidFill>
              </a:rPr>
              <a:t>CourseManager</a:t>
            </a:r>
            <a:endParaRPr>
              <a:solidFill>
                <a:srgbClr val="002060"/>
              </a:solidFill>
            </a:endParaRPr>
          </a:p>
        </p:txBody>
      </p:sp>
      <p:cxnSp>
        <p:nvCxnSpPr>
          <p:cNvPr id="505" name="Google Shape;505;p66"/>
          <p:cNvCxnSpPr>
            <a:stCxn id="503" idx="2"/>
            <a:endCxn id="504" idx="0"/>
          </p:cNvCxnSpPr>
          <p:nvPr/>
        </p:nvCxnSpPr>
        <p:spPr>
          <a:xfrm>
            <a:off x="3116200" y="3392875"/>
            <a:ext cx="1221300" cy="1082400"/>
          </a:xfrm>
          <a:prstGeom prst="straightConnector1">
            <a:avLst/>
          </a:prstGeom>
          <a:solidFill>
            <a:schemeClr val="lt1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06" name="Google Shape;506;p66"/>
          <p:cNvCxnSpPr>
            <a:stCxn id="507" idx="2"/>
            <a:endCxn id="504" idx="0"/>
          </p:cNvCxnSpPr>
          <p:nvPr/>
        </p:nvCxnSpPr>
        <p:spPr>
          <a:xfrm>
            <a:off x="4337500" y="3392875"/>
            <a:ext cx="0" cy="1082400"/>
          </a:xfrm>
          <a:prstGeom prst="straightConnector1">
            <a:avLst/>
          </a:prstGeom>
          <a:solidFill>
            <a:schemeClr val="lt1"/>
          </a:solidFill>
          <a:ln cap="flat" cmpd="sng" w="25400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08" name="Google Shape;508;p66"/>
          <p:cNvCxnSpPr>
            <a:stCxn id="509" idx="2"/>
            <a:endCxn id="504" idx="0"/>
          </p:cNvCxnSpPr>
          <p:nvPr/>
        </p:nvCxnSpPr>
        <p:spPr>
          <a:xfrm flipH="1">
            <a:off x="4337500" y="3392875"/>
            <a:ext cx="1221300" cy="1082400"/>
          </a:xfrm>
          <a:prstGeom prst="straightConnector1">
            <a:avLst/>
          </a:prstGeom>
          <a:solidFill>
            <a:schemeClr val="lt1"/>
          </a:solidFill>
          <a:ln cap="flat" cmpd="sng" w="25400">
            <a:solidFill>
              <a:srgbClr val="34A7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07" name="Google Shape;507;p66"/>
          <p:cNvSpPr/>
          <p:nvPr/>
        </p:nvSpPr>
        <p:spPr>
          <a:xfrm>
            <a:off x="3726850" y="2877475"/>
            <a:ext cx="1221300" cy="5154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2060"/>
                </a:solidFill>
              </a:rPr>
              <a:t>Container 2</a:t>
            </a:r>
            <a:endParaRPr>
              <a:solidFill>
                <a:srgbClr val="00206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label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509" name="Google Shape;509;p66"/>
          <p:cNvSpPr/>
          <p:nvPr/>
        </p:nvSpPr>
        <p:spPr>
          <a:xfrm>
            <a:off x="4948150" y="2877475"/>
            <a:ext cx="1221300" cy="5154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2060"/>
                </a:solidFill>
              </a:rPr>
              <a:t>Container 3</a:t>
            </a:r>
            <a:endParaRPr>
              <a:solidFill>
                <a:srgbClr val="00206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4A700"/>
                </a:solidFill>
              </a:rPr>
              <a:t>label</a:t>
            </a:r>
            <a:endParaRPr>
              <a:solidFill>
                <a:srgbClr val="34A7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67"/>
          <p:cNvSpPr txBox="1"/>
          <p:nvPr>
            <p:ph idx="1" type="body"/>
          </p:nvPr>
        </p:nvSpPr>
        <p:spPr>
          <a:xfrm>
            <a:off x="311700" y="1752475"/>
            <a:ext cx="85206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There is a way to label IP addresses.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Each container has a unique IP address.</a:t>
            </a:r>
            <a:endParaRPr>
              <a:solidFill>
                <a:srgbClr val="000000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15" name="Google Shape;515;p67"/>
          <p:cNvSpPr txBox="1"/>
          <p:nvPr>
            <p:ph type="title"/>
          </p:nvPr>
        </p:nvSpPr>
        <p:spPr>
          <a:xfrm>
            <a:off x="311700" y="581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Integration with SELinux</a:t>
            </a:r>
            <a:endParaRPr/>
          </a:p>
        </p:txBody>
      </p:sp>
      <p:sp>
        <p:nvSpPr>
          <p:cNvPr id="516" name="Google Shape;516;p67"/>
          <p:cNvSpPr txBox="1"/>
          <p:nvPr/>
        </p:nvSpPr>
        <p:spPr>
          <a:xfrm>
            <a:off x="311700" y="1165076"/>
            <a:ext cx="85206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Attempted Implementation #2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descr="Security-Enhanced Linux - Wikipedia" id="517" name="Google Shape;517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84445" y="450410"/>
            <a:ext cx="907155" cy="820314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p67"/>
          <p:cNvSpPr/>
          <p:nvPr/>
        </p:nvSpPr>
        <p:spPr>
          <a:xfrm>
            <a:off x="494575" y="2572675"/>
            <a:ext cx="1725600" cy="10824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2060"/>
                </a:solidFill>
              </a:rPr>
              <a:t>Container 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19" name="Google Shape;519;p67"/>
          <p:cNvSpPr/>
          <p:nvPr/>
        </p:nvSpPr>
        <p:spPr>
          <a:xfrm>
            <a:off x="619225" y="2960100"/>
            <a:ext cx="1476300" cy="5154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2060"/>
                </a:solidFill>
              </a:rPr>
              <a:t>CourseManager</a:t>
            </a:r>
            <a:endParaRPr>
              <a:solidFill>
                <a:srgbClr val="002060"/>
              </a:solidFill>
            </a:endParaRPr>
          </a:p>
        </p:txBody>
      </p:sp>
      <p:sp>
        <p:nvSpPr>
          <p:cNvPr id="520" name="Google Shape;520;p67"/>
          <p:cNvSpPr/>
          <p:nvPr/>
        </p:nvSpPr>
        <p:spPr>
          <a:xfrm>
            <a:off x="494575" y="3908700"/>
            <a:ext cx="1725600" cy="10824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2060"/>
                </a:solidFill>
              </a:rPr>
              <a:t>Container 2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21" name="Google Shape;521;p67"/>
          <p:cNvSpPr/>
          <p:nvPr/>
        </p:nvSpPr>
        <p:spPr>
          <a:xfrm>
            <a:off x="619225" y="4296125"/>
            <a:ext cx="1476300" cy="5154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2060"/>
                </a:solidFill>
              </a:rPr>
              <a:t>CourseManager</a:t>
            </a:r>
            <a:endParaRPr>
              <a:solidFill>
                <a:srgbClr val="002060"/>
              </a:solidFill>
            </a:endParaRPr>
          </a:p>
        </p:txBody>
      </p:sp>
      <p:sp>
        <p:nvSpPr>
          <p:cNvPr id="522" name="Google Shape;522;p67"/>
          <p:cNvSpPr/>
          <p:nvPr/>
        </p:nvSpPr>
        <p:spPr>
          <a:xfrm>
            <a:off x="2814625" y="2960100"/>
            <a:ext cx="1004700" cy="5154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2060"/>
                </a:solidFill>
              </a:rPr>
              <a:t>IP 1</a:t>
            </a:r>
            <a:endParaRPr>
              <a:solidFill>
                <a:srgbClr val="00206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label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23" name="Google Shape;523;p67"/>
          <p:cNvSpPr/>
          <p:nvPr/>
        </p:nvSpPr>
        <p:spPr>
          <a:xfrm>
            <a:off x="2814625" y="4296125"/>
            <a:ext cx="1004700" cy="5154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2060"/>
                </a:solidFill>
              </a:rPr>
              <a:t>IP 2</a:t>
            </a:r>
            <a:endParaRPr>
              <a:solidFill>
                <a:srgbClr val="00206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label</a:t>
            </a:r>
            <a:endParaRPr>
              <a:solidFill>
                <a:srgbClr val="0000FF"/>
              </a:solidFill>
            </a:endParaRPr>
          </a:p>
        </p:txBody>
      </p:sp>
      <p:cxnSp>
        <p:nvCxnSpPr>
          <p:cNvPr id="524" name="Google Shape;524;p67"/>
          <p:cNvCxnSpPr>
            <a:stCxn id="519" idx="3"/>
            <a:endCxn id="522" idx="1"/>
          </p:cNvCxnSpPr>
          <p:nvPr/>
        </p:nvCxnSpPr>
        <p:spPr>
          <a:xfrm>
            <a:off x="2095525" y="3217800"/>
            <a:ext cx="719100" cy="0"/>
          </a:xfrm>
          <a:prstGeom prst="straightConnector1">
            <a:avLst/>
          </a:prstGeom>
          <a:noFill/>
          <a:ln cap="flat" cmpd="sng" w="25400">
            <a:solidFill>
              <a:srgbClr val="002060"/>
            </a:solidFill>
            <a:prstDash val="solid"/>
            <a:round/>
            <a:headEnd len="sm" w="sm" type="triangle"/>
            <a:tailEnd len="med" w="med" type="triangle"/>
          </a:ln>
        </p:spPr>
      </p:cxnSp>
      <p:cxnSp>
        <p:nvCxnSpPr>
          <p:cNvPr id="525" name="Google Shape;525;p67"/>
          <p:cNvCxnSpPr>
            <a:stCxn id="521" idx="3"/>
            <a:endCxn id="523" idx="1"/>
          </p:cNvCxnSpPr>
          <p:nvPr/>
        </p:nvCxnSpPr>
        <p:spPr>
          <a:xfrm>
            <a:off x="2095525" y="4553825"/>
            <a:ext cx="719100" cy="0"/>
          </a:xfrm>
          <a:prstGeom prst="straightConnector1">
            <a:avLst/>
          </a:prstGeom>
          <a:noFill/>
          <a:ln cap="flat" cmpd="sng" w="25400">
            <a:solidFill>
              <a:srgbClr val="002060"/>
            </a:solidFill>
            <a:prstDash val="solid"/>
            <a:round/>
            <a:headEnd len="sm" w="sm" type="triangle"/>
            <a:tailEnd len="med" w="med" type="triangle"/>
          </a:ln>
        </p:spPr>
      </p:cxnSp>
      <p:sp>
        <p:nvSpPr>
          <p:cNvPr id="526" name="Google Shape;526;p67"/>
          <p:cNvSpPr/>
          <p:nvPr/>
        </p:nvSpPr>
        <p:spPr>
          <a:xfrm>
            <a:off x="5851275" y="3628113"/>
            <a:ext cx="1004700" cy="5154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2060"/>
                </a:solidFill>
              </a:rPr>
              <a:t>Postgres IP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527" name="Google Shape;527;p67"/>
          <p:cNvSpPr/>
          <p:nvPr/>
        </p:nvSpPr>
        <p:spPr>
          <a:xfrm>
            <a:off x="7322700" y="2896486"/>
            <a:ext cx="1413777" cy="1978678"/>
          </a:xfrm>
          <a:prstGeom prst="flowChartMagneticDisk">
            <a:avLst/>
          </a:prstGeom>
          <a:solidFill>
            <a:schemeClr val="lt1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2060"/>
                </a:solidFill>
              </a:rPr>
              <a:t>Postgres Server</a:t>
            </a:r>
            <a:endParaRPr b="0" i="0" sz="1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8" name="Google Shape;528;p67"/>
          <p:cNvCxnSpPr>
            <a:stCxn id="526" idx="3"/>
            <a:endCxn id="527" idx="2"/>
          </p:cNvCxnSpPr>
          <p:nvPr/>
        </p:nvCxnSpPr>
        <p:spPr>
          <a:xfrm>
            <a:off x="6855975" y="3885813"/>
            <a:ext cx="466800" cy="0"/>
          </a:xfrm>
          <a:prstGeom prst="straightConnector1">
            <a:avLst/>
          </a:prstGeom>
          <a:noFill/>
          <a:ln cap="flat" cmpd="sng" w="25400">
            <a:solidFill>
              <a:srgbClr val="002060"/>
            </a:solidFill>
            <a:prstDash val="solid"/>
            <a:round/>
            <a:headEnd len="sm" w="sm" type="triangle"/>
            <a:tailEnd len="med" w="med" type="triangle"/>
          </a:ln>
        </p:spPr>
      </p:cxnSp>
      <p:cxnSp>
        <p:nvCxnSpPr>
          <p:cNvPr id="529" name="Google Shape;529;p67"/>
          <p:cNvCxnSpPr>
            <a:stCxn id="523" idx="3"/>
            <a:endCxn id="526" idx="1"/>
          </p:cNvCxnSpPr>
          <p:nvPr/>
        </p:nvCxnSpPr>
        <p:spPr>
          <a:xfrm flipH="1" rot="10800000">
            <a:off x="3819325" y="3885725"/>
            <a:ext cx="2031900" cy="668100"/>
          </a:xfrm>
          <a:prstGeom prst="straightConnector1">
            <a:avLst/>
          </a:prstGeom>
          <a:noFill/>
          <a:ln cap="flat" cmpd="sng" w="25400">
            <a:solidFill>
              <a:srgbClr val="0000FF"/>
            </a:solidFill>
            <a:prstDash val="solid"/>
            <a:round/>
            <a:headEnd len="sm" w="sm" type="triangle"/>
            <a:tailEnd len="med" w="med" type="triangle"/>
          </a:ln>
        </p:spPr>
      </p:cxnSp>
      <p:cxnSp>
        <p:nvCxnSpPr>
          <p:cNvPr id="530" name="Google Shape;530;p67"/>
          <p:cNvCxnSpPr>
            <a:stCxn id="522" idx="3"/>
            <a:endCxn id="526" idx="1"/>
          </p:cNvCxnSpPr>
          <p:nvPr/>
        </p:nvCxnSpPr>
        <p:spPr>
          <a:xfrm>
            <a:off x="3819325" y="3217800"/>
            <a:ext cx="2031900" cy="6681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triangl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0"/>
          <p:cNvSpPr txBox="1"/>
          <p:nvPr>
            <p:ph type="title"/>
          </p:nvPr>
        </p:nvSpPr>
        <p:spPr>
          <a:xfrm>
            <a:off x="311700" y="6041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Content</a:t>
            </a:r>
            <a:endParaRPr/>
          </a:p>
        </p:txBody>
      </p:sp>
      <p:sp>
        <p:nvSpPr>
          <p:cNvPr id="197" name="Google Shape;197;p50"/>
          <p:cNvSpPr txBox="1"/>
          <p:nvPr>
            <p:ph idx="1" type="body"/>
          </p:nvPr>
        </p:nvSpPr>
        <p:spPr>
          <a:xfrm>
            <a:off x="311700" y="1457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Project Recap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Requirements/Constraints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Demo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High-Level Design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Low-Level Design: Integration with SELinux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Testing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Conclusion/Action Steps</a:t>
            </a:r>
            <a:endParaRPr>
              <a:solidFill>
                <a:srgbClr val="000000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5" name="Google Shape;535;p68"/>
          <p:cNvCxnSpPr>
            <a:stCxn id="536" idx="3"/>
            <a:endCxn id="537" idx="2"/>
          </p:cNvCxnSpPr>
          <p:nvPr/>
        </p:nvCxnSpPr>
        <p:spPr>
          <a:xfrm>
            <a:off x="5897525" y="3414925"/>
            <a:ext cx="1684500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triangle"/>
            <a:tailEnd len="med" w="med" type="triangle"/>
          </a:ln>
        </p:spPr>
      </p:cxnSp>
      <p:sp>
        <p:nvSpPr>
          <p:cNvPr id="538" name="Google Shape;538;p68"/>
          <p:cNvSpPr txBox="1"/>
          <p:nvPr/>
        </p:nvSpPr>
        <p:spPr>
          <a:xfrm>
            <a:off x="206150" y="2977975"/>
            <a:ext cx="10575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2060"/>
                </a:solidFill>
              </a:rPr>
              <a:t>REST request</a:t>
            </a:r>
            <a:endParaRPr b="0" i="0" sz="1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68"/>
          <p:cNvSpPr txBox="1"/>
          <p:nvPr>
            <p:ph idx="1" type="body"/>
          </p:nvPr>
        </p:nvSpPr>
        <p:spPr>
          <a:xfrm>
            <a:off x="311700" y="1752475"/>
            <a:ext cx="85206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Our solution is a little cobbled-together, but it correctly labels database accesses based on the user type</a:t>
            </a:r>
            <a:endParaRPr>
              <a:solidFill>
                <a:srgbClr val="000000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40" name="Google Shape;540;p68"/>
          <p:cNvSpPr txBox="1"/>
          <p:nvPr>
            <p:ph type="title"/>
          </p:nvPr>
        </p:nvSpPr>
        <p:spPr>
          <a:xfrm>
            <a:off x="311700" y="581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Integration with SELinux</a:t>
            </a:r>
            <a:endParaRPr/>
          </a:p>
        </p:txBody>
      </p:sp>
      <p:sp>
        <p:nvSpPr>
          <p:cNvPr id="541" name="Google Shape;541;p68"/>
          <p:cNvSpPr txBox="1"/>
          <p:nvPr/>
        </p:nvSpPr>
        <p:spPr>
          <a:xfrm>
            <a:off x="311700" y="11650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Implementation #2 Works!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descr="Security-Enhanced Linux - Wikipedia" id="542" name="Google Shape;542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84445" y="450410"/>
            <a:ext cx="907155" cy="820314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p68"/>
          <p:cNvSpPr/>
          <p:nvPr/>
        </p:nvSpPr>
        <p:spPr>
          <a:xfrm>
            <a:off x="1261850" y="3196525"/>
            <a:ext cx="1725600" cy="436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2060"/>
                </a:solidFill>
              </a:rPr>
              <a:t>Container Runtime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36" name="Google Shape;536;p68"/>
          <p:cNvSpPr/>
          <p:nvPr/>
        </p:nvSpPr>
        <p:spPr>
          <a:xfrm>
            <a:off x="3984425" y="2864125"/>
            <a:ext cx="1913100" cy="1101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2060"/>
                </a:solidFill>
              </a:rPr>
              <a:t>Container</a:t>
            </a:r>
            <a:endParaRPr>
              <a:solidFill>
                <a:srgbClr val="002060"/>
              </a:solidFill>
            </a:endParaRPr>
          </a:p>
        </p:txBody>
      </p:sp>
      <p:sp>
        <p:nvSpPr>
          <p:cNvPr id="537" name="Google Shape;537;p68"/>
          <p:cNvSpPr/>
          <p:nvPr/>
        </p:nvSpPr>
        <p:spPr>
          <a:xfrm>
            <a:off x="7581875" y="2425586"/>
            <a:ext cx="1413777" cy="1978678"/>
          </a:xfrm>
          <a:prstGeom prst="flowChartMagneticDisk">
            <a:avLst/>
          </a:prstGeom>
          <a:solidFill>
            <a:schemeClr val="lt1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2060"/>
                </a:solidFill>
              </a:rPr>
              <a:t>Postgres Server</a:t>
            </a:r>
            <a:endParaRPr b="0" i="0" sz="1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4" name="Google Shape;544;p68"/>
          <p:cNvCxnSpPr>
            <a:endCxn id="543" idx="1"/>
          </p:cNvCxnSpPr>
          <p:nvPr/>
        </p:nvCxnSpPr>
        <p:spPr>
          <a:xfrm>
            <a:off x="351350" y="3414925"/>
            <a:ext cx="910500" cy="0"/>
          </a:xfrm>
          <a:prstGeom prst="straightConnector1">
            <a:avLst/>
          </a:prstGeom>
          <a:noFill/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45" name="Google Shape;545;p68"/>
          <p:cNvSpPr/>
          <p:nvPr/>
        </p:nvSpPr>
        <p:spPr>
          <a:xfrm>
            <a:off x="4125875" y="3187075"/>
            <a:ext cx="1630200" cy="4827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2060"/>
                </a:solidFill>
              </a:rPr>
              <a:t>CourseManager</a:t>
            </a:r>
            <a:endParaRPr>
              <a:solidFill>
                <a:srgbClr val="002060"/>
              </a:solidFill>
            </a:endParaRPr>
          </a:p>
        </p:txBody>
      </p:sp>
      <p:cxnSp>
        <p:nvCxnSpPr>
          <p:cNvPr id="546" name="Google Shape;546;p68"/>
          <p:cNvCxnSpPr>
            <a:stCxn id="543" idx="3"/>
          </p:cNvCxnSpPr>
          <p:nvPr/>
        </p:nvCxnSpPr>
        <p:spPr>
          <a:xfrm flipH="1" rot="10800000">
            <a:off x="2987450" y="2994025"/>
            <a:ext cx="1004400" cy="420900"/>
          </a:xfrm>
          <a:prstGeom prst="straightConnector1">
            <a:avLst/>
          </a:prstGeom>
          <a:noFill/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47" name="Google Shape;547;p68"/>
          <p:cNvSpPr txBox="1"/>
          <p:nvPr/>
        </p:nvSpPr>
        <p:spPr>
          <a:xfrm>
            <a:off x="2661625" y="2666200"/>
            <a:ext cx="10575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2060"/>
                </a:solidFill>
              </a:rPr>
              <a:t>Start up</a:t>
            </a:r>
            <a:endParaRPr b="0" i="0" sz="1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8" name="Google Shape;548;p68"/>
          <p:cNvCxnSpPr>
            <a:endCxn id="543" idx="3"/>
          </p:cNvCxnSpPr>
          <p:nvPr/>
        </p:nvCxnSpPr>
        <p:spPr>
          <a:xfrm rot="10800000">
            <a:off x="2987450" y="3414925"/>
            <a:ext cx="1004400" cy="379500"/>
          </a:xfrm>
          <a:prstGeom prst="straightConnector1">
            <a:avLst/>
          </a:prstGeom>
          <a:noFill/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49" name="Google Shape;549;p68"/>
          <p:cNvSpPr txBox="1"/>
          <p:nvPr/>
        </p:nvSpPr>
        <p:spPr>
          <a:xfrm>
            <a:off x="2880975" y="3608325"/>
            <a:ext cx="10575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2060"/>
                </a:solidFill>
              </a:rPr>
              <a:t>Get IP</a:t>
            </a:r>
            <a:endParaRPr b="0" i="0" sz="1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68"/>
          <p:cNvSpPr/>
          <p:nvPr/>
        </p:nvSpPr>
        <p:spPr>
          <a:xfrm>
            <a:off x="1261850" y="4550450"/>
            <a:ext cx="1725600" cy="436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2060"/>
                </a:solidFill>
              </a:rPr>
              <a:t>IP labeling script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551" name="Google Shape;551;p68"/>
          <p:cNvCxnSpPr>
            <a:stCxn id="543" idx="2"/>
            <a:endCxn id="550" idx="0"/>
          </p:cNvCxnSpPr>
          <p:nvPr/>
        </p:nvCxnSpPr>
        <p:spPr>
          <a:xfrm>
            <a:off x="2124650" y="3633325"/>
            <a:ext cx="0" cy="917100"/>
          </a:xfrm>
          <a:prstGeom prst="straightConnector1">
            <a:avLst/>
          </a:prstGeom>
          <a:noFill/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52" name="Google Shape;552;p68"/>
          <p:cNvSpPr txBox="1"/>
          <p:nvPr/>
        </p:nvSpPr>
        <p:spPr>
          <a:xfrm>
            <a:off x="1067150" y="3764288"/>
            <a:ext cx="10575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2060"/>
                </a:solidFill>
              </a:rPr>
              <a:t>Label IP</a:t>
            </a:r>
            <a:endParaRPr b="0" i="0" sz="1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68"/>
          <p:cNvSpPr/>
          <p:nvPr/>
        </p:nvSpPr>
        <p:spPr>
          <a:xfrm>
            <a:off x="6515150" y="3238675"/>
            <a:ext cx="449100" cy="3795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2060"/>
                </a:solidFill>
              </a:rPr>
              <a:t>IP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554" name="Google Shape;554;p68"/>
          <p:cNvCxnSpPr>
            <a:stCxn id="550" idx="3"/>
            <a:endCxn id="553" idx="2"/>
          </p:cNvCxnSpPr>
          <p:nvPr/>
        </p:nvCxnSpPr>
        <p:spPr>
          <a:xfrm flipH="1" rot="10800000">
            <a:off x="2987450" y="3618050"/>
            <a:ext cx="3752400" cy="1150800"/>
          </a:xfrm>
          <a:prstGeom prst="bentConnector2">
            <a:avLst/>
          </a:prstGeom>
          <a:noFill/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69"/>
          <p:cNvSpPr txBox="1"/>
          <p:nvPr>
            <p:ph type="title"/>
          </p:nvPr>
        </p:nvSpPr>
        <p:spPr>
          <a:xfrm>
            <a:off x="311700" y="581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Integration with SELinux</a:t>
            </a:r>
            <a:endParaRPr/>
          </a:p>
        </p:txBody>
      </p:sp>
      <p:sp>
        <p:nvSpPr>
          <p:cNvPr id="560" name="Google Shape;560;p69"/>
          <p:cNvSpPr txBox="1"/>
          <p:nvPr/>
        </p:nvSpPr>
        <p:spPr>
          <a:xfrm>
            <a:off x="311700" y="1165074"/>
            <a:ext cx="8520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 </a:t>
            </a:r>
            <a:r>
              <a:rPr lang="en" sz="2400">
                <a:solidFill>
                  <a:schemeClr val="dk1"/>
                </a:solidFill>
              </a:rPr>
              <a:t>(Container Runtime)</a:t>
            </a:r>
            <a:endParaRPr/>
          </a:p>
        </p:txBody>
      </p:sp>
      <p:pic>
        <p:nvPicPr>
          <p:cNvPr descr="Security-Enhanced Linux - Wikipedia" id="561" name="Google Shape;561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84445" y="450410"/>
            <a:ext cx="907155" cy="820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2" name="Google Shape;562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00" y="1760399"/>
            <a:ext cx="8199204" cy="3088927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p69"/>
          <p:cNvSpPr/>
          <p:nvPr/>
        </p:nvSpPr>
        <p:spPr>
          <a:xfrm>
            <a:off x="755550" y="4584175"/>
            <a:ext cx="7853400" cy="2652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>
              <a:solidFill>
                <a:srgbClr val="002060"/>
              </a:solidFill>
            </a:endParaRPr>
          </a:p>
        </p:txBody>
      </p:sp>
      <p:sp>
        <p:nvSpPr>
          <p:cNvPr id="564" name="Google Shape;564;p69"/>
          <p:cNvSpPr txBox="1"/>
          <p:nvPr/>
        </p:nvSpPr>
        <p:spPr>
          <a:xfrm>
            <a:off x="4961675" y="1477400"/>
            <a:ext cx="19038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Label the IP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69"/>
          <p:cNvSpPr txBox="1"/>
          <p:nvPr/>
        </p:nvSpPr>
        <p:spPr>
          <a:xfrm>
            <a:off x="5388250" y="3706825"/>
            <a:ext cx="19038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Send a response after the IP has been labeled and the service is running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69"/>
          <p:cNvSpPr/>
          <p:nvPr/>
        </p:nvSpPr>
        <p:spPr>
          <a:xfrm>
            <a:off x="472400" y="1760400"/>
            <a:ext cx="7853400" cy="4173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1" name="Google Shape;571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3" y="1749775"/>
            <a:ext cx="5538837" cy="3099600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70"/>
          <p:cNvSpPr txBox="1"/>
          <p:nvPr>
            <p:ph type="title"/>
          </p:nvPr>
        </p:nvSpPr>
        <p:spPr>
          <a:xfrm>
            <a:off x="311700" y="581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Integration with SELinux</a:t>
            </a:r>
            <a:endParaRPr/>
          </a:p>
        </p:txBody>
      </p:sp>
      <p:sp>
        <p:nvSpPr>
          <p:cNvPr id="573" name="Google Shape;573;p70"/>
          <p:cNvSpPr txBox="1"/>
          <p:nvPr/>
        </p:nvSpPr>
        <p:spPr>
          <a:xfrm>
            <a:off x="311700" y="1165074"/>
            <a:ext cx="8520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 </a:t>
            </a:r>
            <a:r>
              <a:rPr lang="en" sz="2400">
                <a:solidFill>
                  <a:schemeClr val="dk1"/>
                </a:solidFill>
              </a:rPr>
              <a:t>(IP Labeler)</a:t>
            </a:r>
            <a:endParaRPr/>
          </a:p>
        </p:txBody>
      </p:sp>
      <p:pic>
        <p:nvPicPr>
          <p:cNvPr descr="Security-Enhanced Linux - Wikipedia" id="574" name="Google Shape;574;p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84445" y="450410"/>
            <a:ext cx="907155" cy="820314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p70"/>
          <p:cNvSpPr/>
          <p:nvPr/>
        </p:nvSpPr>
        <p:spPr>
          <a:xfrm>
            <a:off x="231050" y="1703425"/>
            <a:ext cx="5380800" cy="22338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2060"/>
              </a:solidFill>
            </a:endParaRPr>
          </a:p>
        </p:txBody>
      </p:sp>
      <p:sp>
        <p:nvSpPr>
          <p:cNvPr id="576" name="Google Shape;576;p70"/>
          <p:cNvSpPr txBox="1"/>
          <p:nvPr/>
        </p:nvSpPr>
        <p:spPr>
          <a:xfrm>
            <a:off x="5611850" y="2381725"/>
            <a:ext cx="2472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Get the label based on the user type passed in as a parameter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70"/>
          <p:cNvSpPr/>
          <p:nvPr/>
        </p:nvSpPr>
        <p:spPr>
          <a:xfrm>
            <a:off x="231050" y="4415825"/>
            <a:ext cx="5380800" cy="3897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2060"/>
              </a:solidFill>
            </a:endParaRPr>
          </a:p>
        </p:txBody>
      </p:sp>
      <p:sp>
        <p:nvSpPr>
          <p:cNvPr id="578" name="Google Shape;578;p70"/>
          <p:cNvSpPr txBox="1"/>
          <p:nvPr/>
        </p:nvSpPr>
        <p:spPr>
          <a:xfrm>
            <a:off x="5611850" y="4393925"/>
            <a:ext cx="24726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Label the given address with said label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71"/>
          <p:cNvSpPr txBox="1"/>
          <p:nvPr>
            <p:ph type="title"/>
          </p:nvPr>
        </p:nvSpPr>
        <p:spPr>
          <a:xfrm>
            <a:off x="311700" y="581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Integration with SELinux</a:t>
            </a:r>
            <a:endParaRPr/>
          </a:p>
        </p:txBody>
      </p:sp>
      <p:sp>
        <p:nvSpPr>
          <p:cNvPr id="584" name="Google Shape;584;p71"/>
          <p:cNvSpPr txBox="1"/>
          <p:nvPr/>
        </p:nvSpPr>
        <p:spPr>
          <a:xfrm>
            <a:off x="311700" y="1165074"/>
            <a:ext cx="8520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 </a:t>
            </a:r>
            <a:r>
              <a:rPr lang="en" sz="2400">
                <a:solidFill>
                  <a:schemeClr val="dk1"/>
                </a:solidFill>
              </a:rPr>
              <a:t>(SELinux Security Policy Module)</a:t>
            </a:r>
            <a:endParaRPr/>
          </a:p>
        </p:txBody>
      </p:sp>
      <p:pic>
        <p:nvPicPr>
          <p:cNvPr descr="Security-Enhanced Linux - Wikipedia" id="585" name="Google Shape;585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84445" y="450410"/>
            <a:ext cx="907155" cy="820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6" name="Google Shape;586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902174"/>
            <a:ext cx="8791575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587" name="Google Shape;587;p71"/>
          <p:cNvSpPr txBox="1"/>
          <p:nvPr/>
        </p:nvSpPr>
        <p:spPr>
          <a:xfrm>
            <a:off x="152400" y="3883375"/>
            <a:ext cx="67164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900FF"/>
                </a:solidFill>
              </a:rPr>
              <a:t>Allow</a:t>
            </a:r>
            <a:r>
              <a:rPr lang="en" sz="1800"/>
              <a:t> </a:t>
            </a:r>
            <a:r>
              <a:rPr lang="en" sz="1800">
                <a:solidFill>
                  <a:srgbClr val="FF0000"/>
                </a:solidFill>
              </a:rPr>
              <a:t>coordinators</a:t>
            </a:r>
            <a:r>
              <a:rPr lang="en" sz="1800"/>
              <a:t> to </a:t>
            </a:r>
            <a:r>
              <a:rPr lang="en" sz="1800">
                <a:solidFill>
                  <a:srgbClr val="34A700"/>
                </a:solidFill>
              </a:rPr>
              <a:t>insert</a:t>
            </a:r>
            <a:r>
              <a:rPr lang="en" sz="1800"/>
              <a:t> into </a:t>
            </a:r>
            <a:r>
              <a:rPr lang="en" sz="1800">
                <a:solidFill>
                  <a:srgbClr val="0000FF"/>
                </a:solidFill>
              </a:rPr>
              <a:t>unlabeled</a:t>
            </a:r>
            <a:r>
              <a:rPr lang="en" sz="1800"/>
              <a:t> </a:t>
            </a:r>
            <a:r>
              <a:rPr lang="en" sz="1800">
                <a:solidFill>
                  <a:srgbClr val="FF00FF"/>
                </a:solidFill>
              </a:rPr>
              <a:t>database columns</a:t>
            </a:r>
            <a:endParaRPr sz="1800">
              <a:solidFill>
                <a:srgbClr val="FF00FF"/>
              </a:solidFill>
            </a:endParaRPr>
          </a:p>
        </p:txBody>
      </p:sp>
      <p:sp>
        <p:nvSpPr>
          <p:cNvPr id="588" name="Google Shape;588;p71"/>
          <p:cNvSpPr/>
          <p:nvPr/>
        </p:nvSpPr>
        <p:spPr>
          <a:xfrm>
            <a:off x="152400" y="3442975"/>
            <a:ext cx="670500" cy="288000"/>
          </a:xfrm>
          <a:prstGeom prst="rect">
            <a:avLst/>
          </a:prstGeom>
          <a:noFill/>
          <a:ln cap="flat" cmpd="sng" w="254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2060"/>
              </a:solidFill>
            </a:endParaRPr>
          </a:p>
        </p:txBody>
      </p:sp>
      <p:sp>
        <p:nvSpPr>
          <p:cNvPr id="589" name="Google Shape;589;p71"/>
          <p:cNvSpPr/>
          <p:nvPr/>
        </p:nvSpPr>
        <p:spPr>
          <a:xfrm>
            <a:off x="874025" y="3442975"/>
            <a:ext cx="1547100" cy="2880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2060"/>
              </a:solidFill>
            </a:endParaRPr>
          </a:p>
        </p:txBody>
      </p:sp>
      <p:sp>
        <p:nvSpPr>
          <p:cNvPr id="590" name="Google Shape;590;p71"/>
          <p:cNvSpPr/>
          <p:nvPr/>
        </p:nvSpPr>
        <p:spPr>
          <a:xfrm>
            <a:off x="5104450" y="3442975"/>
            <a:ext cx="710100" cy="288000"/>
          </a:xfrm>
          <a:prstGeom prst="rect">
            <a:avLst/>
          </a:prstGeom>
          <a:noFill/>
          <a:ln cap="flat" cmpd="sng" w="25400">
            <a:solidFill>
              <a:srgbClr val="34A7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2060"/>
              </a:solidFill>
            </a:endParaRPr>
          </a:p>
        </p:txBody>
      </p:sp>
      <p:sp>
        <p:nvSpPr>
          <p:cNvPr id="591" name="Google Shape;591;p71"/>
          <p:cNvSpPr/>
          <p:nvPr/>
        </p:nvSpPr>
        <p:spPr>
          <a:xfrm>
            <a:off x="2480300" y="3442975"/>
            <a:ext cx="1271700" cy="288000"/>
          </a:xfrm>
          <a:prstGeom prst="rect">
            <a:avLst/>
          </a:prstGeom>
          <a:noFill/>
          <a:ln cap="flat" cmpd="sng" w="254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2060"/>
              </a:solidFill>
            </a:endParaRPr>
          </a:p>
        </p:txBody>
      </p:sp>
      <p:sp>
        <p:nvSpPr>
          <p:cNvPr id="592" name="Google Shape;592;p71"/>
          <p:cNvSpPr/>
          <p:nvPr/>
        </p:nvSpPr>
        <p:spPr>
          <a:xfrm>
            <a:off x="3848850" y="3442975"/>
            <a:ext cx="1069800" cy="288000"/>
          </a:xfrm>
          <a:prstGeom prst="rect">
            <a:avLst/>
          </a:prstGeom>
          <a:noFill/>
          <a:ln cap="flat" cmpd="sng" w="2540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72"/>
          <p:cNvSpPr txBox="1"/>
          <p:nvPr>
            <p:ph type="title"/>
          </p:nvPr>
        </p:nvSpPr>
        <p:spPr>
          <a:xfrm>
            <a:off x="311700" y="581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598" name="Google Shape;598;p72"/>
          <p:cNvSpPr txBox="1"/>
          <p:nvPr/>
        </p:nvSpPr>
        <p:spPr>
          <a:xfrm>
            <a:off x="311700" y="1821870"/>
            <a:ext cx="7373990" cy="25294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●"/>
            </a:pP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Completed for UCs </a:t>
            </a:r>
            <a:r>
              <a:rPr lang="en" sz="2000">
                <a:solidFill>
                  <a:schemeClr val="dk1"/>
                </a:solidFill>
              </a:rPr>
              <a:t>1 - 4, 6</a:t>
            </a:r>
            <a:endParaRPr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●"/>
            </a:pP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Python’s unittest tools</a:t>
            </a:r>
            <a:endParaRPr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●"/>
            </a:pP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Tests have been written for remaining use cases but those use cases are not completed</a:t>
            </a:r>
            <a:endParaRPr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●"/>
            </a:pP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Coverage (coverage</a:t>
            </a:r>
            <a:r>
              <a:rPr lang="en" sz="2000">
                <a:solidFill>
                  <a:schemeClr val="dk1"/>
                </a:solidFill>
              </a:rPr>
              <a:t>.py)</a:t>
            </a: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Course Manager - 94 %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Container Runtime - 80 %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72"/>
          <p:cNvSpPr txBox="1"/>
          <p:nvPr/>
        </p:nvSpPr>
        <p:spPr>
          <a:xfrm>
            <a:off x="311700" y="11650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Unit Testing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73"/>
          <p:cNvSpPr txBox="1"/>
          <p:nvPr>
            <p:ph type="title"/>
          </p:nvPr>
        </p:nvSpPr>
        <p:spPr>
          <a:xfrm>
            <a:off x="311700" y="581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Testing</a:t>
            </a:r>
            <a:endParaRPr/>
          </a:p>
        </p:txBody>
      </p:sp>
      <p:pic>
        <p:nvPicPr>
          <p:cNvPr id="605" name="Google Shape;605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286" y="1737775"/>
            <a:ext cx="7488559" cy="3314761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p73"/>
          <p:cNvSpPr txBox="1"/>
          <p:nvPr/>
        </p:nvSpPr>
        <p:spPr>
          <a:xfrm>
            <a:off x="311700" y="11650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Unit Testing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74"/>
          <p:cNvSpPr txBox="1"/>
          <p:nvPr>
            <p:ph type="title"/>
          </p:nvPr>
        </p:nvSpPr>
        <p:spPr>
          <a:xfrm>
            <a:off x="311700" y="581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612" name="Google Shape;612;p74"/>
          <p:cNvSpPr txBox="1"/>
          <p:nvPr/>
        </p:nvSpPr>
        <p:spPr>
          <a:xfrm>
            <a:off x="311700" y="1750923"/>
            <a:ext cx="7373990" cy="25294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●"/>
            </a:pP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Completed for UCs </a:t>
            </a:r>
            <a:r>
              <a:rPr lang="en" sz="2000">
                <a:solidFill>
                  <a:schemeClr val="dk1"/>
                </a:solidFill>
              </a:rPr>
              <a:t>1, 2, 4</a:t>
            </a:r>
            <a:endParaRPr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●"/>
            </a:pP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curl commands in combination with bash functions</a:t>
            </a:r>
            <a:endParaRPr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●"/>
            </a:pP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Once the front-end is integrated with the system, further tests will be done with that interface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74"/>
          <p:cNvSpPr txBox="1"/>
          <p:nvPr/>
        </p:nvSpPr>
        <p:spPr>
          <a:xfrm>
            <a:off x="311700" y="11650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 Testing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4" name="Google Shape;614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8550" y="3295446"/>
            <a:ext cx="4263450" cy="16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75"/>
          <p:cNvSpPr txBox="1"/>
          <p:nvPr>
            <p:ph type="title"/>
          </p:nvPr>
        </p:nvSpPr>
        <p:spPr>
          <a:xfrm>
            <a:off x="274900" y="581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620" name="Google Shape;620;p75"/>
          <p:cNvSpPr txBox="1"/>
          <p:nvPr/>
        </p:nvSpPr>
        <p:spPr>
          <a:xfrm>
            <a:off x="238100" y="1154450"/>
            <a:ext cx="8520600" cy="26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Char char="●"/>
            </a:pPr>
            <a:r>
              <a:rPr lang="en" sz="2000">
                <a:solidFill>
                  <a:srgbClr val="595959"/>
                </a:solidFill>
              </a:rPr>
              <a:t>This iteration we accomplished a lot!</a:t>
            </a:r>
            <a:endParaRPr sz="2000">
              <a:solidFill>
                <a:srgbClr val="595959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Char char="○"/>
            </a:pPr>
            <a:r>
              <a:rPr lang="en" sz="2000">
                <a:solidFill>
                  <a:srgbClr val="595959"/>
                </a:solidFill>
              </a:rPr>
              <a:t>Installed Course Manager and Container Runtime on development machines and </a:t>
            </a:r>
            <a:r>
              <a:rPr lang="en" sz="2000">
                <a:solidFill>
                  <a:srgbClr val="595959"/>
                </a:solidFill>
              </a:rPr>
              <a:t>created</a:t>
            </a:r>
            <a:r>
              <a:rPr lang="en" sz="2000">
                <a:solidFill>
                  <a:srgbClr val="595959"/>
                </a:solidFill>
              </a:rPr>
              <a:t> installation guides</a:t>
            </a:r>
            <a:endParaRPr sz="2000">
              <a:solidFill>
                <a:srgbClr val="595959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Char char="○"/>
            </a:pPr>
            <a:r>
              <a:rPr lang="en" sz="2000">
                <a:solidFill>
                  <a:srgbClr val="595959"/>
                </a:solidFill>
              </a:rPr>
              <a:t>Coded SELinux policies and began integration with database and the Container Runtime</a:t>
            </a:r>
            <a:endParaRPr sz="2000">
              <a:solidFill>
                <a:srgbClr val="595959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Char char="○"/>
            </a:pPr>
            <a:r>
              <a:rPr lang="en" sz="2000">
                <a:solidFill>
                  <a:srgbClr val="595959"/>
                </a:solidFill>
              </a:rPr>
              <a:t>Completed Course Manager use cases 3, 5, and 6</a:t>
            </a:r>
            <a:endParaRPr sz="2000">
              <a:solidFill>
                <a:srgbClr val="595959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Char char="○"/>
            </a:pPr>
            <a:r>
              <a:rPr lang="en" sz="2000">
                <a:solidFill>
                  <a:srgbClr val="595959"/>
                </a:solidFill>
              </a:rPr>
              <a:t>Designed front-end interface and began integrating with back-end</a:t>
            </a:r>
            <a:endParaRPr sz="20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595959"/>
              </a:solidFill>
            </a:endParaRPr>
          </a:p>
        </p:txBody>
      </p:sp>
      <p:sp>
        <p:nvSpPr>
          <p:cNvPr id="621" name="Google Shape;621;p75"/>
          <p:cNvSpPr txBox="1"/>
          <p:nvPr/>
        </p:nvSpPr>
        <p:spPr>
          <a:xfrm>
            <a:off x="238100" y="3811625"/>
            <a:ext cx="8160300" cy="9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" sz="2000">
                <a:solidFill>
                  <a:schemeClr val="dk2"/>
                </a:solidFill>
              </a:rPr>
              <a:t>Need to finish integrating everything together and complete all of our system tests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51"/>
          <p:cNvGrpSpPr/>
          <p:nvPr/>
        </p:nvGrpSpPr>
        <p:grpSpPr>
          <a:xfrm>
            <a:off x="5643936" y="2129543"/>
            <a:ext cx="1592437" cy="1781418"/>
            <a:chOff x="6148432" y="2053882"/>
            <a:chExt cx="1592437" cy="1781418"/>
          </a:xfrm>
        </p:grpSpPr>
        <p:sp>
          <p:nvSpPr>
            <p:cNvPr id="203" name="Google Shape;203;p51"/>
            <p:cNvSpPr txBox="1"/>
            <p:nvPr/>
          </p:nvSpPr>
          <p:spPr>
            <a:xfrm>
              <a:off x="6148432" y="2053882"/>
              <a:ext cx="1592437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U.S. Air Force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United States Air Force - Wikipedia" id="204" name="Google Shape;204;p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213608" y="2373217"/>
              <a:ext cx="1462083" cy="146208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5" name="Google Shape;205;p51"/>
          <p:cNvSpPr txBox="1"/>
          <p:nvPr/>
        </p:nvSpPr>
        <p:spPr>
          <a:xfrm>
            <a:off x="2447779" y="2053884"/>
            <a:ext cx="2307101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Infrastructure as 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Cloud Migration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 Development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Security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DevSecOps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51"/>
          <p:cNvSpPr/>
          <p:nvPr/>
        </p:nvSpPr>
        <p:spPr>
          <a:xfrm>
            <a:off x="283779" y="1600201"/>
            <a:ext cx="8639504" cy="47296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51"/>
          <p:cNvSpPr txBox="1"/>
          <p:nvPr>
            <p:ph type="title"/>
          </p:nvPr>
        </p:nvSpPr>
        <p:spPr>
          <a:xfrm>
            <a:off x="311700" y="581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Project Recap</a:t>
            </a:r>
            <a:endParaRPr/>
          </a:p>
        </p:txBody>
      </p:sp>
      <p:pic>
        <p:nvPicPr>
          <p:cNvPr id="208" name="Google Shape;208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23772" y="574914"/>
            <a:ext cx="3784056" cy="1077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51"/>
          <p:cNvSpPr txBox="1"/>
          <p:nvPr/>
        </p:nvSpPr>
        <p:spPr>
          <a:xfrm>
            <a:off x="351692" y="1821766"/>
            <a:ext cx="839524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Skyward Federal creates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custom, secure software solutions 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government clients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0" name="Google Shape;210;p51"/>
          <p:cNvGrpSpPr/>
          <p:nvPr/>
        </p:nvGrpSpPr>
        <p:grpSpPr>
          <a:xfrm>
            <a:off x="335582" y="2176646"/>
            <a:ext cx="1934651" cy="2746012"/>
            <a:chOff x="193693" y="2247590"/>
            <a:chExt cx="2217823" cy="3147942"/>
          </a:xfrm>
        </p:grpSpPr>
        <p:pic>
          <p:nvPicPr>
            <p:cNvPr id="211" name="Google Shape;211;p5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93693" y="2256700"/>
              <a:ext cx="1097375" cy="10897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2" name="Google Shape;212;p5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230314" y="2247590"/>
              <a:ext cx="1181202" cy="10897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3" name="Google Shape;213;p5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52733" y="3310977"/>
              <a:ext cx="944962" cy="10440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4" name="Google Shape;214;p51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261059" y="3277206"/>
              <a:ext cx="1135478" cy="11430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5" name="Google Shape;215;p51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29871" y="4331663"/>
              <a:ext cx="990686" cy="10364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" name="Google Shape;216;p51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291281" y="4351502"/>
              <a:ext cx="1059272" cy="104403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7" name="Google Shape;217;p51"/>
          <p:cNvSpPr txBox="1"/>
          <p:nvPr/>
        </p:nvSpPr>
        <p:spPr>
          <a:xfrm>
            <a:off x="311700" y="1165074"/>
            <a:ext cx="8520600" cy="5554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Sponsor Background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52"/>
          <p:cNvSpPr txBox="1"/>
          <p:nvPr>
            <p:ph type="title"/>
          </p:nvPr>
        </p:nvSpPr>
        <p:spPr>
          <a:xfrm>
            <a:off x="311700" y="581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Project Recap</a:t>
            </a:r>
            <a:endParaRPr/>
          </a:p>
        </p:txBody>
      </p:sp>
      <p:sp>
        <p:nvSpPr>
          <p:cNvPr id="223" name="Google Shape;223;p52"/>
          <p:cNvSpPr txBox="1"/>
          <p:nvPr/>
        </p:nvSpPr>
        <p:spPr>
          <a:xfrm>
            <a:off x="311700" y="1092884"/>
            <a:ext cx="8520600" cy="12973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 Definition: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1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Multi-level data storage is difficult to do </a:t>
            </a:r>
            <a:r>
              <a:rPr b="1" i="1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securely</a:t>
            </a:r>
            <a:r>
              <a:rPr b="0" i="1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without having separate data stores</a:t>
            </a:r>
            <a:endParaRPr b="1" i="1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4" name="Google Shape;224;p52"/>
          <p:cNvGrpSpPr/>
          <p:nvPr/>
        </p:nvGrpSpPr>
        <p:grpSpPr>
          <a:xfrm>
            <a:off x="6825917" y="2086369"/>
            <a:ext cx="1629395" cy="1297390"/>
            <a:chOff x="311700" y="2421787"/>
            <a:chExt cx="1629395" cy="1510659"/>
          </a:xfrm>
        </p:grpSpPr>
        <p:sp>
          <p:nvSpPr>
            <p:cNvPr id="225" name="Google Shape;225;p52"/>
            <p:cNvSpPr/>
            <p:nvPr/>
          </p:nvSpPr>
          <p:spPr>
            <a:xfrm>
              <a:off x="311700" y="2421787"/>
              <a:ext cx="1629395" cy="1510659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none" cap="none" strike="noStrike">
                  <a:solidFill>
                    <a:srgbClr val="002060"/>
                  </a:solidFill>
                  <a:latin typeface="Arial"/>
                  <a:ea typeface="Arial"/>
                  <a:cs typeface="Arial"/>
                  <a:sym typeface="Arial"/>
                </a:rPr>
                <a:t>Machine 1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none" cap="none" strike="noStrike">
                  <a:solidFill>
                    <a:srgbClr val="002060"/>
                  </a:solidFill>
                  <a:latin typeface="Arial"/>
                  <a:ea typeface="Arial"/>
                  <a:cs typeface="Arial"/>
                  <a:sym typeface="Arial"/>
                </a:rPr>
                <a:t>(Top Secret)</a:t>
              </a:r>
              <a:endParaRPr/>
            </a:p>
          </p:txBody>
        </p:sp>
        <p:sp>
          <p:nvSpPr>
            <p:cNvPr id="226" name="Google Shape;226;p52"/>
            <p:cNvSpPr/>
            <p:nvPr/>
          </p:nvSpPr>
          <p:spPr>
            <a:xfrm>
              <a:off x="576928" y="2958417"/>
              <a:ext cx="1098938" cy="865034"/>
            </a:xfrm>
            <a:prstGeom prst="flowChartMagneticDisk">
              <a:avLst/>
            </a:prstGeom>
            <a:solidFill>
              <a:schemeClr val="lt1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none" cap="none" strike="noStrike">
                  <a:solidFill>
                    <a:srgbClr val="002060"/>
                  </a:solidFill>
                  <a:latin typeface="Arial"/>
                  <a:ea typeface="Arial"/>
                  <a:cs typeface="Arial"/>
                  <a:sym typeface="Arial"/>
                </a:rPr>
                <a:t>DB1</a:t>
              </a:r>
              <a:endParaRPr/>
            </a:p>
          </p:txBody>
        </p:sp>
      </p:grpSp>
      <p:grpSp>
        <p:nvGrpSpPr>
          <p:cNvPr id="227" name="Google Shape;227;p52"/>
          <p:cNvGrpSpPr/>
          <p:nvPr/>
        </p:nvGrpSpPr>
        <p:grpSpPr>
          <a:xfrm>
            <a:off x="4704994" y="2806768"/>
            <a:ext cx="1629395" cy="1297390"/>
            <a:chOff x="311700" y="2421787"/>
            <a:chExt cx="1629395" cy="1510659"/>
          </a:xfrm>
        </p:grpSpPr>
        <p:sp>
          <p:nvSpPr>
            <p:cNvPr id="228" name="Google Shape;228;p52"/>
            <p:cNvSpPr/>
            <p:nvPr/>
          </p:nvSpPr>
          <p:spPr>
            <a:xfrm>
              <a:off x="311700" y="2421787"/>
              <a:ext cx="1629395" cy="1510659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none" cap="none" strike="noStrike">
                  <a:solidFill>
                    <a:srgbClr val="002060"/>
                  </a:solidFill>
                  <a:latin typeface="Arial"/>
                  <a:ea typeface="Arial"/>
                  <a:cs typeface="Arial"/>
                  <a:sym typeface="Arial"/>
                </a:rPr>
                <a:t>Machine 2 (Secret)</a:t>
              </a:r>
              <a:endParaRPr/>
            </a:p>
          </p:txBody>
        </p:sp>
        <p:sp>
          <p:nvSpPr>
            <p:cNvPr id="229" name="Google Shape;229;p52"/>
            <p:cNvSpPr/>
            <p:nvPr/>
          </p:nvSpPr>
          <p:spPr>
            <a:xfrm>
              <a:off x="576928" y="2958417"/>
              <a:ext cx="1098938" cy="865034"/>
            </a:xfrm>
            <a:prstGeom prst="flowChartMagneticDisk">
              <a:avLst/>
            </a:prstGeom>
            <a:solidFill>
              <a:schemeClr val="lt1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none" cap="none" strike="noStrike">
                  <a:solidFill>
                    <a:srgbClr val="002060"/>
                  </a:solidFill>
                  <a:latin typeface="Arial"/>
                  <a:ea typeface="Arial"/>
                  <a:cs typeface="Arial"/>
                  <a:sym typeface="Arial"/>
                </a:rPr>
                <a:t>DB2</a:t>
              </a:r>
              <a:endParaRPr/>
            </a:p>
          </p:txBody>
        </p:sp>
      </p:grpSp>
      <p:grpSp>
        <p:nvGrpSpPr>
          <p:cNvPr id="230" name="Google Shape;230;p52"/>
          <p:cNvGrpSpPr/>
          <p:nvPr/>
        </p:nvGrpSpPr>
        <p:grpSpPr>
          <a:xfrm>
            <a:off x="6825918" y="3614194"/>
            <a:ext cx="1629395" cy="1297390"/>
            <a:chOff x="311700" y="2421787"/>
            <a:chExt cx="1629395" cy="1510659"/>
          </a:xfrm>
        </p:grpSpPr>
        <p:sp>
          <p:nvSpPr>
            <p:cNvPr id="231" name="Google Shape;231;p52"/>
            <p:cNvSpPr/>
            <p:nvPr/>
          </p:nvSpPr>
          <p:spPr>
            <a:xfrm>
              <a:off x="311700" y="2421787"/>
              <a:ext cx="1629395" cy="1510659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none" cap="none" strike="noStrike">
                  <a:solidFill>
                    <a:srgbClr val="002060"/>
                  </a:solidFill>
                  <a:latin typeface="Arial"/>
                  <a:ea typeface="Arial"/>
                  <a:cs typeface="Arial"/>
                  <a:sym typeface="Arial"/>
                </a:rPr>
                <a:t>Machine 3 (Confidential)</a:t>
              </a:r>
              <a:endParaRPr/>
            </a:p>
          </p:txBody>
        </p:sp>
        <p:sp>
          <p:nvSpPr>
            <p:cNvPr id="232" name="Google Shape;232;p52"/>
            <p:cNvSpPr/>
            <p:nvPr/>
          </p:nvSpPr>
          <p:spPr>
            <a:xfrm>
              <a:off x="576928" y="2958417"/>
              <a:ext cx="1098938" cy="865034"/>
            </a:xfrm>
            <a:prstGeom prst="flowChartMagneticDisk">
              <a:avLst/>
            </a:prstGeom>
            <a:solidFill>
              <a:schemeClr val="lt1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none" cap="none" strike="noStrike">
                  <a:solidFill>
                    <a:srgbClr val="002060"/>
                  </a:solidFill>
                  <a:latin typeface="Arial"/>
                  <a:ea typeface="Arial"/>
                  <a:cs typeface="Arial"/>
                  <a:sym typeface="Arial"/>
                </a:rPr>
                <a:t>DB3</a:t>
              </a:r>
              <a:endParaRPr/>
            </a:p>
          </p:txBody>
        </p:sp>
      </p:grpSp>
      <p:grpSp>
        <p:nvGrpSpPr>
          <p:cNvPr id="233" name="Google Shape;233;p52"/>
          <p:cNvGrpSpPr/>
          <p:nvPr/>
        </p:nvGrpSpPr>
        <p:grpSpPr>
          <a:xfrm>
            <a:off x="790306" y="2639145"/>
            <a:ext cx="571500" cy="1160735"/>
            <a:chOff x="180706" y="2796359"/>
            <a:chExt cx="571500" cy="1160735"/>
          </a:xfrm>
        </p:grpSpPr>
        <p:sp>
          <p:nvSpPr>
            <p:cNvPr id="234" name="Google Shape;234;p52"/>
            <p:cNvSpPr/>
            <p:nvPr/>
          </p:nvSpPr>
          <p:spPr>
            <a:xfrm>
              <a:off x="237856" y="2796359"/>
              <a:ext cx="457200" cy="4440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52"/>
            <p:cNvSpPr/>
            <p:nvPr/>
          </p:nvSpPr>
          <p:spPr>
            <a:xfrm rot="-5400000">
              <a:off x="123556" y="3328444"/>
              <a:ext cx="685800" cy="571500"/>
            </a:xfrm>
            <a:prstGeom prst="flowChartDelay">
              <a:avLst/>
            </a:prstGeom>
            <a:solidFill>
              <a:schemeClr val="lt1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36" name="Google Shape;236;p52"/>
          <p:cNvCxnSpPr>
            <a:stCxn id="235" idx="2"/>
          </p:cNvCxnSpPr>
          <p:nvPr/>
        </p:nvCxnSpPr>
        <p:spPr>
          <a:xfrm flipH="1" rot="10800000">
            <a:off x="1361806" y="2479880"/>
            <a:ext cx="5464200" cy="977100"/>
          </a:xfrm>
          <a:prstGeom prst="bentConnector3">
            <a:avLst>
              <a:gd fmla="val 24134" name="adj1"/>
            </a:avLst>
          </a:prstGeom>
          <a:solidFill>
            <a:schemeClr val="lt1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7" name="Google Shape;237;p52"/>
          <p:cNvCxnSpPr>
            <a:stCxn id="235" idx="2"/>
            <a:endCxn id="228" idx="1"/>
          </p:cNvCxnSpPr>
          <p:nvPr/>
        </p:nvCxnSpPr>
        <p:spPr>
          <a:xfrm flipH="1" rot="10800000">
            <a:off x="1361806" y="3455480"/>
            <a:ext cx="3343200" cy="1500"/>
          </a:xfrm>
          <a:prstGeom prst="bentConnector3">
            <a:avLst>
              <a:gd fmla="val 50000" name="adj1"/>
            </a:avLst>
          </a:prstGeom>
          <a:solidFill>
            <a:schemeClr val="lt1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8" name="Google Shape;238;p52"/>
          <p:cNvCxnSpPr>
            <a:stCxn id="235" idx="2"/>
          </p:cNvCxnSpPr>
          <p:nvPr/>
        </p:nvCxnSpPr>
        <p:spPr>
          <a:xfrm>
            <a:off x="1361806" y="3456980"/>
            <a:ext cx="5464200" cy="1188000"/>
          </a:xfrm>
          <a:prstGeom prst="bentConnector3">
            <a:avLst>
              <a:gd fmla="val 24164" name="adj1"/>
            </a:avLst>
          </a:prstGeom>
          <a:solidFill>
            <a:schemeClr val="lt1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9" name="Google Shape;239;p52"/>
          <p:cNvSpPr/>
          <p:nvPr/>
        </p:nvSpPr>
        <p:spPr>
          <a:xfrm>
            <a:off x="6825916" y="3639095"/>
            <a:ext cx="1629394" cy="1267326"/>
          </a:xfrm>
          <a:prstGeom prst="noSmoking">
            <a:avLst>
              <a:gd fmla="val 2178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52"/>
          <p:cNvSpPr/>
          <p:nvPr/>
        </p:nvSpPr>
        <p:spPr>
          <a:xfrm>
            <a:off x="4373021" y="4467718"/>
            <a:ext cx="397958" cy="366466"/>
          </a:xfrm>
          <a:prstGeom prst="noSmoking">
            <a:avLst>
              <a:gd fmla="val 10406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1" name="Google Shape;241;p52"/>
          <p:cNvCxnSpPr/>
          <p:nvPr/>
        </p:nvCxnSpPr>
        <p:spPr>
          <a:xfrm rot="-5400000">
            <a:off x="3821928" y="2595815"/>
            <a:ext cx="992100" cy="727200"/>
          </a:xfrm>
          <a:prstGeom prst="curvedConnector3">
            <a:avLst>
              <a:gd fmla="val 50000" name="adj1"/>
            </a:avLst>
          </a:prstGeom>
          <a:solidFill>
            <a:schemeClr val="lt1"/>
          </a:solidFill>
          <a:ln cap="flat" cmpd="sng" w="25400">
            <a:solidFill>
              <a:srgbClr val="002060"/>
            </a:solidFill>
            <a:prstDash val="dash"/>
            <a:round/>
            <a:headEnd len="med" w="med" type="triangle"/>
            <a:tailEnd len="med" w="med" type="triangle"/>
          </a:ln>
        </p:spPr>
      </p:cxnSp>
      <p:sp>
        <p:nvSpPr>
          <p:cNvPr id="242" name="Google Shape;242;p52"/>
          <p:cNvSpPr txBox="1"/>
          <p:nvPr/>
        </p:nvSpPr>
        <p:spPr>
          <a:xfrm>
            <a:off x="3022572" y="2806245"/>
            <a:ext cx="1220491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Communication Overhead</a:t>
            </a:r>
            <a:endParaRPr b="0" i="0" sz="11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52"/>
          <p:cNvSpPr txBox="1"/>
          <p:nvPr/>
        </p:nvSpPr>
        <p:spPr>
          <a:xfrm>
            <a:off x="3461072" y="3966111"/>
            <a:ext cx="1220491" cy="5263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System failure affects data access</a:t>
            </a:r>
            <a:endParaRPr b="0" i="0" sz="11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52"/>
          <p:cNvSpPr txBox="1"/>
          <p:nvPr/>
        </p:nvSpPr>
        <p:spPr>
          <a:xfrm>
            <a:off x="465809" y="3798363"/>
            <a:ext cx="1220491" cy="5263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Difficult to develop across multiple systems</a:t>
            </a:r>
            <a:endParaRPr b="0" i="0" sz="11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3"/>
          <p:cNvSpPr txBox="1"/>
          <p:nvPr>
            <p:ph type="title"/>
          </p:nvPr>
        </p:nvSpPr>
        <p:spPr>
          <a:xfrm>
            <a:off x="311700" y="581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Project Recap</a:t>
            </a:r>
            <a:endParaRPr/>
          </a:p>
        </p:txBody>
      </p:sp>
      <p:sp>
        <p:nvSpPr>
          <p:cNvPr id="250" name="Google Shape;250;p53"/>
          <p:cNvSpPr txBox="1"/>
          <p:nvPr/>
        </p:nvSpPr>
        <p:spPr>
          <a:xfrm>
            <a:off x="311700" y="1165074"/>
            <a:ext cx="8520600" cy="939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Proposed Solution: COps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centralized</a:t>
            </a: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virtualized</a:t>
            </a: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multi-level</a:t>
            </a: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storage platform</a:t>
            </a:r>
            <a:endParaRPr/>
          </a:p>
        </p:txBody>
      </p:sp>
      <p:grpSp>
        <p:nvGrpSpPr>
          <p:cNvPr id="251" name="Google Shape;251;p53"/>
          <p:cNvGrpSpPr/>
          <p:nvPr/>
        </p:nvGrpSpPr>
        <p:grpSpPr>
          <a:xfrm>
            <a:off x="571500" y="2115322"/>
            <a:ext cx="1679029" cy="2765976"/>
            <a:chOff x="571500" y="2115322"/>
            <a:chExt cx="1679029" cy="2765976"/>
          </a:xfrm>
        </p:grpSpPr>
        <p:sp>
          <p:nvSpPr>
            <p:cNvPr id="252" name="Google Shape;252;p53"/>
            <p:cNvSpPr/>
            <p:nvPr/>
          </p:nvSpPr>
          <p:spPr>
            <a:xfrm>
              <a:off x="571500" y="2118422"/>
              <a:ext cx="819807" cy="766833"/>
            </a:xfrm>
            <a:prstGeom prst="flowChartMagneticDisk">
              <a:avLst/>
            </a:prstGeom>
            <a:solidFill>
              <a:schemeClr val="lt1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none" cap="none" strike="noStrike">
                  <a:solidFill>
                    <a:srgbClr val="002060"/>
                  </a:solidFill>
                  <a:latin typeface="Arial"/>
                  <a:ea typeface="Arial"/>
                  <a:cs typeface="Arial"/>
                  <a:sym typeface="Arial"/>
                </a:rPr>
                <a:t>DB1</a:t>
              </a:r>
              <a:endParaRPr/>
            </a:p>
          </p:txBody>
        </p:sp>
        <p:sp>
          <p:nvSpPr>
            <p:cNvPr id="253" name="Google Shape;253;p53"/>
            <p:cNvSpPr/>
            <p:nvPr/>
          </p:nvSpPr>
          <p:spPr>
            <a:xfrm>
              <a:off x="1430722" y="2115322"/>
              <a:ext cx="819807" cy="766833"/>
            </a:xfrm>
            <a:prstGeom prst="flowChartMagneticDisk">
              <a:avLst/>
            </a:prstGeom>
            <a:solidFill>
              <a:schemeClr val="lt1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none" cap="none" strike="noStrike">
                  <a:solidFill>
                    <a:srgbClr val="002060"/>
                  </a:solidFill>
                  <a:latin typeface="Arial"/>
                  <a:ea typeface="Arial"/>
                  <a:cs typeface="Arial"/>
                  <a:sym typeface="Arial"/>
                </a:rPr>
                <a:t>DB2</a:t>
              </a:r>
              <a:endParaRPr/>
            </a:p>
          </p:txBody>
        </p:sp>
        <p:sp>
          <p:nvSpPr>
            <p:cNvPr id="254" name="Google Shape;254;p53"/>
            <p:cNvSpPr/>
            <p:nvPr/>
          </p:nvSpPr>
          <p:spPr>
            <a:xfrm>
              <a:off x="1001110" y="2882155"/>
              <a:ext cx="819807" cy="766833"/>
            </a:xfrm>
            <a:prstGeom prst="flowChartMagneticDisk">
              <a:avLst/>
            </a:prstGeom>
            <a:solidFill>
              <a:schemeClr val="lt1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none" cap="none" strike="noStrike">
                  <a:solidFill>
                    <a:srgbClr val="002060"/>
                  </a:solidFill>
                  <a:latin typeface="Arial"/>
                  <a:ea typeface="Arial"/>
                  <a:cs typeface="Arial"/>
                  <a:sym typeface="Arial"/>
                </a:rPr>
                <a:t>DB3</a:t>
              </a:r>
              <a:endParaRPr/>
            </a:p>
          </p:txBody>
        </p:sp>
        <p:sp>
          <p:nvSpPr>
            <p:cNvPr id="255" name="Google Shape;255;p53"/>
            <p:cNvSpPr/>
            <p:nvPr/>
          </p:nvSpPr>
          <p:spPr>
            <a:xfrm>
              <a:off x="713389" y="3873462"/>
              <a:ext cx="1395250" cy="1007836"/>
            </a:xfrm>
            <a:prstGeom prst="flowChartMagneticDisk">
              <a:avLst/>
            </a:prstGeom>
            <a:solidFill>
              <a:schemeClr val="lt1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none" cap="none" strike="noStrike">
                  <a:solidFill>
                    <a:srgbClr val="002060"/>
                  </a:solidFill>
                  <a:latin typeface="Arial"/>
                  <a:ea typeface="Arial"/>
                  <a:cs typeface="Arial"/>
                  <a:sym typeface="Arial"/>
                </a:rPr>
                <a:t>DB</a:t>
              </a:r>
              <a:endParaRPr/>
            </a:p>
          </p:txBody>
        </p:sp>
        <p:cxnSp>
          <p:nvCxnSpPr>
            <p:cNvPr id="256" name="Google Shape;256;p53"/>
            <p:cNvCxnSpPr/>
            <p:nvPr/>
          </p:nvCxnSpPr>
          <p:spPr>
            <a:xfrm flipH="1">
              <a:off x="2108640" y="2731384"/>
              <a:ext cx="141889" cy="1319915"/>
            </a:xfrm>
            <a:prstGeom prst="straightConnector1">
              <a:avLst/>
            </a:prstGeom>
            <a:solidFill>
              <a:schemeClr val="lt1"/>
            </a:solidFill>
            <a:ln cap="flat" cmpd="sng" w="25400">
              <a:solidFill>
                <a:srgbClr val="002060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57" name="Google Shape;257;p53"/>
            <p:cNvCxnSpPr/>
            <p:nvPr/>
          </p:nvCxnSpPr>
          <p:spPr>
            <a:xfrm>
              <a:off x="591207" y="2799718"/>
              <a:ext cx="122182" cy="1251581"/>
            </a:xfrm>
            <a:prstGeom prst="straightConnector1">
              <a:avLst/>
            </a:prstGeom>
            <a:solidFill>
              <a:schemeClr val="lt1"/>
            </a:solidFill>
            <a:ln cap="flat" cmpd="sng" w="25400">
              <a:solidFill>
                <a:srgbClr val="002060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grpSp>
        <p:nvGrpSpPr>
          <p:cNvPr id="258" name="Google Shape;258;p53"/>
          <p:cNvGrpSpPr/>
          <p:nvPr/>
        </p:nvGrpSpPr>
        <p:grpSpPr>
          <a:xfrm>
            <a:off x="2970862" y="2115322"/>
            <a:ext cx="2592712" cy="2755319"/>
            <a:chOff x="2970862" y="2115322"/>
            <a:chExt cx="2592712" cy="2755319"/>
          </a:xfrm>
        </p:grpSpPr>
        <p:sp>
          <p:nvSpPr>
            <p:cNvPr id="259" name="Google Shape;259;p53"/>
            <p:cNvSpPr/>
            <p:nvPr/>
          </p:nvSpPr>
          <p:spPr>
            <a:xfrm>
              <a:off x="2970862" y="3579354"/>
              <a:ext cx="995406" cy="1280663"/>
            </a:xfrm>
            <a:prstGeom prst="cube">
              <a:avLst>
                <a:gd fmla="val 19356" name="adj"/>
              </a:avLst>
            </a:prstGeom>
            <a:solidFill>
              <a:schemeClr val="lt1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53"/>
            <p:cNvSpPr/>
            <p:nvPr/>
          </p:nvSpPr>
          <p:spPr>
            <a:xfrm>
              <a:off x="3769515" y="3579354"/>
              <a:ext cx="995406" cy="1280663"/>
            </a:xfrm>
            <a:prstGeom prst="cube">
              <a:avLst>
                <a:gd fmla="val 19356" name="adj"/>
              </a:avLst>
            </a:prstGeom>
            <a:solidFill>
              <a:schemeClr val="lt1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53"/>
            <p:cNvSpPr/>
            <p:nvPr/>
          </p:nvSpPr>
          <p:spPr>
            <a:xfrm>
              <a:off x="4568168" y="3579354"/>
              <a:ext cx="995406" cy="1280663"/>
            </a:xfrm>
            <a:prstGeom prst="cube">
              <a:avLst>
                <a:gd fmla="val 19356" name="adj"/>
              </a:avLst>
            </a:prstGeom>
            <a:solidFill>
              <a:schemeClr val="lt1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53"/>
            <p:cNvSpPr/>
            <p:nvPr/>
          </p:nvSpPr>
          <p:spPr>
            <a:xfrm>
              <a:off x="3769515" y="2115322"/>
              <a:ext cx="995406" cy="1280663"/>
            </a:xfrm>
            <a:prstGeom prst="cube">
              <a:avLst>
                <a:gd fmla="val 19356" name="adj"/>
              </a:avLst>
            </a:prstGeom>
            <a:solidFill>
              <a:schemeClr val="lt1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none" cap="none" strike="noStrike">
                  <a:solidFill>
                    <a:srgbClr val="002060"/>
                  </a:solidFill>
                  <a:latin typeface="Arial"/>
                  <a:ea typeface="Arial"/>
                  <a:cs typeface="Arial"/>
                  <a:sym typeface="Arial"/>
                </a:rPr>
                <a:t>Data Access</a:t>
              </a:r>
              <a:endParaRPr/>
            </a:p>
          </p:txBody>
        </p:sp>
        <p:sp>
          <p:nvSpPr>
            <p:cNvPr id="263" name="Google Shape;263;p53"/>
            <p:cNvSpPr/>
            <p:nvPr/>
          </p:nvSpPr>
          <p:spPr>
            <a:xfrm>
              <a:off x="3191291" y="3786467"/>
              <a:ext cx="1962691" cy="1084174"/>
            </a:xfrm>
            <a:prstGeom prst="cloud">
              <a:avLst/>
            </a:prstGeom>
            <a:solidFill>
              <a:schemeClr val="lt1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none" cap="none" strike="noStrike">
                  <a:solidFill>
                    <a:srgbClr val="002060"/>
                  </a:solidFill>
                  <a:latin typeface="Arial"/>
                  <a:ea typeface="Arial"/>
                  <a:cs typeface="Arial"/>
                  <a:sym typeface="Arial"/>
                </a:rPr>
                <a:t>Data Access</a:t>
              </a:r>
              <a:endParaRPr/>
            </a:p>
          </p:txBody>
        </p:sp>
        <p:cxnSp>
          <p:nvCxnSpPr>
            <p:cNvPr id="264" name="Google Shape;264;p53"/>
            <p:cNvCxnSpPr/>
            <p:nvPr/>
          </p:nvCxnSpPr>
          <p:spPr>
            <a:xfrm flipH="1">
              <a:off x="2970862" y="2286000"/>
              <a:ext cx="798653" cy="1500467"/>
            </a:xfrm>
            <a:prstGeom prst="straightConnector1">
              <a:avLst/>
            </a:prstGeom>
            <a:solidFill>
              <a:schemeClr val="lt1"/>
            </a:solidFill>
            <a:ln cap="flat" cmpd="sng" w="25400">
              <a:solidFill>
                <a:srgbClr val="002060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65" name="Google Shape;265;p53"/>
            <p:cNvCxnSpPr/>
            <p:nvPr/>
          </p:nvCxnSpPr>
          <p:spPr>
            <a:xfrm>
              <a:off x="4764921" y="2115322"/>
              <a:ext cx="798653" cy="1453408"/>
            </a:xfrm>
            <a:prstGeom prst="straightConnector1">
              <a:avLst/>
            </a:prstGeom>
            <a:solidFill>
              <a:schemeClr val="lt1"/>
            </a:solidFill>
            <a:ln cap="flat" cmpd="sng" w="25400">
              <a:solidFill>
                <a:srgbClr val="002060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grpSp>
        <p:nvGrpSpPr>
          <p:cNvPr id="266" name="Google Shape;266;p53"/>
          <p:cNvGrpSpPr/>
          <p:nvPr/>
        </p:nvGrpSpPr>
        <p:grpSpPr>
          <a:xfrm>
            <a:off x="6367722" y="2145147"/>
            <a:ext cx="2379086" cy="2714869"/>
            <a:chOff x="6558980" y="2400929"/>
            <a:chExt cx="1913478" cy="1960887"/>
          </a:xfrm>
        </p:grpSpPr>
        <p:sp>
          <p:nvSpPr>
            <p:cNvPr id="267" name="Google Shape;267;p53"/>
            <p:cNvSpPr/>
            <p:nvPr/>
          </p:nvSpPr>
          <p:spPr>
            <a:xfrm>
              <a:off x="6558980" y="2400929"/>
              <a:ext cx="1913478" cy="3936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none" cap="none" strike="noStrike">
                  <a:solidFill>
                    <a:srgbClr val="002060"/>
                  </a:solidFill>
                  <a:latin typeface="Arial"/>
                  <a:ea typeface="Arial"/>
                  <a:cs typeface="Arial"/>
                  <a:sym typeface="Arial"/>
                </a:rPr>
                <a:t>Top Secret</a:t>
              </a:r>
              <a:endParaRPr/>
            </a:p>
          </p:txBody>
        </p:sp>
        <p:sp>
          <p:nvSpPr>
            <p:cNvPr id="268" name="Google Shape;268;p53"/>
            <p:cNvSpPr/>
            <p:nvPr/>
          </p:nvSpPr>
          <p:spPr>
            <a:xfrm>
              <a:off x="6558980" y="2793557"/>
              <a:ext cx="1913478" cy="3936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none" cap="none" strike="noStrike">
                  <a:solidFill>
                    <a:srgbClr val="002060"/>
                  </a:solidFill>
                  <a:latin typeface="Arial"/>
                  <a:ea typeface="Arial"/>
                  <a:cs typeface="Arial"/>
                  <a:sym typeface="Arial"/>
                </a:rPr>
                <a:t>Secret</a:t>
              </a:r>
              <a:endParaRPr/>
            </a:p>
          </p:txBody>
        </p:sp>
        <p:sp>
          <p:nvSpPr>
            <p:cNvPr id="269" name="Google Shape;269;p53"/>
            <p:cNvSpPr/>
            <p:nvPr/>
          </p:nvSpPr>
          <p:spPr>
            <a:xfrm>
              <a:off x="6558980" y="3186658"/>
              <a:ext cx="1913478" cy="3936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none" cap="none" strike="noStrike">
                  <a:solidFill>
                    <a:srgbClr val="002060"/>
                  </a:solidFill>
                  <a:latin typeface="Arial"/>
                  <a:ea typeface="Arial"/>
                  <a:cs typeface="Arial"/>
                  <a:sym typeface="Arial"/>
                </a:rPr>
                <a:t>Confidential</a:t>
              </a:r>
              <a:endParaRPr/>
            </a:p>
          </p:txBody>
        </p:sp>
        <p:sp>
          <p:nvSpPr>
            <p:cNvPr id="270" name="Google Shape;270;p53"/>
            <p:cNvSpPr/>
            <p:nvPr/>
          </p:nvSpPr>
          <p:spPr>
            <a:xfrm>
              <a:off x="6558980" y="3568755"/>
              <a:ext cx="1913478" cy="3936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none" cap="none" strike="noStrike">
                  <a:solidFill>
                    <a:srgbClr val="002060"/>
                  </a:solidFill>
                  <a:latin typeface="Arial"/>
                  <a:ea typeface="Arial"/>
                  <a:cs typeface="Arial"/>
                  <a:sym typeface="Arial"/>
                </a:rPr>
                <a:t>Public Trust</a:t>
              </a:r>
              <a:endParaRPr/>
            </a:p>
          </p:txBody>
        </p:sp>
        <p:sp>
          <p:nvSpPr>
            <p:cNvPr id="271" name="Google Shape;271;p53"/>
            <p:cNvSpPr/>
            <p:nvPr/>
          </p:nvSpPr>
          <p:spPr>
            <a:xfrm>
              <a:off x="6558980" y="3961856"/>
              <a:ext cx="1913478" cy="39996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none" cap="none" strike="noStrike">
                  <a:solidFill>
                    <a:srgbClr val="002060"/>
                  </a:solidFill>
                  <a:latin typeface="Arial"/>
                  <a:ea typeface="Arial"/>
                  <a:cs typeface="Arial"/>
                  <a:sym typeface="Arial"/>
                </a:rPr>
                <a:t>Unclassified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54"/>
          <p:cNvSpPr txBox="1"/>
          <p:nvPr/>
        </p:nvSpPr>
        <p:spPr>
          <a:xfrm>
            <a:off x="311700" y="1165080"/>
            <a:ext cx="8520600" cy="3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Requirements - </a:t>
            </a:r>
            <a:r>
              <a:rPr lang="en" sz="2400">
                <a:solidFill>
                  <a:schemeClr val="dk1"/>
                </a:solidFill>
              </a:rPr>
              <a:t>Security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" sz="2000">
                <a:solidFill>
                  <a:schemeClr val="dk2"/>
                </a:solidFill>
              </a:rPr>
              <a:t>Data stored in the database shall be given an SELinux label specifying its SELinux data type</a:t>
            </a:r>
            <a:endParaRPr sz="2000">
              <a:solidFill>
                <a:schemeClr val="dk2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" sz="2000">
                <a:solidFill>
                  <a:schemeClr val="dk2"/>
                </a:solidFill>
              </a:rPr>
              <a:t>Users of the system shall be given an SELinux user type</a:t>
            </a:r>
            <a:endParaRPr sz="2000">
              <a:solidFill>
                <a:schemeClr val="dk2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" sz="2000">
                <a:solidFill>
                  <a:schemeClr val="dk2"/>
                </a:solidFill>
              </a:rPr>
              <a:t>Requests by a user to access/modify data shall be fulfilled or denied by SELinux based on their respective SELinux labels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277" name="Google Shape;277;p54"/>
          <p:cNvSpPr txBox="1"/>
          <p:nvPr>
            <p:ph type="title"/>
          </p:nvPr>
        </p:nvSpPr>
        <p:spPr>
          <a:xfrm>
            <a:off x="311700" y="581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Project Recap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5"/>
          <p:cNvSpPr txBox="1"/>
          <p:nvPr>
            <p:ph type="title"/>
          </p:nvPr>
        </p:nvSpPr>
        <p:spPr>
          <a:xfrm>
            <a:off x="311700" y="749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Recap</a:t>
            </a:r>
            <a:endParaRPr/>
          </a:p>
        </p:txBody>
      </p:sp>
      <p:sp>
        <p:nvSpPr>
          <p:cNvPr id="283" name="Google Shape;283;p55"/>
          <p:cNvSpPr txBox="1"/>
          <p:nvPr>
            <p:ph idx="1" type="body"/>
          </p:nvPr>
        </p:nvSpPr>
        <p:spPr>
          <a:xfrm>
            <a:off x="311700" y="1457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Requirements: CourseManager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3:  Coordinators can add and delete courses from the database and enroll students in existing courses.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System allows the user to add or delete a course based on their input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8" name="Google Shape;288;p56"/>
          <p:cNvGraphicFramePr/>
          <p:nvPr/>
        </p:nvGraphicFramePr>
        <p:xfrm>
          <a:off x="322825" y="254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{92F93851-F096-4F70-A68F-F131ACED8CFF}</a:tableStyleId>
              </a:tblPr>
              <a:tblGrid>
                <a:gridCol w="1127800"/>
                <a:gridCol w="621750"/>
                <a:gridCol w="1270750"/>
                <a:gridCol w="1113850"/>
                <a:gridCol w="931250"/>
                <a:gridCol w="1042675"/>
                <a:gridCol w="1397750"/>
                <a:gridCol w="10147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UC 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UC 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UC 3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UC 4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UC 5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UC 6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UC 7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Login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View Account 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Edit Course 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Edit User 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Edit Grade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View Schedule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View Logs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Coordinator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Instructor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Student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</a:tbl>
          </a:graphicData>
        </a:graphic>
      </p:graphicFrame>
      <p:sp>
        <p:nvSpPr>
          <p:cNvPr id="289" name="Google Shape;289;p56"/>
          <p:cNvSpPr/>
          <p:nvPr/>
        </p:nvSpPr>
        <p:spPr>
          <a:xfrm>
            <a:off x="436950" y="2837100"/>
            <a:ext cx="818100" cy="207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56"/>
          <p:cNvSpPr/>
          <p:nvPr/>
        </p:nvSpPr>
        <p:spPr>
          <a:xfrm>
            <a:off x="246450" y="3340325"/>
            <a:ext cx="8651100" cy="393600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56"/>
          <p:cNvSpPr/>
          <p:nvPr/>
        </p:nvSpPr>
        <p:spPr>
          <a:xfrm>
            <a:off x="246450" y="3734075"/>
            <a:ext cx="8651100" cy="393600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56"/>
          <p:cNvSpPr/>
          <p:nvPr/>
        </p:nvSpPr>
        <p:spPr>
          <a:xfrm>
            <a:off x="246450" y="4127675"/>
            <a:ext cx="8651100" cy="393600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56"/>
          <p:cNvSpPr/>
          <p:nvPr/>
        </p:nvSpPr>
        <p:spPr>
          <a:xfrm>
            <a:off x="5752975" y="2131125"/>
            <a:ext cx="156900" cy="393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9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56"/>
          <p:cNvSpPr/>
          <p:nvPr/>
        </p:nvSpPr>
        <p:spPr>
          <a:xfrm>
            <a:off x="6922825" y="2131125"/>
            <a:ext cx="156900" cy="393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9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56"/>
          <p:cNvSpPr txBox="1"/>
          <p:nvPr/>
        </p:nvSpPr>
        <p:spPr>
          <a:xfrm>
            <a:off x="311700" y="1581639"/>
            <a:ext cx="85206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3 Users: Coordinator, Instructor and Student</a:t>
            </a:r>
            <a:endParaRPr b="1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56"/>
          <p:cNvSpPr txBox="1"/>
          <p:nvPr>
            <p:ph type="title"/>
          </p:nvPr>
        </p:nvSpPr>
        <p:spPr>
          <a:xfrm>
            <a:off x="311700" y="581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Project Recap</a:t>
            </a:r>
            <a:endParaRPr/>
          </a:p>
        </p:txBody>
      </p:sp>
      <p:sp>
        <p:nvSpPr>
          <p:cNvPr id="297" name="Google Shape;297;p56"/>
          <p:cNvSpPr txBox="1"/>
          <p:nvPr/>
        </p:nvSpPr>
        <p:spPr>
          <a:xfrm>
            <a:off x="311700" y="1181125"/>
            <a:ext cx="619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Requirements - Course Manager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7"/>
          <p:cNvSpPr txBox="1"/>
          <p:nvPr/>
        </p:nvSpPr>
        <p:spPr>
          <a:xfrm>
            <a:off x="311700" y="1165080"/>
            <a:ext cx="8520600" cy="3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" sz="2000">
                <a:solidFill>
                  <a:schemeClr val="dk2"/>
                </a:solidFill>
              </a:rPr>
              <a:t>SELinux shall be used as our security module to enable Multi-Level Security (MLS) with our database </a:t>
            </a:r>
            <a:endParaRPr sz="2000">
              <a:solidFill>
                <a:schemeClr val="dk2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" sz="2000">
                <a:solidFill>
                  <a:schemeClr val="dk2"/>
                </a:solidFill>
              </a:rPr>
              <a:t>System shall run on CentOS 7 with SELinux enabled</a:t>
            </a:r>
            <a:endParaRPr sz="2000">
              <a:solidFill>
                <a:schemeClr val="dk2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" sz="2000">
                <a:solidFill>
                  <a:schemeClr val="dk2"/>
                </a:solidFill>
              </a:rPr>
              <a:t>PostgreSQL shall be used as our database</a:t>
            </a:r>
            <a:endParaRPr sz="2000">
              <a:solidFill>
                <a:schemeClr val="dk2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" sz="2000">
                <a:solidFill>
                  <a:schemeClr val="dk2"/>
                </a:solidFill>
              </a:rPr>
              <a:t>Docker Containers shall be used to run RESTful services</a:t>
            </a:r>
            <a:endParaRPr sz="2000">
              <a:solidFill>
                <a:schemeClr val="dk2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" sz="2000">
                <a:solidFill>
                  <a:schemeClr val="dk2"/>
                </a:solidFill>
              </a:rPr>
              <a:t>SELinux label (i.e. Authorization Level) of the user shall be enforced on running services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303" name="Google Shape;303;p57"/>
          <p:cNvSpPr txBox="1"/>
          <p:nvPr>
            <p:ph type="title"/>
          </p:nvPr>
        </p:nvSpPr>
        <p:spPr>
          <a:xfrm>
            <a:off x="311700" y="581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Project Recap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