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81" r:id="rId5"/>
    <p:sldMasterId id="2147483682" r:id="rId6"/>
    <p:sldMasterId id="214748368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6E96A45-C70A-4941-8945-87E3FC9F9284}">
  <a:tblStyle styleId="{D6E96A45-C70A-4941-8945-87E3FC9F928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0" Type="http://schemas.openxmlformats.org/officeDocument/2006/relationships/slide" Target="slides/slide42.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335f35d94_2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8335f35d94_2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Phrases:</a:t>
            </a:r>
            <a:endParaRPr/>
          </a:p>
          <a:p>
            <a:pPr indent="0" lvl="0" marL="0" rtl="0" algn="l">
              <a:lnSpc>
                <a:spcPct val="100000"/>
              </a:lnSpc>
              <a:spcBef>
                <a:spcPts val="0"/>
              </a:spcBef>
              <a:spcAft>
                <a:spcPts val="0"/>
              </a:spcAft>
              <a:buSzPts val="1100"/>
              <a:buNone/>
            </a:pPr>
            <a:r>
              <a:rPr lang="en"/>
              <a:t>Project Recap</a:t>
            </a:r>
            <a:endParaRPr/>
          </a:p>
          <a:p>
            <a:pPr indent="0" lvl="0" marL="0" rtl="0" algn="l">
              <a:lnSpc>
                <a:spcPct val="100000"/>
              </a:lnSpc>
              <a:spcBef>
                <a:spcPts val="0"/>
              </a:spcBef>
              <a:spcAft>
                <a:spcPts val="0"/>
              </a:spcAft>
              <a:buSzPts val="1100"/>
              <a:buNone/>
            </a:pPr>
            <a:r>
              <a:rPr lang="en"/>
              <a:t>Requirements/constraints (demo)</a:t>
            </a:r>
            <a:endParaRPr/>
          </a:p>
          <a:p>
            <a:pPr indent="0" lvl="0" marL="0" rtl="0" algn="l">
              <a:lnSpc>
                <a:spcPct val="100000"/>
              </a:lnSpc>
              <a:spcBef>
                <a:spcPts val="0"/>
              </a:spcBef>
              <a:spcAft>
                <a:spcPts val="0"/>
              </a:spcAft>
              <a:buSzPts val="1100"/>
              <a:buNone/>
            </a:pPr>
            <a:r>
              <a:rPr lang="en"/>
              <a:t>Design</a:t>
            </a:r>
            <a:endParaRPr/>
          </a:p>
          <a:p>
            <a:pPr indent="0" lvl="0" marL="0" rtl="0" algn="l">
              <a:lnSpc>
                <a:spcPct val="100000"/>
              </a:lnSpc>
              <a:spcBef>
                <a:spcPts val="0"/>
              </a:spcBef>
              <a:spcAft>
                <a:spcPts val="0"/>
              </a:spcAft>
              <a:buSzPts val="1100"/>
              <a:buNone/>
            </a:pPr>
            <a:r>
              <a:rPr lang="en"/>
              <a:t>Low-Level discussion:</a:t>
            </a:r>
            <a:endParaRPr/>
          </a:p>
          <a:p>
            <a:pPr indent="0" lvl="0" marL="0" rtl="0" algn="l">
              <a:lnSpc>
                <a:spcPct val="100000"/>
              </a:lnSpc>
              <a:spcBef>
                <a:spcPts val="0"/>
              </a:spcBef>
              <a:spcAft>
                <a:spcPts val="0"/>
              </a:spcAft>
              <a:buSzPts val="1100"/>
              <a:buNone/>
            </a:pPr>
            <a:r>
              <a:rPr lang="en"/>
              <a:t>- Should be very SELinux-focused</a:t>
            </a:r>
            <a:endParaRPr/>
          </a:p>
          <a:p>
            <a:pPr indent="0" lvl="0" marL="0" rtl="0" algn="l">
              <a:lnSpc>
                <a:spcPct val="100000"/>
              </a:lnSpc>
              <a:spcBef>
                <a:spcPts val="0"/>
              </a:spcBef>
              <a:spcAft>
                <a:spcPts val="0"/>
              </a:spcAft>
              <a:buSzPts val="1100"/>
              <a:buNone/>
            </a:pPr>
            <a:r>
              <a:rPr lang="en"/>
              <a:t>Conclusion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Summary of Session with Ms. Heil:</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We should go with this design for the presentation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Our presentation should be broken up to the sections (phrases) defined above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We should include some of the slides in the OPR 4 draft:</a:t>
            </a:r>
            <a:endParaRPr/>
          </a:p>
          <a:p>
            <a:pPr indent="-298450" lvl="0" marL="457200" rtl="0" algn="l">
              <a:lnSpc>
                <a:spcPct val="100000"/>
              </a:lnSpc>
              <a:spcBef>
                <a:spcPts val="0"/>
              </a:spcBef>
              <a:spcAft>
                <a:spcPts val="0"/>
              </a:spcAft>
              <a:buSzPts val="1100"/>
              <a:buChar char="-"/>
            </a:pPr>
            <a:r>
              <a:rPr lang="en"/>
              <a:t>The slide detailing how users interact with use cases in CourseManager</a:t>
            </a:r>
            <a:endParaRPr/>
          </a:p>
          <a:p>
            <a:pPr indent="-298450" lvl="0" marL="457200" rtl="0" algn="l">
              <a:lnSpc>
                <a:spcPct val="100000"/>
              </a:lnSpc>
              <a:spcBef>
                <a:spcPts val="0"/>
              </a:spcBef>
              <a:spcAft>
                <a:spcPts val="0"/>
              </a:spcAft>
              <a:buSzPts val="1100"/>
              <a:buChar char="-"/>
            </a:pPr>
            <a:r>
              <a:rPr lang="en"/>
              <a:t>Something similar to our testing progress (probably broken up over multiple slides)</a:t>
            </a:r>
            <a:endParaRPr/>
          </a:p>
          <a:p>
            <a:pPr indent="-298450" lvl="0" marL="457200" rtl="0" algn="l">
              <a:lnSpc>
                <a:spcPct val="100000"/>
              </a:lnSpc>
              <a:spcBef>
                <a:spcPts val="0"/>
              </a:spcBef>
              <a:spcAft>
                <a:spcPts val="0"/>
              </a:spcAft>
              <a:buSzPts val="1100"/>
              <a:buChar char="-"/>
            </a:pPr>
            <a:r>
              <a:rPr lang="en"/>
              <a:t>Something similar to the SELinux Policy module code slide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At a high level, we should do the recap, go over requirements/constraints (for the current iteration), take a deep dive into our current progress, go over testing, and then conclude the presentation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For the deep dive, we should talk primarily about how we’ve integrated with SELinux, this will include how we’ve developed the policy and also how we’ve modified CourseManager/container runtime to interact with this policy. This will also be where our challenges will go.</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We should be current-system-focused. E.g.</a:t>
            </a:r>
            <a:endParaRPr/>
          </a:p>
          <a:p>
            <a:pPr indent="-298450" lvl="0" marL="457200" rtl="0" algn="l">
              <a:lnSpc>
                <a:spcPct val="100000"/>
              </a:lnSpc>
              <a:spcBef>
                <a:spcPts val="0"/>
              </a:spcBef>
              <a:spcAft>
                <a:spcPts val="0"/>
              </a:spcAft>
              <a:buSzPts val="1100"/>
              <a:buChar char="-"/>
            </a:pPr>
            <a:r>
              <a:rPr lang="en"/>
              <a:t>We no longer have the requirement to read in data from multiple stores</a:t>
            </a:r>
            <a:endParaRPr/>
          </a:p>
          <a:p>
            <a:pPr indent="-298450" lvl="0" marL="457200" rtl="0" algn="l">
              <a:lnSpc>
                <a:spcPct val="100000"/>
              </a:lnSpc>
              <a:spcBef>
                <a:spcPts val="0"/>
              </a:spcBef>
              <a:spcAft>
                <a:spcPts val="0"/>
              </a:spcAft>
              <a:buSzPts val="1100"/>
              <a:buChar char="-"/>
            </a:pPr>
            <a:r>
              <a:rPr lang="en"/>
              <a:t>We’ve added the front-end as a requirement</a:t>
            </a:r>
            <a:endParaRPr/>
          </a:p>
          <a:p>
            <a:pPr indent="-298450" lvl="0" marL="457200" rtl="0" algn="l">
              <a:lnSpc>
                <a:spcPct val="100000"/>
              </a:lnSpc>
              <a:spcBef>
                <a:spcPts val="0"/>
              </a:spcBef>
              <a:spcAft>
                <a:spcPts val="0"/>
              </a:spcAft>
              <a:buSzPts val="1100"/>
              <a:buChar char="-"/>
            </a:pPr>
            <a:r>
              <a:rPr lang="en"/>
              <a:t>etc.</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I took some notes from the presentation and put them in the other slides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843f0f05f8_0_2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843f0f05f8_0_2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843f0f05f8_0_2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g843f0f05f8_0_2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g843f0f05f8_0_3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g843f0f05f8_0_3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843f0f05f8_0_3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g843f0f05f8_0_3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g843f0f05f8_0_3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g843f0f05f8_0_3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g843f0f05f8_0_3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g843f0f05f8_0_3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g843f0f05f8_0_4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5" name="Google Shape;575;g843f0f05f8_0_4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7" name="Shape 587"/>
        <p:cNvGrpSpPr/>
        <p:nvPr/>
      </p:nvGrpSpPr>
      <p:grpSpPr>
        <a:xfrm>
          <a:off x="0" y="0"/>
          <a:ext cx="0" cy="0"/>
          <a:chOff x="0" y="0"/>
          <a:chExt cx="0" cy="0"/>
        </a:xfrm>
      </p:grpSpPr>
      <p:sp>
        <p:nvSpPr>
          <p:cNvPr id="588" name="Google Shape;588;g84507dfdc9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9" name="Google Shape;589;g84507dfdc9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Google Shape;599;g84507dfdc9_2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0" name="Google Shape;600;g84507dfdc9_2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Google Shape;605;g84507dfdc9_2_1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6" name="Google Shape;606;g84507dfdc9_2_1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335f35d94_2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8335f35d94_2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0" name="Shape 610"/>
        <p:cNvGrpSpPr/>
        <p:nvPr/>
      </p:nvGrpSpPr>
      <p:grpSpPr>
        <a:xfrm>
          <a:off x="0" y="0"/>
          <a:ext cx="0" cy="0"/>
          <a:chOff x="0" y="0"/>
          <a:chExt cx="0" cy="0"/>
        </a:xfrm>
      </p:grpSpPr>
      <p:sp>
        <p:nvSpPr>
          <p:cNvPr id="611" name="Google Shape;611;g843f0f05f8_0_4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2" name="Google Shape;612;g843f0f05f8_0_4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Google Shape;639;g84507dfdc9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0" name="Google Shape;640;g84507dfdc9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2" name="Shape 652"/>
        <p:cNvGrpSpPr/>
        <p:nvPr/>
      </p:nvGrpSpPr>
      <p:grpSpPr>
        <a:xfrm>
          <a:off x="0" y="0"/>
          <a:ext cx="0" cy="0"/>
          <a:chOff x="0" y="0"/>
          <a:chExt cx="0" cy="0"/>
        </a:xfrm>
      </p:grpSpPr>
      <p:sp>
        <p:nvSpPr>
          <p:cNvPr id="653" name="Google Shape;653;g844026c41a_2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4" name="Google Shape;654;g844026c41a_2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Google Shape;659;g844026c41a_2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0" name="Google Shape;660;g844026c41a_2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5" name="Shape 675"/>
        <p:cNvGrpSpPr/>
        <p:nvPr/>
      </p:nvGrpSpPr>
      <p:grpSpPr>
        <a:xfrm>
          <a:off x="0" y="0"/>
          <a:ext cx="0" cy="0"/>
          <a:chOff x="0" y="0"/>
          <a:chExt cx="0" cy="0"/>
        </a:xfrm>
      </p:grpSpPr>
      <p:sp>
        <p:nvSpPr>
          <p:cNvPr id="676" name="Google Shape;676;g844026c41a_2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7" name="Google Shape;677;g844026c41a_2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Google Shape;688;g84507dfdc9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9" name="Google Shape;689;g84507dfdc9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7" name="Shape 707"/>
        <p:cNvGrpSpPr/>
        <p:nvPr/>
      </p:nvGrpSpPr>
      <p:grpSpPr>
        <a:xfrm>
          <a:off x="0" y="0"/>
          <a:ext cx="0" cy="0"/>
          <a:chOff x="0" y="0"/>
          <a:chExt cx="0" cy="0"/>
        </a:xfrm>
      </p:grpSpPr>
      <p:sp>
        <p:nvSpPr>
          <p:cNvPr id="708" name="Google Shape;708;g84507dfdc9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9" name="Google Shape;709;g84507dfdc9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3" name="Shape 713"/>
        <p:cNvGrpSpPr/>
        <p:nvPr/>
      </p:nvGrpSpPr>
      <p:grpSpPr>
        <a:xfrm>
          <a:off x="0" y="0"/>
          <a:ext cx="0" cy="0"/>
          <a:chOff x="0" y="0"/>
          <a:chExt cx="0" cy="0"/>
        </a:xfrm>
      </p:grpSpPr>
      <p:sp>
        <p:nvSpPr>
          <p:cNvPr id="714" name="Google Shape;714;g84507dfdc9_0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5" name="Google Shape;715;g84507dfdc9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1" name="Shape 721"/>
        <p:cNvGrpSpPr/>
        <p:nvPr/>
      </p:nvGrpSpPr>
      <p:grpSpPr>
        <a:xfrm>
          <a:off x="0" y="0"/>
          <a:ext cx="0" cy="0"/>
          <a:chOff x="0" y="0"/>
          <a:chExt cx="0" cy="0"/>
        </a:xfrm>
      </p:grpSpPr>
      <p:sp>
        <p:nvSpPr>
          <p:cNvPr id="722" name="Google Shape;722;g84507dfdc9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84507dfdc9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7" name="Shape 727"/>
        <p:cNvGrpSpPr/>
        <p:nvPr/>
      </p:nvGrpSpPr>
      <p:grpSpPr>
        <a:xfrm>
          <a:off x="0" y="0"/>
          <a:ext cx="0" cy="0"/>
          <a:chOff x="0" y="0"/>
          <a:chExt cx="0" cy="0"/>
        </a:xfrm>
      </p:grpSpPr>
      <p:sp>
        <p:nvSpPr>
          <p:cNvPr id="728" name="Google Shape;728;g84507dfdc9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84507dfdc9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335f35d94_2_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8335f35d94_2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3" name="Shape 733"/>
        <p:cNvGrpSpPr/>
        <p:nvPr/>
      </p:nvGrpSpPr>
      <p:grpSpPr>
        <a:xfrm>
          <a:off x="0" y="0"/>
          <a:ext cx="0" cy="0"/>
          <a:chOff x="0" y="0"/>
          <a:chExt cx="0" cy="0"/>
        </a:xfrm>
      </p:grpSpPr>
      <p:sp>
        <p:nvSpPr>
          <p:cNvPr id="734" name="Google Shape;734;g8451e0773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8451e0773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App - runs and initializes Container Runtime application. Docker_client - we use this to communicate with the Docker Service</a:t>
            </a:r>
            <a:endParaRPr/>
          </a:p>
          <a:p>
            <a:pPr indent="-298450" lvl="0" marL="457200" rtl="0" algn="l">
              <a:spcBef>
                <a:spcPts val="0"/>
              </a:spcBef>
              <a:spcAft>
                <a:spcPts val="0"/>
              </a:spcAft>
              <a:buSzPts val="1100"/>
              <a:buChar char="●"/>
            </a:pPr>
            <a:r>
              <a:rPr lang="en"/>
              <a:t>Service Controller - POST request endpoint to handle service request from the user. Passes in username and service name. Creates container with the authorization levels of the user</a:t>
            </a:r>
            <a:endParaRPr/>
          </a:p>
          <a:p>
            <a:pPr indent="-298450" lvl="0" marL="457200" rtl="0" algn="l">
              <a:spcBef>
                <a:spcPts val="0"/>
              </a:spcBef>
              <a:spcAft>
                <a:spcPts val="0"/>
              </a:spcAft>
              <a:buSzPts val="1100"/>
              <a:buChar char="●"/>
            </a:pPr>
            <a:r>
              <a:rPr lang="en"/>
              <a:t>Service Config  - Abstract class containing all the fields a service needs to work with our application. The Course Manager Service Config class is an concrete implementation for our Course Manager Service</a:t>
            </a:r>
            <a:endParaRPr/>
          </a:p>
          <a:p>
            <a:pPr indent="-298450" lvl="0" marL="457200" rtl="0" algn="l">
              <a:spcBef>
                <a:spcPts val="0"/>
              </a:spcBef>
              <a:spcAft>
                <a:spcPts val="0"/>
              </a:spcAft>
              <a:buSzPts val="1100"/>
              <a:buChar char="●"/>
            </a:pPr>
            <a:r>
              <a:rPr lang="en"/>
              <a:t>HealthCheckThread - We can easily create multiple running containers via  our Docker client.. but how do we monitor all of the containers? Use a thread to check a special endpoint on the service running in a container every 30 seconds.</a:t>
            </a:r>
            <a:endParaRPr/>
          </a:p>
          <a:p>
            <a:pPr indent="-298450" lvl="0" marL="457200" rtl="0" algn="l">
              <a:spcBef>
                <a:spcPts val="0"/>
              </a:spcBef>
              <a:spcAft>
                <a:spcPts val="0"/>
              </a:spcAft>
              <a:buSzPts val="1100"/>
              <a:buChar char="●"/>
            </a:pPr>
            <a:r>
              <a:rPr lang="en"/>
              <a:t>When the user’s session ends - we know we can then shut down this container.</a:t>
            </a:r>
            <a:endParaRPr/>
          </a:p>
          <a:p>
            <a:pPr indent="-298450" lvl="0" marL="457200" rtl="0" algn="l">
              <a:spcBef>
                <a:spcPts val="0"/>
              </a:spcBef>
              <a:spcAft>
                <a:spcPts val="0"/>
              </a:spcAft>
              <a:buSzPts val="1100"/>
              <a:buChar char="●"/>
            </a:pPr>
            <a:r>
              <a:rPr lang="en"/>
              <a:t>LoggingUtil - Logs all the transactions that occur in the Container Runtime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7" name="Shape 747"/>
        <p:cNvGrpSpPr/>
        <p:nvPr/>
      </p:nvGrpSpPr>
      <p:grpSpPr>
        <a:xfrm>
          <a:off x="0" y="0"/>
          <a:ext cx="0" cy="0"/>
          <a:chOff x="0" y="0"/>
          <a:chExt cx="0" cy="0"/>
        </a:xfrm>
      </p:grpSpPr>
      <p:sp>
        <p:nvSpPr>
          <p:cNvPr id="748" name="Google Shape;748;g84507dfdc9_2_1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9" name="Google Shape;749;g84507dfdc9_2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Google Shape;776;g84507dfdc9_2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7" name="Google Shape;777;g84507dfdc9_2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4" name="Shape 794"/>
        <p:cNvGrpSpPr/>
        <p:nvPr/>
      </p:nvGrpSpPr>
      <p:grpSpPr>
        <a:xfrm>
          <a:off x="0" y="0"/>
          <a:ext cx="0" cy="0"/>
          <a:chOff x="0" y="0"/>
          <a:chExt cx="0" cy="0"/>
        </a:xfrm>
      </p:grpSpPr>
      <p:sp>
        <p:nvSpPr>
          <p:cNvPr id="795" name="Google Shape;795;g844026c41a_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844026c41a_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4" name="Shape 824"/>
        <p:cNvGrpSpPr/>
        <p:nvPr/>
      </p:nvGrpSpPr>
      <p:grpSpPr>
        <a:xfrm>
          <a:off x="0" y="0"/>
          <a:ext cx="0" cy="0"/>
          <a:chOff x="0" y="0"/>
          <a:chExt cx="0" cy="0"/>
        </a:xfrm>
      </p:grpSpPr>
      <p:sp>
        <p:nvSpPr>
          <p:cNvPr id="825" name="Google Shape;825;g84507dfdc9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84507dfdc9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8" name="Shape 868"/>
        <p:cNvGrpSpPr/>
        <p:nvPr/>
      </p:nvGrpSpPr>
      <p:grpSpPr>
        <a:xfrm>
          <a:off x="0" y="0"/>
          <a:ext cx="0" cy="0"/>
          <a:chOff x="0" y="0"/>
          <a:chExt cx="0" cy="0"/>
        </a:xfrm>
      </p:grpSpPr>
      <p:sp>
        <p:nvSpPr>
          <p:cNvPr id="869" name="Google Shape;869;g84507dfdc9_1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84507dfdc9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4" name="Shape 874"/>
        <p:cNvGrpSpPr/>
        <p:nvPr/>
      </p:nvGrpSpPr>
      <p:grpSpPr>
        <a:xfrm>
          <a:off x="0" y="0"/>
          <a:ext cx="0" cy="0"/>
          <a:chOff x="0" y="0"/>
          <a:chExt cx="0" cy="0"/>
        </a:xfrm>
      </p:grpSpPr>
      <p:sp>
        <p:nvSpPr>
          <p:cNvPr id="875" name="Google Shape;875;g843f0f05f8_0_4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6" name="Google Shape;876;g843f0f05f8_0_4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AutoNum type="arabicPeriod"/>
            </a:pPr>
            <a:r>
              <a:rPr lang="en"/>
              <a:t>Creating SSH tunnel</a:t>
            </a:r>
            <a:endParaRPr/>
          </a:p>
          <a:p>
            <a:pPr indent="-298450" lvl="0" marL="457200" rtl="0" algn="l">
              <a:lnSpc>
                <a:spcPct val="100000"/>
              </a:lnSpc>
              <a:spcBef>
                <a:spcPts val="0"/>
              </a:spcBef>
              <a:spcAft>
                <a:spcPts val="0"/>
              </a:spcAft>
              <a:buSzPts val="1100"/>
              <a:buAutoNum type="arabicPeriod"/>
            </a:pPr>
            <a:r>
              <a:rPr lang="en"/>
              <a:t>SELinux is enforcing</a:t>
            </a:r>
            <a:endParaRPr/>
          </a:p>
          <a:p>
            <a:pPr indent="-298450" lvl="0" marL="457200" rtl="0" algn="l">
              <a:lnSpc>
                <a:spcPct val="100000"/>
              </a:lnSpc>
              <a:spcBef>
                <a:spcPts val="0"/>
              </a:spcBef>
              <a:spcAft>
                <a:spcPts val="0"/>
              </a:spcAft>
              <a:buSzPts val="1100"/>
              <a:buAutoNum type="arabicPeriod"/>
            </a:pPr>
            <a:r>
              <a:rPr lang="en"/>
              <a:t>Running flask app in background</a:t>
            </a:r>
            <a:endParaRPr/>
          </a:p>
          <a:p>
            <a:pPr indent="-298450" lvl="0" marL="457200" rtl="0" algn="l">
              <a:lnSpc>
                <a:spcPct val="100000"/>
              </a:lnSpc>
              <a:spcBef>
                <a:spcPts val="0"/>
              </a:spcBef>
              <a:spcAft>
                <a:spcPts val="0"/>
              </a:spcAft>
              <a:buSzPts val="1100"/>
              <a:buAutoNum type="arabicPeriod"/>
            </a:pPr>
            <a:r>
              <a:rPr lang="en"/>
              <a:t>Changing to HTML location</a:t>
            </a:r>
            <a:endParaRPr/>
          </a:p>
          <a:p>
            <a:pPr indent="-298450" lvl="0" marL="457200" rtl="0" algn="l">
              <a:lnSpc>
                <a:spcPct val="100000"/>
              </a:lnSpc>
              <a:spcBef>
                <a:spcPts val="0"/>
              </a:spcBef>
              <a:spcAft>
                <a:spcPts val="0"/>
              </a:spcAft>
              <a:buSzPts val="1100"/>
              <a:buAutoNum type="arabicPeriod"/>
            </a:pPr>
            <a:r>
              <a:rPr lang="en"/>
              <a:t>Running HTTP server python module</a:t>
            </a:r>
            <a:endParaRPr/>
          </a:p>
          <a:p>
            <a:pPr indent="-298450" lvl="0" marL="457200" rtl="0" algn="l">
              <a:lnSpc>
                <a:spcPct val="100000"/>
              </a:lnSpc>
              <a:spcBef>
                <a:spcPts val="0"/>
              </a:spcBef>
              <a:spcAft>
                <a:spcPts val="0"/>
              </a:spcAft>
              <a:buSzPts val="1100"/>
              <a:buAutoNum type="arabicPeriod"/>
            </a:pPr>
            <a:r>
              <a:rPr lang="en"/>
              <a:t>Connect on browser</a:t>
            </a:r>
            <a:endParaRPr/>
          </a:p>
          <a:p>
            <a:pPr indent="-298450" lvl="0" marL="457200" rtl="0" algn="l">
              <a:lnSpc>
                <a:spcPct val="100000"/>
              </a:lnSpc>
              <a:spcBef>
                <a:spcPts val="0"/>
              </a:spcBef>
              <a:spcAft>
                <a:spcPts val="0"/>
              </a:spcAft>
              <a:buSzPts val="1100"/>
              <a:buAutoNum type="arabicPeriod"/>
            </a:pPr>
            <a:r>
              <a:rPr lang="en"/>
              <a:t>Log in as coordinator</a:t>
            </a:r>
            <a:endParaRPr/>
          </a:p>
          <a:p>
            <a:pPr indent="-298450" lvl="0" marL="457200" rtl="0" algn="l">
              <a:lnSpc>
                <a:spcPct val="100000"/>
              </a:lnSpc>
              <a:spcBef>
                <a:spcPts val="0"/>
              </a:spcBef>
              <a:spcAft>
                <a:spcPts val="0"/>
              </a:spcAft>
              <a:buSzPts val="1100"/>
              <a:buAutoNum type="arabicPeriod"/>
            </a:pPr>
            <a:r>
              <a:rPr lang="en"/>
              <a:t>Coordinator has all permissions</a:t>
            </a:r>
            <a:endParaRPr/>
          </a:p>
          <a:p>
            <a:pPr indent="-298450" lvl="0" marL="457200" rtl="0" algn="l">
              <a:lnSpc>
                <a:spcPct val="100000"/>
              </a:lnSpc>
              <a:spcBef>
                <a:spcPts val="0"/>
              </a:spcBef>
              <a:spcAft>
                <a:spcPts val="0"/>
              </a:spcAft>
              <a:buSzPts val="1100"/>
              <a:buAutoNum type="arabicPeriod"/>
            </a:pPr>
            <a:r>
              <a:rPr lang="en"/>
              <a:t>Acc details</a:t>
            </a:r>
            <a:endParaRPr/>
          </a:p>
          <a:p>
            <a:pPr indent="-298450" lvl="0" marL="457200" rtl="0" algn="l">
              <a:lnSpc>
                <a:spcPct val="100000"/>
              </a:lnSpc>
              <a:spcBef>
                <a:spcPts val="0"/>
              </a:spcBef>
              <a:spcAft>
                <a:spcPts val="0"/>
              </a:spcAft>
              <a:buSzPts val="1100"/>
              <a:buAutoNum type="arabicPeriod"/>
            </a:pPr>
            <a:r>
              <a:rPr lang="en"/>
              <a:t>Add </a:t>
            </a:r>
            <a:r>
              <a:rPr lang="en"/>
              <a:t>Daniel</a:t>
            </a:r>
            <a:r>
              <a:rPr lang="en"/>
              <a:t> as student</a:t>
            </a:r>
            <a:endParaRPr/>
          </a:p>
          <a:p>
            <a:pPr indent="-298450" lvl="0" marL="457200" rtl="0" algn="l">
              <a:lnSpc>
                <a:spcPct val="100000"/>
              </a:lnSpc>
              <a:spcBef>
                <a:spcPts val="0"/>
              </a:spcBef>
              <a:spcAft>
                <a:spcPts val="0"/>
              </a:spcAft>
              <a:buSzPts val="1100"/>
              <a:buAutoNum type="arabicPeriod"/>
            </a:pPr>
            <a:r>
              <a:rPr lang="en"/>
              <a:t>Add Ms. Heil as instructor</a:t>
            </a:r>
            <a:endParaRPr/>
          </a:p>
          <a:p>
            <a:pPr indent="-298450" lvl="0" marL="457200" rtl="0" algn="l">
              <a:lnSpc>
                <a:spcPct val="100000"/>
              </a:lnSpc>
              <a:spcBef>
                <a:spcPts val="0"/>
              </a:spcBef>
              <a:spcAft>
                <a:spcPts val="0"/>
              </a:spcAft>
              <a:buSzPts val="1100"/>
              <a:buAutoNum type="arabicPeriod"/>
            </a:pPr>
            <a:r>
              <a:rPr lang="en"/>
              <a:t>Add CSC492, Ms. Heil as instructor</a:t>
            </a:r>
            <a:endParaRPr/>
          </a:p>
          <a:p>
            <a:pPr indent="-298450" lvl="0" marL="457200" rtl="0" algn="l">
              <a:lnSpc>
                <a:spcPct val="100000"/>
              </a:lnSpc>
              <a:spcBef>
                <a:spcPts val="0"/>
              </a:spcBef>
              <a:spcAft>
                <a:spcPts val="0"/>
              </a:spcAft>
              <a:buSzPts val="1100"/>
              <a:buAutoNum type="arabicPeriod"/>
            </a:pPr>
            <a:r>
              <a:rPr lang="en"/>
              <a:t>Enroll </a:t>
            </a:r>
            <a:r>
              <a:rPr lang="en"/>
              <a:t>Daniel</a:t>
            </a:r>
            <a:r>
              <a:rPr lang="en"/>
              <a:t> in CSC492</a:t>
            </a:r>
            <a:endParaRPr/>
          </a:p>
          <a:p>
            <a:pPr indent="-298450" lvl="0" marL="457200" rtl="0" algn="l">
              <a:lnSpc>
                <a:spcPct val="100000"/>
              </a:lnSpc>
              <a:spcBef>
                <a:spcPts val="0"/>
              </a:spcBef>
              <a:spcAft>
                <a:spcPts val="0"/>
              </a:spcAft>
              <a:buSzPts val="1100"/>
              <a:buAutoNum type="arabicPeriod"/>
            </a:pPr>
            <a:r>
              <a:rPr lang="en"/>
              <a:t>Modify grade</a:t>
            </a:r>
            <a:endParaRPr/>
          </a:p>
          <a:p>
            <a:pPr indent="-298450" lvl="0" marL="457200" rtl="0" algn="l">
              <a:lnSpc>
                <a:spcPct val="100000"/>
              </a:lnSpc>
              <a:spcBef>
                <a:spcPts val="0"/>
              </a:spcBef>
              <a:spcAft>
                <a:spcPts val="0"/>
              </a:spcAft>
              <a:buSzPts val="1100"/>
              <a:buAutoNum type="arabicPeriod"/>
            </a:pPr>
            <a:r>
              <a:rPr lang="en"/>
              <a:t>Logout</a:t>
            </a:r>
            <a:endParaRPr/>
          </a:p>
          <a:p>
            <a:pPr indent="-298450" lvl="0" marL="457200" rtl="0" algn="l">
              <a:lnSpc>
                <a:spcPct val="100000"/>
              </a:lnSpc>
              <a:spcBef>
                <a:spcPts val="0"/>
              </a:spcBef>
              <a:spcAft>
                <a:spcPts val="0"/>
              </a:spcAft>
              <a:buSzPts val="1100"/>
              <a:buAutoNum type="arabicPeriod"/>
            </a:pPr>
            <a:r>
              <a:rPr lang="en"/>
              <a:t>Container shuts down</a:t>
            </a:r>
            <a:endParaRPr/>
          </a:p>
          <a:p>
            <a:pPr indent="-298450" lvl="0" marL="457200" rtl="0" algn="l">
              <a:lnSpc>
                <a:spcPct val="100000"/>
              </a:lnSpc>
              <a:spcBef>
                <a:spcPts val="0"/>
              </a:spcBef>
              <a:spcAft>
                <a:spcPts val="0"/>
              </a:spcAft>
              <a:buSzPts val="1100"/>
              <a:buAutoNum type="arabicPeriod"/>
            </a:pPr>
            <a:r>
              <a:rPr lang="en"/>
              <a:t>Log in as Ms. Heil</a:t>
            </a:r>
            <a:endParaRPr/>
          </a:p>
          <a:p>
            <a:pPr indent="-298450" lvl="0" marL="457200" rtl="0" algn="l">
              <a:lnSpc>
                <a:spcPct val="100000"/>
              </a:lnSpc>
              <a:spcBef>
                <a:spcPts val="0"/>
              </a:spcBef>
              <a:spcAft>
                <a:spcPts val="0"/>
              </a:spcAft>
              <a:buSzPts val="1100"/>
              <a:buAutoNum type="arabicPeriod"/>
            </a:pPr>
            <a:r>
              <a:rPr lang="en"/>
              <a:t>Acc details</a:t>
            </a:r>
            <a:endParaRPr/>
          </a:p>
          <a:p>
            <a:pPr indent="-298450" lvl="0" marL="457200" rtl="0" algn="l">
              <a:lnSpc>
                <a:spcPct val="100000"/>
              </a:lnSpc>
              <a:spcBef>
                <a:spcPts val="0"/>
              </a:spcBef>
              <a:spcAft>
                <a:spcPts val="0"/>
              </a:spcAft>
              <a:buSzPts val="1100"/>
              <a:buAutoNum type="arabicPeriod"/>
            </a:pPr>
            <a:r>
              <a:rPr lang="en"/>
              <a:t>Schedule</a:t>
            </a:r>
            <a:endParaRPr/>
          </a:p>
          <a:p>
            <a:pPr indent="-298450" lvl="0" marL="457200" rtl="0" algn="l">
              <a:lnSpc>
                <a:spcPct val="100000"/>
              </a:lnSpc>
              <a:spcBef>
                <a:spcPts val="0"/>
              </a:spcBef>
              <a:spcAft>
                <a:spcPts val="0"/>
              </a:spcAft>
              <a:buSzPts val="1100"/>
              <a:buAutoNum type="arabicPeriod"/>
            </a:pPr>
            <a:r>
              <a:rPr lang="en"/>
              <a:t>Show students</a:t>
            </a:r>
            <a:endParaRPr/>
          </a:p>
          <a:p>
            <a:pPr indent="-298450" lvl="0" marL="457200" rtl="0" algn="l">
              <a:lnSpc>
                <a:spcPct val="100000"/>
              </a:lnSpc>
              <a:spcBef>
                <a:spcPts val="0"/>
              </a:spcBef>
              <a:spcAft>
                <a:spcPts val="0"/>
              </a:spcAft>
              <a:buSzPts val="1100"/>
              <a:buAutoNum type="arabicPeriod"/>
            </a:pPr>
            <a:r>
              <a:rPr lang="en"/>
              <a:t>Modify grade</a:t>
            </a:r>
            <a:endParaRPr/>
          </a:p>
          <a:p>
            <a:pPr indent="-298450" lvl="0" marL="457200" rtl="0" algn="l">
              <a:lnSpc>
                <a:spcPct val="100000"/>
              </a:lnSpc>
              <a:spcBef>
                <a:spcPts val="0"/>
              </a:spcBef>
              <a:spcAft>
                <a:spcPts val="0"/>
              </a:spcAft>
              <a:buSzPts val="1100"/>
              <a:buAutoNum type="arabicPeriod"/>
            </a:pPr>
            <a:r>
              <a:rPr lang="en"/>
              <a:t>Try to delete CSC492</a:t>
            </a:r>
            <a:endParaRPr/>
          </a:p>
          <a:p>
            <a:pPr indent="-298450" lvl="0" marL="457200" rtl="0" algn="l">
              <a:lnSpc>
                <a:spcPct val="100000"/>
              </a:lnSpc>
              <a:spcBef>
                <a:spcPts val="0"/>
              </a:spcBef>
              <a:spcAft>
                <a:spcPts val="0"/>
              </a:spcAft>
              <a:buSzPts val="1100"/>
              <a:buAutoNum type="arabicPeriod"/>
            </a:pPr>
            <a:r>
              <a:rPr lang="en"/>
              <a:t>Try to delete </a:t>
            </a:r>
            <a:r>
              <a:rPr lang="en"/>
              <a:t>Daniel</a:t>
            </a:r>
            <a:endParaRPr/>
          </a:p>
          <a:p>
            <a:pPr indent="-298450" lvl="0" marL="457200" rtl="0" algn="l">
              <a:lnSpc>
                <a:spcPct val="100000"/>
              </a:lnSpc>
              <a:spcBef>
                <a:spcPts val="0"/>
              </a:spcBef>
              <a:spcAft>
                <a:spcPts val="0"/>
              </a:spcAft>
              <a:buSzPts val="1100"/>
              <a:buAutoNum type="arabicPeriod"/>
            </a:pPr>
            <a:r>
              <a:rPr lang="en"/>
              <a:t>Log out</a:t>
            </a:r>
            <a:endParaRPr/>
          </a:p>
          <a:p>
            <a:pPr indent="-298450" lvl="0" marL="457200" rtl="0" algn="l">
              <a:lnSpc>
                <a:spcPct val="100000"/>
              </a:lnSpc>
              <a:spcBef>
                <a:spcPts val="0"/>
              </a:spcBef>
              <a:spcAft>
                <a:spcPts val="0"/>
              </a:spcAft>
              <a:buSzPts val="1100"/>
              <a:buAutoNum type="arabicPeriod"/>
            </a:pPr>
            <a:r>
              <a:rPr lang="en"/>
              <a:t>Log in as Daniel</a:t>
            </a:r>
            <a:endParaRPr/>
          </a:p>
          <a:p>
            <a:pPr indent="-298450" lvl="0" marL="457200" rtl="0" algn="l">
              <a:lnSpc>
                <a:spcPct val="100000"/>
              </a:lnSpc>
              <a:spcBef>
                <a:spcPts val="0"/>
              </a:spcBef>
              <a:spcAft>
                <a:spcPts val="0"/>
              </a:spcAft>
              <a:buSzPts val="1100"/>
              <a:buAutoNum type="arabicPeriod"/>
            </a:pPr>
            <a:r>
              <a:rPr lang="en"/>
              <a:t>Schedule</a:t>
            </a:r>
            <a:endParaRPr/>
          </a:p>
          <a:p>
            <a:pPr indent="-298450" lvl="0" marL="457200" rtl="0" algn="l">
              <a:lnSpc>
                <a:spcPct val="100000"/>
              </a:lnSpc>
              <a:spcBef>
                <a:spcPts val="0"/>
              </a:spcBef>
              <a:spcAft>
                <a:spcPts val="0"/>
              </a:spcAft>
              <a:buSzPts val="1100"/>
              <a:buAutoNum type="arabicPeriod"/>
            </a:pPr>
            <a:r>
              <a:rPr lang="en"/>
              <a:t>Try to modify grade</a:t>
            </a:r>
            <a:endParaRPr/>
          </a:p>
          <a:p>
            <a:pPr indent="-298450" lvl="0" marL="457200" rtl="0" algn="l">
              <a:lnSpc>
                <a:spcPct val="100000"/>
              </a:lnSpc>
              <a:spcBef>
                <a:spcPts val="0"/>
              </a:spcBef>
              <a:spcAft>
                <a:spcPts val="0"/>
              </a:spcAft>
              <a:buSzPts val="1100"/>
              <a:buAutoNum type="arabicPeriod"/>
            </a:pPr>
            <a:r>
              <a:rPr lang="en"/>
              <a:t>Try to delete CSC492</a:t>
            </a:r>
            <a:endParaRPr/>
          </a:p>
          <a:p>
            <a:pPr indent="-298450" lvl="0" marL="457200" rtl="0" algn="l">
              <a:lnSpc>
                <a:spcPct val="100000"/>
              </a:lnSpc>
              <a:spcBef>
                <a:spcPts val="0"/>
              </a:spcBef>
              <a:spcAft>
                <a:spcPts val="0"/>
              </a:spcAft>
              <a:buSzPts val="1100"/>
              <a:buAutoNum type="arabicPeriod"/>
            </a:pPr>
            <a:r>
              <a:rPr lang="en"/>
              <a:t>Try to delete Ms. Heil</a:t>
            </a:r>
            <a:endParaRPr/>
          </a:p>
          <a:p>
            <a:pPr indent="-298450" lvl="0" marL="457200" rtl="0" algn="l">
              <a:lnSpc>
                <a:spcPct val="100000"/>
              </a:lnSpc>
              <a:spcBef>
                <a:spcPts val="0"/>
              </a:spcBef>
              <a:spcAft>
                <a:spcPts val="0"/>
              </a:spcAft>
              <a:buSzPts val="1100"/>
              <a:buAutoNum type="arabicPeriod"/>
            </a:pPr>
            <a:r>
              <a:rPr lang="en"/>
              <a:t>Schedule (nothing changed)</a:t>
            </a:r>
            <a:endParaRPr/>
          </a:p>
          <a:p>
            <a:pPr indent="-298450" lvl="0" marL="457200" rtl="0" algn="l">
              <a:lnSpc>
                <a:spcPct val="100000"/>
              </a:lnSpc>
              <a:spcBef>
                <a:spcPts val="0"/>
              </a:spcBef>
              <a:spcAft>
                <a:spcPts val="0"/>
              </a:spcAft>
              <a:buSzPts val="1100"/>
              <a:buAutoNum type="arabicPeriod"/>
            </a:pPr>
            <a:r>
              <a:rPr lang="en"/>
              <a:t>Log out</a:t>
            </a:r>
            <a:endParaRPr/>
          </a:p>
          <a:p>
            <a:pPr indent="-298450" lvl="0" marL="457200" rtl="0" algn="l">
              <a:lnSpc>
                <a:spcPct val="100000"/>
              </a:lnSpc>
              <a:spcBef>
                <a:spcPts val="0"/>
              </a:spcBef>
              <a:spcAft>
                <a:spcPts val="0"/>
              </a:spcAft>
              <a:buSzPts val="1100"/>
              <a:buAutoNum type="arabicPeriod"/>
            </a:pPr>
            <a:r>
              <a:rPr lang="en"/>
              <a:t>Turn off SELinux</a:t>
            </a:r>
            <a:endParaRPr/>
          </a:p>
          <a:p>
            <a:pPr indent="-298450" lvl="0" marL="457200" rtl="0" algn="l">
              <a:lnSpc>
                <a:spcPct val="100000"/>
              </a:lnSpc>
              <a:spcBef>
                <a:spcPts val="0"/>
              </a:spcBef>
              <a:spcAft>
                <a:spcPts val="0"/>
              </a:spcAft>
              <a:buSzPts val="1100"/>
              <a:buAutoNum type="arabicPeriod"/>
            </a:pPr>
            <a:r>
              <a:rPr lang="en"/>
              <a:t>Log in as Daniel</a:t>
            </a:r>
            <a:endParaRPr/>
          </a:p>
          <a:p>
            <a:pPr indent="-298450" lvl="0" marL="457200" rtl="0" algn="l">
              <a:lnSpc>
                <a:spcPct val="100000"/>
              </a:lnSpc>
              <a:spcBef>
                <a:spcPts val="0"/>
              </a:spcBef>
              <a:spcAft>
                <a:spcPts val="0"/>
              </a:spcAft>
              <a:buSzPts val="1100"/>
              <a:buAutoNum type="arabicPeriod"/>
            </a:pPr>
            <a:r>
              <a:rPr lang="en"/>
              <a:t>Schedule (grade still 3.5)</a:t>
            </a:r>
            <a:endParaRPr/>
          </a:p>
          <a:p>
            <a:pPr indent="-298450" lvl="0" marL="457200" rtl="0" algn="l">
              <a:lnSpc>
                <a:spcPct val="100000"/>
              </a:lnSpc>
              <a:spcBef>
                <a:spcPts val="0"/>
              </a:spcBef>
              <a:spcAft>
                <a:spcPts val="0"/>
              </a:spcAft>
              <a:buSzPts val="1100"/>
              <a:buAutoNum type="arabicPeriod"/>
            </a:pPr>
            <a:r>
              <a:rPr lang="en"/>
              <a:t>Modify grade</a:t>
            </a:r>
            <a:endParaRPr/>
          </a:p>
          <a:p>
            <a:pPr indent="-298450" lvl="0" marL="457200" rtl="0" algn="l">
              <a:lnSpc>
                <a:spcPct val="100000"/>
              </a:lnSpc>
              <a:spcBef>
                <a:spcPts val="0"/>
              </a:spcBef>
              <a:spcAft>
                <a:spcPts val="0"/>
              </a:spcAft>
              <a:buSzPts val="1100"/>
              <a:buAutoNum type="arabicPeriod"/>
            </a:pPr>
            <a:r>
              <a:rPr lang="en"/>
              <a:t>Schedule (grade changed)</a:t>
            </a:r>
            <a:endParaRPr/>
          </a:p>
          <a:p>
            <a:pPr indent="-298450" lvl="0" marL="457200" rtl="0" algn="l">
              <a:lnSpc>
                <a:spcPct val="100000"/>
              </a:lnSpc>
              <a:spcBef>
                <a:spcPts val="0"/>
              </a:spcBef>
              <a:spcAft>
                <a:spcPts val="0"/>
              </a:spcAft>
              <a:buSzPts val="1100"/>
              <a:buAutoNum type="arabicPeriod"/>
            </a:pPr>
            <a:r>
              <a:rPr lang="en"/>
              <a:t>Remove CSC492</a:t>
            </a:r>
            <a:endParaRPr/>
          </a:p>
          <a:p>
            <a:pPr indent="-298450" lvl="0" marL="457200" rtl="0" algn="l">
              <a:lnSpc>
                <a:spcPct val="100000"/>
              </a:lnSpc>
              <a:spcBef>
                <a:spcPts val="0"/>
              </a:spcBef>
              <a:spcAft>
                <a:spcPts val="0"/>
              </a:spcAft>
              <a:buSzPts val="1100"/>
              <a:buAutoNum type="arabicPeriod"/>
            </a:pPr>
            <a:r>
              <a:rPr lang="en"/>
              <a:t>Schedule (empty)</a:t>
            </a:r>
            <a:endParaRPr/>
          </a:p>
          <a:p>
            <a:pPr indent="-298450" lvl="0" marL="457200" rtl="0" algn="l">
              <a:lnSpc>
                <a:spcPct val="100000"/>
              </a:lnSpc>
              <a:spcBef>
                <a:spcPts val="0"/>
              </a:spcBef>
              <a:spcAft>
                <a:spcPts val="0"/>
              </a:spcAft>
              <a:buSzPts val="1100"/>
              <a:buAutoNum type="arabicPeriod"/>
            </a:pPr>
            <a:r>
              <a:rPr lang="en"/>
              <a:t>Remove Ms. Heil</a:t>
            </a:r>
            <a:endParaRPr/>
          </a:p>
          <a:p>
            <a:pPr indent="-298450" lvl="0" marL="457200" rtl="0" algn="l">
              <a:lnSpc>
                <a:spcPct val="100000"/>
              </a:lnSpc>
              <a:spcBef>
                <a:spcPts val="0"/>
              </a:spcBef>
              <a:spcAft>
                <a:spcPts val="0"/>
              </a:spcAft>
              <a:buSzPts val="1100"/>
              <a:buAutoNum type="arabicPeriod"/>
            </a:pPr>
            <a:r>
              <a:rPr lang="en"/>
              <a:t>Log out</a:t>
            </a:r>
            <a:endParaRPr/>
          </a:p>
          <a:p>
            <a:pPr indent="-298450" lvl="0" marL="457200" rtl="0" algn="l">
              <a:lnSpc>
                <a:spcPct val="100000"/>
              </a:lnSpc>
              <a:spcBef>
                <a:spcPts val="0"/>
              </a:spcBef>
              <a:spcAft>
                <a:spcPts val="0"/>
              </a:spcAft>
              <a:buSzPts val="1100"/>
              <a:buAutoNum type="arabicPeriod"/>
            </a:pPr>
            <a:r>
              <a:rPr lang="en"/>
              <a:t>try to log in as Ms. Heil</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1" name="Shape 881"/>
        <p:cNvGrpSpPr/>
        <p:nvPr/>
      </p:nvGrpSpPr>
      <p:grpSpPr>
        <a:xfrm>
          <a:off x="0" y="0"/>
          <a:ext cx="0" cy="0"/>
          <a:chOff x="0" y="0"/>
          <a:chExt cx="0" cy="0"/>
        </a:xfrm>
      </p:grpSpPr>
      <p:sp>
        <p:nvSpPr>
          <p:cNvPr id="882" name="Google Shape;882;g84507dfdc9_1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84507dfdc9_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8" name="Shape 888"/>
        <p:cNvGrpSpPr/>
        <p:nvPr/>
      </p:nvGrpSpPr>
      <p:grpSpPr>
        <a:xfrm>
          <a:off x="0" y="0"/>
          <a:ext cx="0" cy="0"/>
          <a:chOff x="0" y="0"/>
          <a:chExt cx="0" cy="0"/>
        </a:xfrm>
      </p:grpSpPr>
      <p:sp>
        <p:nvSpPr>
          <p:cNvPr id="889" name="Google Shape;889;g843f0f05f8_0_4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0" name="Google Shape;890;g843f0f05f8_0_4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4" name="Shape 894"/>
        <p:cNvGrpSpPr/>
        <p:nvPr/>
      </p:nvGrpSpPr>
      <p:grpSpPr>
        <a:xfrm>
          <a:off x="0" y="0"/>
          <a:ext cx="0" cy="0"/>
          <a:chOff x="0" y="0"/>
          <a:chExt cx="0" cy="0"/>
        </a:xfrm>
      </p:grpSpPr>
      <p:sp>
        <p:nvSpPr>
          <p:cNvPr id="895" name="Google Shape;895;g84507dfdc9_2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6" name="Google Shape;896;g84507dfdc9_2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43f0f05f8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843f0f05f8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0" name="Shape 900"/>
        <p:cNvGrpSpPr/>
        <p:nvPr/>
      </p:nvGrpSpPr>
      <p:grpSpPr>
        <a:xfrm>
          <a:off x="0" y="0"/>
          <a:ext cx="0" cy="0"/>
          <a:chOff x="0" y="0"/>
          <a:chExt cx="0" cy="0"/>
        </a:xfrm>
      </p:grpSpPr>
      <p:sp>
        <p:nvSpPr>
          <p:cNvPr id="901" name="Google Shape;901;g84507dfdc9_2_1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2" name="Google Shape;902;g84507dfdc9_2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6" name="Shape 906"/>
        <p:cNvGrpSpPr/>
        <p:nvPr/>
      </p:nvGrpSpPr>
      <p:grpSpPr>
        <a:xfrm>
          <a:off x="0" y="0"/>
          <a:ext cx="0" cy="0"/>
          <a:chOff x="0" y="0"/>
          <a:chExt cx="0" cy="0"/>
        </a:xfrm>
      </p:grpSpPr>
      <p:sp>
        <p:nvSpPr>
          <p:cNvPr id="907" name="Google Shape;907;g844026c41a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844026c41a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1" name="Shape 911"/>
        <p:cNvGrpSpPr/>
        <p:nvPr/>
      </p:nvGrpSpPr>
      <p:grpSpPr>
        <a:xfrm>
          <a:off x="0" y="0"/>
          <a:ext cx="0" cy="0"/>
          <a:chOff x="0" y="0"/>
          <a:chExt cx="0" cy="0"/>
        </a:xfrm>
      </p:grpSpPr>
      <p:sp>
        <p:nvSpPr>
          <p:cNvPr id="912" name="Google Shape;912;g843f0f05f8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843f0f05f8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43f0f05f8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843f0f05f8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43f0f05f8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843f0f05f8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843f0f05f8_0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843f0f05f8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843f0f05f8_0_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843f0f05f8_0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843f0f05f8_0_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g843f0f05f8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99" name="Shape 99"/>
        <p:cNvGrpSpPr/>
        <p:nvPr/>
      </p:nvGrpSpPr>
      <p:grpSpPr>
        <a:xfrm>
          <a:off x="0" y="0"/>
          <a:ext cx="0" cy="0"/>
          <a:chOff x="0" y="0"/>
          <a:chExt cx="0" cy="0"/>
        </a:xfrm>
      </p:grpSpPr>
      <p:sp>
        <p:nvSpPr>
          <p:cNvPr id="100" name="Google Shape;100;p26"/>
          <p:cNvSpPr txBox="1"/>
          <p:nvPr>
            <p:ph type="title"/>
          </p:nvPr>
        </p:nvSpPr>
        <p:spPr>
          <a:xfrm>
            <a:off x="311700" y="7498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1" name="Google Shape;101;p26"/>
          <p:cNvSpPr txBox="1"/>
          <p:nvPr>
            <p:ph idx="1" type="body"/>
          </p:nvPr>
        </p:nvSpPr>
        <p:spPr>
          <a:xfrm>
            <a:off x="311700" y="14572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02" name="Google Shape;10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3" name="Shape 103"/>
        <p:cNvGrpSpPr/>
        <p:nvPr/>
      </p:nvGrpSpPr>
      <p:grpSpPr>
        <a:xfrm>
          <a:off x="0" y="0"/>
          <a:ext cx="0" cy="0"/>
          <a:chOff x="0" y="0"/>
          <a:chExt cx="0" cy="0"/>
        </a:xfrm>
      </p:grpSpPr>
      <p:sp>
        <p:nvSpPr>
          <p:cNvPr id="104" name="Google Shape;104;p2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5" name="Google Shape;105;p2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06" name="Google Shape;106;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7" name="Shape 107"/>
        <p:cNvGrpSpPr/>
        <p:nvPr/>
      </p:nvGrpSpPr>
      <p:grpSpPr>
        <a:xfrm>
          <a:off x="0" y="0"/>
          <a:ext cx="0" cy="0"/>
          <a:chOff x="0" y="0"/>
          <a:chExt cx="0" cy="0"/>
        </a:xfrm>
      </p:grpSpPr>
      <p:sp>
        <p:nvSpPr>
          <p:cNvPr id="108" name="Google Shape;108;p2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9" name="Google Shape;10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10" name="Shape 110"/>
        <p:cNvGrpSpPr/>
        <p:nvPr/>
      </p:nvGrpSpPr>
      <p:grpSpPr>
        <a:xfrm>
          <a:off x="0" y="0"/>
          <a:ext cx="0" cy="0"/>
          <a:chOff x="0" y="0"/>
          <a:chExt cx="0" cy="0"/>
        </a:xfrm>
      </p:grpSpPr>
      <p:sp>
        <p:nvSpPr>
          <p:cNvPr id="111" name="Google Shape;111;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2" name="Google Shape;112;p2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13" name="Google Shape;113;p2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14" name="Google Shape;114;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5" name="Shape 115"/>
        <p:cNvGrpSpPr/>
        <p:nvPr/>
      </p:nvGrpSpPr>
      <p:grpSpPr>
        <a:xfrm>
          <a:off x="0" y="0"/>
          <a:ext cx="0" cy="0"/>
          <a:chOff x="0" y="0"/>
          <a:chExt cx="0" cy="0"/>
        </a:xfrm>
      </p:grpSpPr>
      <p:sp>
        <p:nvSpPr>
          <p:cNvPr id="116" name="Google Shape;116;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7" name="Google Shape;117;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18" name="Shape 118"/>
        <p:cNvGrpSpPr/>
        <p:nvPr/>
      </p:nvGrpSpPr>
      <p:grpSpPr>
        <a:xfrm>
          <a:off x="0" y="0"/>
          <a:ext cx="0" cy="0"/>
          <a:chOff x="0" y="0"/>
          <a:chExt cx="0" cy="0"/>
        </a:xfrm>
      </p:grpSpPr>
      <p:sp>
        <p:nvSpPr>
          <p:cNvPr id="119" name="Google Shape;119;p3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20" name="Google Shape;120;p3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21" name="Google Shape;121;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22" name="Shape 122"/>
        <p:cNvGrpSpPr/>
        <p:nvPr/>
      </p:nvGrpSpPr>
      <p:grpSpPr>
        <a:xfrm>
          <a:off x="0" y="0"/>
          <a:ext cx="0" cy="0"/>
          <a:chOff x="0" y="0"/>
          <a:chExt cx="0" cy="0"/>
        </a:xfrm>
      </p:grpSpPr>
      <p:sp>
        <p:nvSpPr>
          <p:cNvPr id="123" name="Google Shape;123;p3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24" name="Google Shape;124;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5" name="Shape 125"/>
        <p:cNvGrpSpPr/>
        <p:nvPr/>
      </p:nvGrpSpPr>
      <p:grpSpPr>
        <a:xfrm>
          <a:off x="0" y="0"/>
          <a:ext cx="0" cy="0"/>
          <a:chOff x="0" y="0"/>
          <a:chExt cx="0" cy="0"/>
        </a:xfrm>
      </p:grpSpPr>
      <p:sp>
        <p:nvSpPr>
          <p:cNvPr id="126" name="Google Shape;126;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3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28" name="Google Shape;128;p3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29" name="Google Shape;129;p3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30" name="Google Shape;13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1" name="Shape 131"/>
        <p:cNvGrpSpPr/>
        <p:nvPr/>
      </p:nvGrpSpPr>
      <p:grpSpPr>
        <a:xfrm>
          <a:off x="0" y="0"/>
          <a:ext cx="0" cy="0"/>
          <a:chOff x="0" y="0"/>
          <a:chExt cx="0" cy="0"/>
        </a:xfrm>
      </p:grpSpPr>
      <p:sp>
        <p:nvSpPr>
          <p:cNvPr id="132" name="Google Shape;132;p3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33" name="Google Shape;133;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34" name="Shape 134"/>
        <p:cNvGrpSpPr/>
        <p:nvPr/>
      </p:nvGrpSpPr>
      <p:grpSpPr>
        <a:xfrm>
          <a:off x="0" y="0"/>
          <a:ext cx="0" cy="0"/>
          <a:chOff x="0" y="0"/>
          <a:chExt cx="0" cy="0"/>
        </a:xfrm>
      </p:grpSpPr>
      <p:sp>
        <p:nvSpPr>
          <p:cNvPr id="135" name="Google Shape;135;p3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36" name="Google Shape;136;p3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37" name="Google Shape;13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8" name="Shape 138"/>
        <p:cNvGrpSpPr/>
        <p:nvPr/>
      </p:nvGrpSpPr>
      <p:grpSpPr>
        <a:xfrm>
          <a:off x="0" y="0"/>
          <a:ext cx="0" cy="0"/>
          <a:chOff x="0" y="0"/>
          <a:chExt cx="0" cy="0"/>
        </a:xfrm>
      </p:grpSpPr>
      <p:sp>
        <p:nvSpPr>
          <p:cNvPr id="139" name="Google Shape;13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2.xml"/><Relationship Id="rId10" Type="http://schemas.openxmlformats.org/officeDocument/2006/relationships/slideLayout" Target="../slideLayouts/slideLayout31.xml"/><Relationship Id="rId13" Type="http://schemas.openxmlformats.org/officeDocument/2006/relationships/theme" Target="../theme/theme2.xml"/><Relationship Id="rId12" Type="http://schemas.openxmlformats.org/officeDocument/2006/relationships/slideLayout" Target="../slideLayouts/slideLayout33.xml"/><Relationship Id="rId1" Type="http://schemas.openxmlformats.org/officeDocument/2006/relationships/image" Target="../media/image1.png"/><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95" name="Shape 95"/>
        <p:cNvGrpSpPr/>
        <p:nvPr/>
      </p:nvGrpSpPr>
      <p:grpSpPr>
        <a:xfrm>
          <a:off x="0" y="0"/>
          <a:ext cx="0" cy="0"/>
          <a:chOff x="0" y="0"/>
          <a:chExt cx="0" cy="0"/>
        </a:xfrm>
      </p:grpSpPr>
      <p:sp>
        <p:nvSpPr>
          <p:cNvPr id="96" name="Google Shape;9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97" name="Google Shape;9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8" name="Google Shape;9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1" Type="http://schemas.openxmlformats.org/officeDocument/2006/relationships/image" Target="../media/image17.png"/><Relationship Id="rId10" Type="http://schemas.openxmlformats.org/officeDocument/2006/relationships/image" Target="../media/image16.png"/><Relationship Id="rId12" Type="http://schemas.openxmlformats.org/officeDocument/2006/relationships/image" Target="../media/image19.png"/><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0.jpg"/><Relationship Id="rId9" Type="http://schemas.openxmlformats.org/officeDocument/2006/relationships/image" Target="../media/image14.png"/><Relationship Id="rId5" Type="http://schemas.openxmlformats.org/officeDocument/2006/relationships/image" Target="../media/image12.png"/><Relationship Id="rId6" Type="http://schemas.openxmlformats.org/officeDocument/2006/relationships/image" Target="../media/image11.png"/><Relationship Id="rId7" Type="http://schemas.openxmlformats.org/officeDocument/2006/relationships/image" Target="../media/image13.png"/><Relationship Id="rId8"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 Id="rId3" Type="http://schemas.openxmlformats.org/officeDocument/2006/relationships/image" Target="../media/image2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7.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0.xml"/><Relationship Id="rId3" Type="http://schemas.openxmlformats.org/officeDocument/2006/relationships/image" Target="../media/image2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1.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7.png"/><Relationship Id="rId6" Type="http://schemas.openxmlformats.org/officeDocument/2006/relationships/image" Target="../media/image16.png"/><Relationship Id="rId7"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3.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6.xml"/><Relationship Id="rId3" Type="http://schemas.openxmlformats.org/officeDocument/2006/relationships/hyperlink" Target="http://drive.google.com/file/d/1p7BiSG3ffcB3AqGskXs2sEEEcI7d2niv/view" TargetMode="External"/><Relationship Id="rId4" Type="http://schemas.openxmlformats.org/officeDocument/2006/relationships/image" Target="../media/image30.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7.xml"/><Relationship Id="rId3"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3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3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37"/>
          <p:cNvSpPr txBox="1"/>
          <p:nvPr>
            <p:ph type="ctrTitle"/>
          </p:nvPr>
        </p:nvSpPr>
        <p:spPr>
          <a:xfrm>
            <a:off x="311700" y="2571750"/>
            <a:ext cx="8520600" cy="663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 sz="3400"/>
              <a:t>Connected Operations (COps) Platform</a:t>
            </a:r>
            <a:endParaRPr b="1" sz="3400"/>
          </a:p>
        </p:txBody>
      </p:sp>
      <p:sp>
        <p:nvSpPr>
          <p:cNvPr id="145" name="Google Shape;145;p37"/>
          <p:cNvSpPr txBox="1"/>
          <p:nvPr>
            <p:ph idx="1" type="subTitle"/>
          </p:nvPr>
        </p:nvSpPr>
        <p:spPr>
          <a:xfrm>
            <a:off x="311700" y="3528900"/>
            <a:ext cx="8520600" cy="1155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Team 32: </a:t>
            </a:r>
            <a:r>
              <a:rPr lang="en" sz="2400"/>
              <a:t>Jonathan Balliet, </a:t>
            </a:r>
            <a:r>
              <a:rPr lang="en" sz="2400"/>
              <a:t>Caleb Boswell, </a:t>
            </a:r>
            <a:r>
              <a:rPr lang="en" sz="2400"/>
              <a:t>Daniel Mills, Jeen Shaji</a:t>
            </a:r>
            <a:r>
              <a:rPr lang="en" sz="2400"/>
              <a:t>, Spencer Yoder</a:t>
            </a:r>
            <a:endParaRPr/>
          </a:p>
        </p:txBody>
      </p:sp>
      <p:pic>
        <p:nvPicPr>
          <p:cNvPr id="146" name="Google Shape;146;p37"/>
          <p:cNvPicPr preferRelativeResize="0"/>
          <p:nvPr/>
        </p:nvPicPr>
        <p:blipFill rotWithShape="1">
          <a:blip r:embed="rId3">
            <a:alphaModFix/>
          </a:blip>
          <a:srcRect b="0" l="0" r="0" t="0"/>
          <a:stretch/>
        </p:blipFill>
        <p:spPr>
          <a:xfrm>
            <a:off x="2679975" y="842200"/>
            <a:ext cx="3784056" cy="1077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46"/>
          <p:cNvSpPr txBox="1"/>
          <p:nvPr>
            <p:ph type="title"/>
          </p:nvPr>
        </p:nvSpPr>
        <p:spPr>
          <a:xfrm>
            <a:off x="311700" y="581750"/>
            <a:ext cx="8520600" cy="87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Project Recap</a:t>
            </a:r>
            <a:br>
              <a:rPr lang="en"/>
            </a:br>
            <a:r>
              <a:rPr b="0" lang="en" sz="2400"/>
              <a:t>Proposed Project</a:t>
            </a:r>
            <a:endParaRPr b="0" sz="2400"/>
          </a:p>
        </p:txBody>
      </p:sp>
      <p:sp>
        <p:nvSpPr>
          <p:cNvPr id="375" name="Google Shape;375;p46"/>
          <p:cNvSpPr txBox="1"/>
          <p:nvPr>
            <p:ph idx="1" type="body"/>
          </p:nvPr>
        </p:nvSpPr>
        <p:spPr>
          <a:xfrm>
            <a:off x="311700" y="1535425"/>
            <a:ext cx="5469900" cy="107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solidFill>
                  <a:srgbClr val="000000"/>
                </a:solidFill>
              </a:rPr>
              <a:t>“The application within the container will need to have an API endpoint so that a web application get the data back to the user that the user has the right to see.”</a:t>
            </a:r>
            <a:endParaRPr sz="1400">
              <a:solidFill>
                <a:srgbClr val="000000"/>
              </a:solidFill>
            </a:endParaRPr>
          </a:p>
        </p:txBody>
      </p:sp>
      <p:sp>
        <p:nvSpPr>
          <p:cNvPr id="376" name="Google Shape;376;p46"/>
          <p:cNvSpPr/>
          <p:nvPr/>
        </p:nvSpPr>
        <p:spPr>
          <a:xfrm>
            <a:off x="3144725" y="2465125"/>
            <a:ext cx="538200" cy="9150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App</a:t>
            </a:r>
            <a:endParaRPr/>
          </a:p>
          <a:p>
            <a:pPr indent="0" lvl="0" marL="0" marR="0" rtl="0" algn="ctr">
              <a:lnSpc>
                <a:spcPct val="100000"/>
              </a:lnSpc>
              <a:spcBef>
                <a:spcPts val="0"/>
              </a:spcBef>
              <a:spcAft>
                <a:spcPts val="0"/>
              </a:spcAft>
              <a:buNone/>
            </a:pPr>
            <a:r>
              <a:rPr lang="en"/>
              <a:t>API</a:t>
            </a:r>
            <a:endParaRPr/>
          </a:p>
        </p:txBody>
      </p:sp>
      <p:cxnSp>
        <p:nvCxnSpPr>
          <p:cNvPr id="377" name="Google Shape;377;p46"/>
          <p:cNvCxnSpPr>
            <a:stCxn id="378" idx="0"/>
            <a:endCxn id="376" idx="1"/>
          </p:cNvCxnSpPr>
          <p:nvPr/>
        </p:nvCxnSpPr>
        <p:spPr>
          <a:xfrm flipH="1" rot="10800000">
            <a:off x="2171925" y="2922625"/>
            <a:ext cx="972900" cy="1127100"/>
          </a:xfrm>
          <a:prstGeom prst="straightConnector1">
            <a:avLst/>
          </a:prstGeom>
          <a:noFill/>
          <a:ln cap="flat" cmpd="sng" w="19050">
            <a:solidFill>
              <a:srgbClr val="002060"/>
            </a:solidFill>
            <a:prstDash val="solid"/>
            <a:round/>
            <a:headEnd len="sm" w="sm" type="triangle"/>
            <a:tailEnd len="sm" w="sm" type="triangle"/>
          </a:ln>
        </p:spPr>
      </p:cxnSp>
      <p:sp>
        <p:nvSpPr>
          <p:cNvPr id="379" name="Google Shape;379;p46"/>
          <p:cNvSpPr/>
          <p:nvPr/>
        </p:nvSpPr>
        <p:spPr>
          <a:xfrm>
            <a:off x="6470425" y="2624250"/>
            <a:ext cx="1642200" cy="2107500"/>
          </a:xfrm>
          <a:prstGeom prst="can">
            <a:avLst>
              <a:gd fmla="val 17105" name="adj"/>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0" name="Google Shape;380;p46"/>
          <p:cNvPicPr preferRelativeResize="0"/>
          <p:nvPr/>
        </p:nvPicPr>
        <p:blipFill>
          <a:blip r:embed="rId3">
            <a:alphaModFix/>
          </a:blip>
          <a:stretch>
            <a:fillRect/>
          </a:stretch>
        </p:blipFill>
        <p:spPr>
          <a:xfrm>
            <a:off x="7137188" y="2994723"/>
            <a:ext cx="308676" cy="318451"/>
          </a:xfrm>
          <a:prstGeom prst="rect">
            <a:avLst/>
          </a:prstGeom>
          <a:noFill/>
          <a:ln>
            <a:noFill/>
          </a:ln>
        </p:spPr>
      </p:pic>
      <p:grpSp>
        <p:nvGrpSpPr>
          <p:cNvPr id="381" name="Google Shape;381;p46"/>
          <p:cNvGrpSpPr/>
          <p:nvPr/>
        </p:nvGrpSpPr>
        <p:grpSpPr>
          <a:xfrm>
            <a:off x="3875700" y="2385600"/>
            <a:ext cx="1905900" cy="836400"/>
            <a:chOff x="3875800" y="3118075"/>
            <a:chExt cx="1905900" cy="836400"/>
          </a:xfrm>
        </p:grpSpPr>
        <p:sp>
          <p:nvSpPr>
            <p:cNvPr id="382" name="Google Shape;382;p46"/>
            <p:cNvSpPr/>
            <p:nvPr/>
          </p:nvSpPr>
          <p:spPr>
            <a:xfrm>
              <a:off x="3875800" y="3118075"/>
              <a:ext cx="1905900" cy="836400"/>
            </a:xfrm>
            <a:prstGeom prst="rect">
              <a:avLst/>
            </a:prstGeom>
            <a:solidFill>
              <a:srgbClr val="FFFFFF"/>
            </a:solidFill>
            <a:ln cap="flat" cmpd="sng" w="19050">
              <a:solidFill>
                <a:srgbClr val="00206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t>Container 1</a:t>
              </a:r>
              <a:endParaRPr/>
            </a:p>
          </p:txBody>
        </p:sp>
        <p:sp>
          <p:nvSpPr>
            <p:cNvPr id="383" name="Google Shape;383;p46"/>
            <p:cNvSpPr/>
            <p:nvPr/>
          </p:nvSpPr>
          <p:spPr>
            <a:xfrm>
              <a:off x="4114750" y="3500723"/>
              <a:ext cx="1428000" cy="3186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Application</a:t>
              </a:r>
              <a:endParaRPr/>
            </a:p>
          </p:txBody>
        </p:sp>
        <p:pic>
          <p:nvPicPr>
            <p:cNvPr id="384" name="Google Shape;384;p46"/>
            <p:cNvPicPr preferRelativeResize="0"/>
            <p:nvPr/>
          </p:nvPicPr>
          <p:blipFill>
            <a:blip r:embed="rId4">
              <a:alphaModFix/>
            </a:blip>
            <a:stretch>
              <a:fillRect/>
            </a:stretch>
          </p:blipFill>
          <p:spPr>
            <a:xfrm>
              <a:off x="3913575" y="3164725"/>
              <a:ext cx="342923" cy="293399"/>
            </a:xfrm>
            <a:prstGeom prst="rect">
              <a:avLst/>
            </a:prstGeom>
            <a:noFill/>
            <a:ln>
              <a:noFill/>
            </a:ln>
          </p:spPr>
        </p:pic>
      </p:grpSp>
      <p:grpSp>
        <p:nvGrpSpPr>
          <p:cNvPr id="385" name="Google Shape;385;p46"/>
          <p:cNvGrpSpPr/>
          <p:nvPr/>
        </p:nvGrpSpPr>
        <p:grpSpPr>
          <a:xfrm>
            <a:off x="6530275" y="3414750"/>
            <a:ext cx="1522500" cy="383400"/>
            <a:chOff x="6530275" y="3754200"/>
            <a:chExt cx="1522500" cy="383400"/>
          </a:xfrm>
        </p:grpSpPr>
        <p:sp>
          <p:nvSpPr>
            <p:cNvPr id="386" name="Google Shape;386;p46"/>
            <p:cNvSpPr/>
            <p:nvPr/>
          </p:nvSpPr>
          <p:spPr>
            <a:xfrm>
              <a:off x="6530275" y="3754200"/>
              <a:ext cx="1522500" cy="3834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Data 1</a:t>
              </a:r>
              <a:endParaRPr/>
            </a:p>
          </p:txBody>
        </p:sp>
        <p:pic>
          <p:nvPicPr>
            <p:cNvPr id="387" name="Google Shape;387;p46"/>
            <p:cNvPicPr preferRelativeResize="0"/>
            <p:nvPr/>
          </p:nvPicPr>
          <p:blipFill>
            <a:blip r:embed="rId5">
              <a:alphaModFix/>
            </a:blip>
            <a:stretch>
              <a:fillRect/>
            </a:stretch>
          </p:blipFill>
          <p:spPr>
            <a:xfrm>
              <a:off x="7743350" y="3806355"/>
              <a:ext cx="308676" cy="279095"/>
            </a:xfrm>
            <a:prstGeom prst="rect">
              <a:avLst/>
            </a:prstGeom>
            <a:noFill/>
            <a:ln>
              <a:noFill/>
            </a:ln>
          </p:spPr>
        </p:pic>
        <p:pic>
          <p:nvPicPr>
            <p:cNvPr id="388" name="Google Shape;388;p46"/>
            <p:cNvPicPr preferRelativeResize="0"/>
            <p:nvPr/>
          </p:nvPicPr>
          <p:blipFill>
            <a:blip r:embed="rId6">
              <a:alphaModFix/>
            </a:blip>
            <a:stretch>
              <a:fillRect/>
            </a:stretch>
          </p:blipFill>
          <p:spPr>
            <a:xfrm>
              <a:off x="6543620" y="3806350"/>
              <a:ext cx="231663" cy="279100"/>
            </a:xfrm>
            <a:prstGeom prst="rect">
              <a:avLst/>
            </a:prstGeom>
            <a:noFill/>
            <a:ln>
              <a:noFill/>
            </a:ln>
          </p:spPr>
        </p:pic>
      </p:grpSp>
      <p:sp>
        <p:nvSpPr>
          <p:cNvPr id="389" name="Google Shape;389;p46"/>
          <p:cNvSpPr/>
          <p:nvPr/>
        </p:nvSpPr>
        <p:spPr>
          <a:xfrm>
            <a:off x="2311725" y="3271375"/>
            <a:ext cx="693300" cy="4296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IAM</a:t>
            </a:r>
            <a:endParaRPr/>
          </a:p>
        </p:txBody>
      </p:sp>
      <p:sp>
        <p:nvSpPr>
          <p:cNvPr id="390" name="Google Shape;390;p46"/>
          <p:cNvSpPr/>
          <p:nvPr/>
        </p:nvSpPr>
        <p:spPr>
          <a:xfrm>
            <a:off x="5857050" y="803500"/>
            <a:ext cx="787500" cy="798000"/>
          </a:xfrm>
          <a:prstGeom prst="can">
            <a:avLst>
              <a:gd fmla="val 17105" name="adj"/>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DB1</a:t>
            </a:r>
            <a:endParaRPr/>
          </a:p>
        </p:txBody>
      </p:sp>
      <p:sp>
        <p:nvSpPr>
          <p:cNvPr id="391" name="Google Shape;391;p46"/>
          <p:cNvSpPr/>
          <p:nvPr/>
        </p:nvSpPr>
        <p:spPr>
          <a:xfrm>
            <a:off x="6897763" y="803500"/>
            <a:ext cx="787500" cy="798000"/>
          </a:xfrm>
          <a:prstGeom prst="can">
            <a:avLst>
              <a:gd fmla="val 17105" name="adj"/>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DB2</a:t>
            </a:r>
            <a:endParaRPr/>
          </a:p>
        </p:txBody>
      </p:sp>
      <p:sp>
        <p:nvSpPr>
          <p:cNvPr id="392" name="Google Shape;392;p46"/>
          <p:cNvSpPr/>
          <p:nvPr/>
        </p:nvSpPr>
        <p:spPr>
          <a:xfrm>
            <a:off x="7938488" y="803500"/>
            <a:ext cx="787500" cy="798000"/>
          </a:xfrm>
          <a:prstGeom prst="can">
            <a:avLst>
              <a:gd fmla="val 17105" name="adj"/>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DB3</a:t>
            </a:r>
            <a:endParaRPr/>
          </a:p>
        </p:txBody>
      </p:sp>
      <p:grpSp>
        <p:nvGrpSpPr>
          <p:cNvPr id="393" name="Google Shape;393;p46"/>
          <p:cNvGrpSpPr/>
          <p:nvPr/>
        </p:nvGrpSpPr>
        <p:grpSpPr>
          <a:xfrm>
            <a:off x="6530288" y="3798150"/>
            <a:ext cx="1522500" cy="383400"/>
            <a:chOff x="6530275" y="3754200"/>
            <a:chExt cx="1522500" cy="383400"/>
          </a:xfrm>
        </p:grpSpPr>
        <p:sp>
          <p:nvSpPr>
            <p:cNvPr id="394" name="Google Shape;394;p46"/>
            <p:cNvSpPr/>
            <p:nvPr/>
          </p:nvSpPr>
          <p:spPr>
            <a:xfrm>
              <a:off x="6530275" y="3754200"/>
              <a:ext cx="1522500" cy="3834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Data 2</a:t>
              </a:r>
              <a:endParaRPr/>
            </a:p>
          </p:txBody>
        </p:sp>
        <p:pic>
          <p:nvPicPr>
            <p:cNvPr id="395" name="Google Shape;395;p46"/>
            <p:cNvPicPr preferRelativeResize="0"/>
            <p:nvPr/>
          </p:nvPicPr>
          <p:blipFill>
            <a:blip r:embed="rId5">
              <a:alphaModFix/>
            </a:blip>
            <a:stretch>
              <a:fillRect/>
            </a:stretch>
          </p:blipFill>
          <p:spPr>
            <a:xfrm>
              <a:off x="7743350" y="3806355"/>
              <a:ext cx="308676" cy="279095"/>
            </a:xfrm>
            <a:prstGeom prst="rect">
              <a:avLst/>
            </a:prstGeom>
            <a:noFill/>
            <a:ln>
              <a:noFill/>
            </a:ln>
          </p:spPr>
        </p:pic>
        <p:pic>
          <p:nvPicPr>
            <p:cNvPr id="396" name="Google Shape;396;p46"/>
            <p:cNvPicPr preferRelativeResize="0"/>
            <p:nvPr/>
          </p:nvPicPr>
          <p:blipFill>
            <a:blip r:embed="rId6">
              <a:alphaModFix/>
            </a:blip>
            <a:stretch>
              <a:fillRect/>
            </a:stretch>
          </p:blipFill>
          <p:spPr>
            <a:xfrm>
              <a:off x="6543620" y="3806350"/>
              <a:ext cx="231663" cy="279100"/>
            </a:xfrm>
            <a:prstGeom prst="rect">
              <a:avLst/>
            </a:prstGeom>
            <a:noFill/>
            <a:ln>
              <a:noFill/>
            </a:ln>
          </p:spPr>
        </p:pic>
      </p:grpSp>
      <p:grpSp>
        <p:nvGrpSpPr>
          <p:cNvPr id="397" name="Google Shape;397;p46"/>
          <p:cNvGrpSpPr/>
          <p:nvPr/>
        </p:nvGrpSpPr>
        <p:grpSpPr>
          <a:xfrm>
            <a:off x="6530263" y="4181550"/>
            <a:ext cx="1522500" cy="383400"/>
            <a:chOff x="6530275" y="3754200"/>
            <a:chExt cx="1522500" cy="383400"/>
          </a:xfrm>
        </p:grpSpPr>
        <p:sp>
          <p:nvSpPr>
            <p:cNvPr id="398" name="Google Shape;398;p46"/>
            <p:cNvSpPr/>
            <p:nvPr/>
          </p:nvSpPr>
          <p:spPr>
            <a:xfrm>
              <a:off x="6530275" y="3754200"/>
              <a:ext cx="1522500" cy="3834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Data 3</a:t>
              </a:r>
              <a:endParaRPr/>
            </a:p>
          </p:txBody>
        </p:sp>
        <p:pic>
          <p:nvPicPr>
            <p:cNvPr id="399" name="Google Shape;399;p46"/>
            <p:cNvPicPr preferRelativeResize="0"/>
            <p:nvPr/>
          </p:nvPicPr>
          <p:blipFill>
            <a:blip r:embed="rId5">
              <a:alphaModFix/>
            </a:blip>
            <a:stretch>
              <a:fillRect/>
            </a:stretch>
          </p:blipFill>
          <p:spPr>
            <a:xfrm>
              <a:off x="7743350" y="3806355"/>
              <a:ext cx="308676" cy="279095"/>
            </a:xfrm>
            <a:prstGeom prst="rect">
              <a:avLst/>
            </a:prstGeom>
            <a:noFill/>
            <a:ln>
              <a:noFill/>
            </a:ln>
          </p:spPr>
        </p:pic>
        <p:pic>
          <p:nvPicPr>
            <p:cNvPr id="400" name="Google Shape;400;p46"/>
            <p:cNvPicPr preferRelativeResize="0"/>
            <p:nvPr/>
          </p:nvPicPr>
          <p:blipFill>
            <a:blip r:embed="rId6">
              <a:alphaModFix/>
            </a:blip>
            <a:stretch>
              <a:fillRect/>
            </a:stretch>
          </p:blipFill>
          <p:spPr>
            <a:xfrm>
              <a:off x="6543620" y="3806350"/>
              <a:ext cx="231663" cy="279100"/>
            </a:xfrm>
            <a:prstGeom prst="rect">
              <a:avLst/>
            </a:prstGeom>
            <a:noFill/>
            <a:ln>
              <a:noFill/>
            </a:ln>
          </p:spPr>
        </p:pic>
      </p:grpSp>
      <p:cxnSp>
        <p:nvCxnSpPr>
          <p:cNvPr id="401" name="Google Shape;401;p46"/>
          <p:cNvCxnSpPr>
            <a:stCxn id="390" idx="3"/>
            <a:endCxn id="379" idx="1"/>
          </p:cNvCxnSpPr>
          <p:nvPr/>
        </p:nvCxnSpPr>
        <p:spPr>
          <a:xfrm>
            <a:off x="6250800" y="1601500"/>
            <a:ext cx="1040700" cy="1022700"/>
          </a:xfrm>
          <a:prstGeom prst="straightConnector1">
            <a:avLst/>
          </a:prstGeom>
          <a:noFill/>
          <a:ln cap="flat" cmpd="sng" w="19050">
            <a:solidFill>
              <a:srgbClr val="002060"/>
            </a:solidFill>
            <a:prstDash val="solid"/>
            <a:round/>
            <a:headEnd len="sm" w="sm" type="none"/>
            <a:tailEnd len="sm" w="sm" type="triangle"/>
          </a:ln>
        </p:spPr>
      </p:cxnSp>
      <p:cxnSp>
        <p:nvCxnSpPr>
          <p:cNvPr id="402" name="Google Shape;402;p46"/>
          <p:cNvCxnSpPr>
            <a:stCxn id="391" idx="3"/>
            <a:endCxn id="379" idx="1"/>
          </p:cNvCxnSpPr>
          <p:nvPr/>
        </p:nvCxnSpPr>
        <p:spPr>
          <a:xfrm>
            <a:off x="7291513" y="1601500"/>
            <a:ext cx="0" cy="1022700"/>
          </a:xfrm>
          <a:prstGeom prst="straightConnector1">
            <a:avLst/>
          </a:prstGeom>
          <a:noFill/>
          <a:ln cap="flat" cmpd="sng" w="19050">
            <a:solidFill>
              <a:srgbClr val="002060"/>
            </a:solidFill>
            <a:prstDash val="solid"/>
            <a:round/>
            <a:headEnd len="sm" w="sm" type="none"/>
            <a:tailEnd len="sm" w="sm" type="triangle"/>
          </a:ln>
        </p:spPr>
      </p:cxnSp>
      <p:cxnSp>
        <p:nvCxnSpPr>
          <p:cNvPr id="403" name="Google Shape;403;p46"/>
          <p:cNvCxnSpPr>
            <a:stCxn id="392" idx="3"/>
            <a:endCxn id="379" idx="1"/>
          </p:cNvCxnSpPr>
          <p:nvPr/>
        </p:nvCxnSpPr>
        <p:spPr>
          <a:xfrm flipH="1">
            <a:off x="7291538" y="1601500"/>
            <a:ext cx="1040700" cy="1022700"/>
          </a:xfrm>
          <a:prstGeom prst="straightConnector1">
            <a:avLst/>
          </a:prstGeom>
          <a:noFill/>
          <a:ln cap="flat" cmpd="sng" w="19050">
            <a:solidFill>
              <a:srgbClr val="002060"/>
            </a:solidFill>
            <a:prstDash val="solid"/>
            <a:round/>
            <a:headEnd len="sm" w="sm" type="none"/>
            <a:tailEnd len="sm" w="sm" type="triangle"/>
          </a:ln>
        </p:spPr>
      </p:cxnSp>
      <p:grpSp>
        <p:nvGrpSpPr>
          <p:cNvPr id="404" name="Google Shape;404;p46"/>
          <p:cNvGrpSpPr/>
          <p:nvPr/>
        </p:nvGrpSpPr>
        <p:grpSpPr>
          <a:xfrm>
            <a:off x="189900" y="3534800"/>
            <a:ext cx="854100" cy="1076550"/>
            <a:chOff x="189900" y="3687200"/>
            <a:chExt cx="854100" cy="1076550"/>
          </a:xfrm>
        </p:grpSpPr>
        <p:grpSp>
          <p:nvGrpSpPr>
            <p:cNvPr id="405" name="Google Shape;405;p46"/>
            <p:cNvGrpSpPr/>
            <p:nvPr/>
          </p:nvGrpSpPr>
          <p:grpSpPr>
            <a:xfrm>
              <a:off x="311700" y="3687200"/>
              <a:ext cx="610500" cy="1076550"/>
              <a:chOff x="643350" y="3770250"/>
              <a:chExt cx="610500" cy="1076550"/>
            </a:xfrm>
          </p:grpSpPr>
          <p:sp>
            <p:nvSpPr>
              <p:cNvPr id="406" name="Google Shape;406;p46"/>
              <p:cNvSpPr/>
              <p:nvPr/>
            </p:nvSpPr>
            <p:spPr>
              <a:xfrm rot="-5400000">
                <a:off x="639150" y="4232100"/>
                <a:ext cx="618900" cy="610500"/>
              </a:xfrm>
              <a:prstGeom prst="flowChartDelay">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07" name="Google Shape;407;p46"/>
              <p:cNvSpPr/>
              <p:nvPr/>
            </p:nvSpPr>
            <p:spPr>
              <a:xfrm>
                <a:off x="729600" y="3770250"/>
                <a:ext cx="438000" cy="406200"/>
              </a:xfrm>
              <a:prstGeom prst="ellipse">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8" name="Google Shape;408;p46"/>
            <p:cNvSpPr txBox="1"/>
            <p:nvPr/>
          </p:nvSpPr>
          <p:spPr>
            <a:xfrm>
              <a:off x="189900" y="4253125"/>
              <a:ext cx="854100" cy="42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User 1</a:t>
              </a:r>
              <a:endParaRPr/>
            </a:p>
          </p:txBody>
        </p:sp>
      </p:grpSp>
      <p:cxnSp>
        <p:nvCxnSpPr>
          <p:cNvPr id="409" name="Google Shape;409;p46"/>
          <p:cNvCxnSpPr>
            <a:stCxn id="376" idx="3"/>
            <a:endCxn id="383" idx="1"/>
          </p:cNvCxnSpPr>
          <p:nvPr/>
        </p:nvCxnSpPr>
        <p:spPr>
          <a:xfrm>
            <a:off x="3682925" y="2922625"/>
            <a:ext cx="431700" cy="4800"/>
          </a:xfrm>
          <a:prstGeom prst="straightConnector1">
            <a:avLst/>
          </a:prstGeom>
          <a:noFill/>
          <a:ln cap="flat" cmpd="sng" w="19050">
            <a:solidFill>
              <a:srgbClr val="002060"/>
            </a:solidFill>
            <a:prstDash val="solid"/>
            <a:round/>
            <a:headEnd len="sm" w="sm" type="triangle"/>
            <a:tailEnd len="sm" w="sm" type="triangle"/>
          </a:ln>
        </p:spPr>
      </p:cxnSp>
      <p:cxnSp>
        <p:nvCxnSpPr>
          <p:cNvPr id="410" name="Google Shape;410;p46"/>
          <p:cNvCxnSpPr>
            <a:stCxn id="383" idx="3"/>
            <a:endCxn id="386" idx="1"/>
          </p:cNvCxnSpPr>
          <p:nvPr/>
        </p:nvCxnSpPr>
        <p:spPr>
          <a:xfrm>
            <a:off x="5542650" y="2927548"/>
            <a:ext cx="987600" cy="678900"/>
          </a:xfrm>
          <a:prstGeom prst="straightConnector1">
            <a:avLst/>
          </a:prstGeom>
          <a:noFill/>
          <a:ln cap="flat" cmpd="sng" w="19050">
            <a:solidFill>
              <a:srgbClr val="002060"/>
            </a:solidFill>
            <a:prstDash val="solid"/>
            <a:round/>
            <a:headEnd len="sm" w="sm" type="none"/>
            <a:tailEnd len="sm" w="sm" type="triangle"/>
          </a:ln>
        </p:spPr>
      </p:cxnSp>
      <p:grpSp>
        <p:nvGrpSpPr>
          <p:cNvPr id="411" name="Google Shape;411;p46"/>
          <p:cNvGrpSpPr/>
          <p:nvPr/>
        </p:nvGrpSpPr>
        <p:grpSpPr>
          <a:xfrm>
            <a:off x="3875700" y="3222000"/>
            <a:ext cx="1905900" cy="836400"/>
            <a:chOff x="3875800" y="3118075"/>
            <a:chExt cx="1905900" cy="836400"/>
          </a:xfrm>
        </p:grpSpPr>
        <p:sp>
          <p:nvSpPr>
            <p:cNvPr id="412" name="Google Shape;412;p46"/>
            <p:cNvSpPr/>
            <p:nvPr/>
          </p:nvSpPr>
          <p:spPr>
            <a:xfrm>
              <a:off x="3875800" y="3118075"/>
              <a:ext cx="1905900" cy="836400"/>
            </a:xfrm>
            <a:prstGeom prst="rect">
              <a:avLst/>
            </a:prstGeom>
            <a:solidFill>
              <a:srgbClr val="FFFFFF"/>
            </a:solidFill>
            <a:ln cap="flat" cmpd="sng" w="19050">
              <a:solidFill>
                <a:srgbClr val="687DA7"/>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rgbClr val="687DA7"/>
                  </a:solidFill>
                </a:rPr>
                <a:t>Container 2</a:t>
              </a:r>
              <a:endParaRPr>
                <a:solidFill>
                  <a:srgbClr val="687DA7"/>
                </a:solidFill>
              </a:endParaRPr>
            </a:p>
          </p:txBody>
        </p:sp>
        <p:sp>
          <p:nvSpPr>
            <p:cNvPr id="413" name="Google Shape;413;p46"/>
            <p:cNvSpPr/>
            <p:nvPr/>
          </p:nvSpPr>
          <p:spPr>
            <a:xfrm>
              <a:off x="4114750" y="3500723"/>
              <a:ext cx="1428000" cy="318600"/>
            </a:xfrm>
            <a:prstGeom prst="rect">
              <a:avLst/>
            </a:prstGeom>
            <a:solidFill>
              <a:srgbClr val="FFFFFF"/>
            </a:solidFill>
            <a:ln cap="flat" cmpd="sng" w="19050">
              <a:solidFill>
                <a:srgbClr val="687DA7"/>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rgbClr val="687DA7"/>
                  </a:solidFill>
                </a:rPr>
                <a:t>Application</a:t>
              </a:r>
              <a:endParaRPr>
                <a:solidFill>
                  <a:srgbClr val="687DA7"/>
                </a:solidFill>
              </a:endParaRPr>
            </a:p>
          </p:txBody>
        </p:sp>
        <p:pic>
          <p:nvPicPr>
            <p:cNvPr id="414" name="Google Shape;414;p46"/>
            <p:cNvPicPr preferRelativeResize="0"/>
            <p:nvPr/>
          </p:nvPicPr>
          <p:blipFill>
            <a:blip r:embed="rId4">
              <a:alphaModFix/>
            </a:blip>
            <a:stretch>
              <a:fillRect/>
            </a:stretch>
          </p:blipFill>
          <p:spPr>
            <a:xfrm>
              <a:off x="3913575" y="3164725"/>
              <a:ext cx="342923" cy="293399"/>
            </a:xfrm>
            <a:prstGeom prst="rect">
              <a:avLst/>
            </a:prstGeom>
            <a:noFill/>
            <a:ln>
              <a:noFill/>
            </a:ln>
          </p:spPr>
        </p:pic>
      </p:grpSp>
      <p:grpSp>
        <p:nvGrpSpPr>
          <p:cNvPr id="415" name="Google Shape;415;p46"/>
          <p:cNvGrpSpPr/>
          <p:nvPr/>
        </p:nvGrpSpPr>
        <p:grpSpPr>
          <a:xfrm>
            <a:off x="3875700" y="4049725"/>
            <a:ext cx="1905900" cy="836400"/>
            <a:chOff x="3875800" y="3118075"/>
            <a:chExt cx="1905900" cy="836400"/>
          </a:xfrm>
        </p:grpSpPr>
        <p:sp>
          <p:nvSpPr>
            <p:cNvPr id="416" name="Google Shape;416;p46"/>
            <p:cNvSpPr/>
            <p:nvPr/>
          </p:nvSpPr>
          <p:spPr>
            <a:xfrm>
              <a:off x="3875800" y="3118075"/>
              <a:ext cx="1905900" cy="836400"/>
            </a:xfrm>
            <a:prstGeom prst="rect">
              <a:avLst/>
            </a:prstGeom>
            <a:solidFill>
              <a:srgbClr val="FFFFFF"/>
            </a:solidFill>
            <a:ln cap="flat" cmpd="sng" w="19050">
              <a:solidFill>
                <a:srgbClr val="687DA7"/>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rgbClr val="687DA7"/>
                  </a:solidFill>
                </a:rPr>
                <a:t>Container 3</a:t>
              </a:r>
              <a:endParaRPr>
                <a:solidFill>
                  <a:srgbClr val="687DA7"/>
                </a:solidFill>
              </a:endParaRPr>
            </a:p>
          </p:txBody>
        </p:sp>
        <p:sp>
          <p:nvSpPr>
            <p:cNvPr id="417" name="Google Shape;417;p46"/>
            <p:cNvSpPr/>
            <p:nvPr/>
          </p:nvSpPr>
          <p:spPr>
            <a:xfrm>
              <a:off x="4114750" y="3500723"/>
              <a:ext cx="1428000" cy="318600"/>
            </a:xfrm>
            <a:prstGeom prst="rect">
              <a:avLst/>
            </a:prstGeom>
            <a:solidFill>
              <a:srgbClr val="FFFFFF"/>
            </a:solidFill>
            <a:ln cap="flat" cmpd="sng" w="19050">
              <a:solidFill>
                <a:srgbClr val="687DA7"/>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rgbClr val="687DA7"/>
                  </a:solidFill>
                </a:rPr>
                <a:t>Application</a:t>
              </a:r>
              <a:endParaRPr>
                <a:solidFill>
                  <a:srgbClr val="687DA7"/>
                </a:solidFill>
              </a:endParaRPr>
            </a:p>
          </p:txBody>
        </p:sp>
        <p:pic>
          <p:nvPicPr>
            <p:cNvPr id="418" name="Google Shape;418;p46"/>
            <p:cNvPicPr preferRelativeResize="0"/>
            <p:nvPr/>
          </p:nvPicPr>
          <p:blipFill>
            <a:blip r:embed="rId4">
              <a:alphaModFix/>
            </a:blip>
            <a:stretch>
              <a:fillRect/>
            </a:stretch>
          </p:blipFill>
          <p:spPr>
            <a:xfrm>
              <a:off x="3913575" y="3164725"/>
              <a:ext cx="342923" cy="293399"/>
            </a:xfrm>
            <a:prstGeom prst="rect">
              <a:avLst/>
            </a:prstGeom>
            <a:noFill/>
            <a:ln>
              <a:noFill/>
            </a:ln>
          </p:spPr>
        </p:pic>
      </p:grpSp>
      <p:sp>
        <p:nvSpPr>
          <p:cNvPr id="378" name="Google Shape;378;p46"/>
          <p:cNvSpPr/>
          <p:nvPr/>
        </p:nvSpPr>
        <p:spPr>
          <a:xfrm>
            <a:off x="1615275" y="4049725"/>
            <a:ext cx="1113300" cy="5877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Web Application</a:t>
            </a:r>
            <a:endParaRPr/>
          </a:p>
        </p:txBody>
      </p:sp>
      <p:cxnSp>
        <p:nvCxnSpPr>
          <p:cNvPr id="419" name="Google Shape;419;p46"/>
          <p:cNvCxnSpPr>
            <a:endCxn id="378" idx="1"/>
          </p:cNvCxnSpPr>
          <p:nvPr/>
        </p:nvCxnSpPr>
        <p:spPr>
          <a:xfrm>
            <a:off x="941775" y="4343575"/>
            <a:ext cx="673500" cy="0"/>
          </a:xfrm>
          <a:prstGeom prst="straightConnector1">
            <a:avLst/>
          </a:prstGeom>
          <a:noFill/>
          <a:ln cap="flat" cmpd="sng" w="19050">
            <a:solidFill>
              <a:srgbClr val="002060"/>
            </a:solidFill>
            <a:prstDash val="solid"/>
            <a:round/>
            <a:headEnd len="sm" w="sm" type="triangle"/>
            <a:tailEnd len="sm" w="sm"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47"/>
          <p:cNvSpPr txBox="1"/>
          <p:nvPr>
            <p:ph type="title"/>
          </p:nvPr>
        </p:nvSpPr>
        <p:spPr>
          <a:xfrm>
            <a:off x="311700" y="581750"/>
            <a:ext cx="8520600" cy="87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Project Recap</a:t>
            </a:r>
            <a:br>
              <a:rPr lang="en"/>
            </a:br>
            <a:r>
              <a:rPr b="0" lang="en" sz="2400"/>
              <a:t>Proposed Project</a:t>
            </a:r>
            <a:endParaRPr b="0" sz="2400"/>
          </a:p>
        </p:txBody>
      </p:sp>
      <p:sp>
        <p:nvSpPr>
          <p:cNvPr id="425" name="Google Shape;425;p47"/>
          <p:cNvSpPr txBox="1"/>
          <p:nvPr>
            <p:ph idx="1" type="body"/>
          </p:nvPr>
        </p:nvSpPr>
        <p:spPr>
          <a:xfrm>
            <a:off x="311700" y="1535425"/>
            <a:ext cx="5469900" cy="63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200">
                <a:solidFill>
                  <a:srgbClr val="333333"/>
                </a:solidFill>
                <a:highlight>
                  <a:srgbClr val="FFFFFF"/>
                </a:highlight>
              </a:rPr>
              <a:t>“Web applications should then be able to send a request to the "super" system's API and return back the data encrypted to the user.”</a:t>
            </a:r>
            <a:endParaRPr sz="1400">
              <a:solidFill>
                <a:srgbClr val="000000"/>
              </a:solidFill>
            </a:endParaRPr>
          </a:p>
        </p:txBody>
      </p:sp>
      <p:sp>
        <p:nvSpPr>
          <p:cNvPr id="426" name="Google Shape;426;p47"/>
          <p:cNvSpPr/>
          <p:nvPr/>
        </p:nvSpPr>
        <p:spPr>
          <a:xfrm>
            <a:off x="3000738" y="2914550"/>
            <a:ext cx="538200" cy="9150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App</a:t>
            </a:r>
            <a:endParaRPr/>
          </a:p>
          <a:p>
            <a:pPr indent="0" lvl="0" marL="0" marR="0" rtl="0" algn="ctr">
              <a:lnSpc>
                <a:spcPct val="100000"/>
              </a:lnSpc>
              <a:spcBef>
                <a:spcPts val="0"/>
              </a:spcBef>
              <a:spcAft>
                <a:spcPts val="0"/>
              </a:spcAft>
              <a:buNone/>
            </a:pPr>
            <a:r>
              <a:rPr lang="en"/>
              <a:t>API</a:t>
            </a:r>
            <a:endParaRPr/>
          </a:p>
        </p:txBody>
      </p:sp>
      <p:cxnSp>
        <p:nvCxnSpPr>
          <p:cNvPr id="427" name="Google Shape;427;p47"/>
          <p:cNvCxnSpPr>
            <a:stCxn id="428" idx="0"/>
            <a:endCxn id="429" idx="2"/>
          </p:cNvCxnSpPr>
          <p:nvPr/>
        </p:nvCxnSpPr>
        <p:spPr>
          <a:xfrm rot="10800000">
            <a:off x="1832975" y="2771100"/>
            <a:ext cx="0" cy="1058700"/>
          </a:xfrm>
          <a:prstGeom prst="straightConnector1">
            <a:avLst/>
          </a:prstGeom>
          <a:noFill/>
          <a:ln cap="flat" cmpd="sng" w="19050">
            <a:solidFill>
              <a:srgbClr val="002060"/>
            </a:solidFill>
            <a:prstDash val="solid"/>
            <a:round/>
            <a:headEnd len="sm" w="sm" type="triangle"/>
            <a:tailEnd len="sm" w="sm" type="triangle"/>
          </a:ln>
        </p:spPr>
      </p:cxnSp>
      <p:sp>
        <p:nvSpPr>
          <p:cNvPr id="430" name="Google Shape;430;p47"/>
          <p:cNvSpPr/>
          <p:nvPr/>
        </p:nvSpPr>
        <p:spPr>
          <a:xfrm>
            <a:off x="6470425" y="2624250"/>
            <a:ext cx="1642200" cy="2107500"/>
          </a:xfrm>
          <a:prstGeom prst="can">
            <a:avLst>
              <a:gd fmla="val 17105" name="adj"/>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1" name="Google Shape;431;p47"/>
          <p:cNvPicPr preferRelativeResize="0"/>
          <p:nvPr/>
        </p:nvPicPr>
        <p:blipFill>
          <a:blip r:embed="rId3">
            <a:alphaModFix/>
          </a:blip>
          <a:stretch>
            <a:fillRect/>
          </a:stretch>
        </p:blipFill>
        <p:spPr>
          <a:xfrm>
            <a:off x="7137188" y="2994723"/>
            <a:ext cx="308676" cy="318451"/>
          </a:xfrm>
          <a:prstGeom prst="rect">
            <a:avLst/>
          </a:prstGeom>
          <a:noFill/>
          <a:ln>
            <a:noFill/>
          </a:ln>
        </p:spPr>
      </p:pic>
      <p:grpSp>
        <p:nvGrpSpPr>
          <p:cNvPr id="432" name="Google Shape;432;p47"/>
          <p:cNvGrpSpPr/>
          <p:nvPr/>
        </p:nvGrpSpPr>
        <p:grpSpPr>
          <a:xfrm>
            <a:off x="3875700" y="2385600"/>
            <a:ext cx="1905900" cy="836400"/>
            <a:chOff x="3875800" y="3118075"/>
            <a:chExt cx="1905900" cy="836400"/>
          </a:xfrm>
        </p:grpSpPr>
        <p:sp>
          <p:nvSpPr>
            <p:cNvPr id="433" name="Google Shape;433;p47"/>
            <p:cNvSpPr/>
            <p:nvPr/>
          </p:nvSpPr>
          <p:spPr>
            <a:xfrm>
              <a:off x="3875800" y="3118075"/>
              <a:ext cx="1905900" cy="836400"/>
            </a:xfrm>
            <a:prstGeom prst="rect">
              <a:avLst/>
            </a:prstGeom>
            <a:solidFill>
              <a:srgbClr val="FFFFFF"/>
            </a:solidFill>
            <a:ln cap="flat" cmpd="sng" w="19050">
              <a:solidFill>
                <a:srgbClr val="00206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t>Container 1</a:t>
              </a:r>
              <a:endParaRPr/>
            </a:p>
          </p:txBody>
        </p:sp>
        <p:sp>
          <p:nvSpPr>
            <p:cNvPr id="434" name="Google Shape;434;p47"/>
            <p:cNvSpPr/>
            <p:nvPr/>
          </p:nvSpPr>
          <p:spPr>
            <a:xfrm>
              <a:off x="4114750" y="3500723"/>
              <a:ext cx="1428000" cy="3186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Application</a:t>
              </a:r>
              <a:endParaRPr/>
            </a:p>
          </p:txBody>
        </p:sp>
        <p:pic>
          <p:nvPicPr>
            <p:cNvPr id="435" name="Google Shape;435;p47"/>
            <p:cNvPicPr preferRelativeResize="0"/>
            <p:nvPr/>
          </p:nvPicPr>
          <p:blipFill>
            <a:blip r:embed="rId4">
              <a:alphaModFix/>
            </a:blip>
            <a:stretch>
              <a:fillRect/>
            </a:stretch>
          </p:blipFill>
          <p:spPr>
            <a:xfrm>
              <a:off x="3913575" y="3164725"/>
              <a:ext cx="342923" cy="293399"/>
            </a:xfrm>
            <a:prstGeom prst="rect">
              <a:avLst/>
            </a:prstGeom>
            <a:noFill/>
            <a:ln>
              <a:noFill/>
            </a:ln>
          </p:spPr>
        </p:pic>
      </p:grpSp>
      <p:grpSp>
        <p:nvGrpSpPr>
          <p:cNvPr id="436" name="Google Shape;436;p47"/>
          <p:cNvGrpSpPr/>
          <p:nvPr/>
        </p:nvGrpSpPr>
        <p:grpSpPr>
          <a:xfrm>
            <a:off x="6530275" y="3414750"/>
            <a:ext cx="1522500" cy="383400"/>
            <a:chOff x="6530275" y="3754200"/>
            <a:chExt cx="1522500" cy="383400"/>
          </a:xfrm>
        </p:grpSpPr>
        <p:sp>
          <p:nvSpPr>
            <p:cNvPr id="437" name="Google Shape;437;p47"/>
            <p:cNvSpPr/>
            <p:nvPr/>
          </p:nvSpPr>
          <p:spPr>
            <a:xfrm>
              <a:off x="6530275" y="3754200"/>
              <a:ext cx="1522500" cy="3834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Data 1</a:t>
              </a:r>
              <a:endParaRPr/>
            </a:p>
          </p:txBody>
        </p:sp>
        <p:pic>
          <p:nvPicPr>
            <p:cNvPr id="438" name="Google Shape;438;p47"/>
            <p:cNvPicPr preferRelativeResize="0"/>
            <p:nvPr/>
          </p:nvPicPr>
          <p:blipFill>
            <a:blip r:embed="rId5">
              <a:alphaModFix/>
            </a:blip>
            <a:stretch>
              <a:fillRect/>
            </a:stretch>
          </p:blipFill>
          <p:spPr>
            <a:xfrm>
              <a:off x="7743350" y="3806355"/>
              <a:ext cx="308676" cy="279095"/>
            </a:xfrm>
            <a:prstGeom prst="rect">
              <a:avLst/>
            </a:prstGeom>
            <a:noFill/>
            <a:ln>
              <a:noFill/>
            </a:ln>
          </p:spPr>
        </p:pic>
        <p:pic>
          <p:nvPicPr>
            <p:cNvPr id="439" name="Google Shape;439;p47"/>
            <p:cNvPicPr preferRelativeResize="0"/>
            <p:nvPr/>
          </p:nvPicPr>
          <p:blipFill>
            <a:blip r:embed="rId6">
              <a:alphaModFix/>
            </a:blip>
            <a:stretch>
              <a:fillRect/>
            </a:stretch>
          </p:blipFill>
          <p:spPr>
            <a:xfrm>
              <a:off x="6543620" y="3806350"/>
              <a:ext cx="231663" cy="279100"/>
            </a:xfrm>
            <a:prstGeom prst="rect">
              <a:avLst/>
            </a:prstGeom>
            <a:noFill/>
            <a:ln>
              <a:noFill/>
            </a:ln>
          </p:spPr>
        </p:pic>
      </p:grpSp>
      <p:sp>
        <p:nvSpPr>
          <p:cNvPr id="440" name="Google Shape;440;p47"/>
          <p:cNvSpPr/>
          <p:nvPr/>
        </p:nvSpPr>
        <p:spPr>
          <a:xfrm>
            <a:off x="1486325" y="3085625"/>
            <a:ext cx="693300" cy="4296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IAM</a:t>
            </a:r>
            <a:endParaRPr/>
          </a:p>
        </p:txBody>
      </p:sp>
      <p:sp>
        <p:nvSpPr>
          <p:cNvPr id="441" name="Google Shape;441;p47"/>
          <p:cNvSpPr/>
          <p:nvPr/>
        </p:nvSpPr>
        <p:spPr>
          <a:xfrm>
            <a:off x="5857050" y="803500"/>
            <a:ext cx="787500" cy="798000"/>
          </a:xfrm>
          <a:prstGeom prst="can">
            <a:avLst>
              <a:gd fmla="val 17105" name="adj"/>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DB1</a:t>
            </a:r>
            <a:endParaRPr/>
          </a:p>
        </p:txBody>
      </p:sp>
      <p:sp>
        <p:nvSpPr>
          <p:cNvPr id="442" name="Google Shape;442;p47"/>
          <p:cNvSpPr/>
          <p:nvPr/>
        </p:nvSpPr>
        <p:spPr>
          <a:xfrm>
            <a:off x="6897763" y="803500"/>
            <a:ext cx="787500" cy="798000"/>
          </a:xfrm>
          <a:prstGeom prst="can">
            <a:avLst>
              <a:gd fmla="val 17105" name="adj"/>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DB2</a:t>
            </a:r>
            <a:endParaRPr/>
          </a:p>
        </p:txBody>
      </p:sp>
      <p:sp>
        <p:nvSpPr>
          <p:cNvPr id="443" name="Google Shape;443;p47"/>
          <p:cNvSpPr/>
          <p:nvPr/>
        </p:nvSpPr>
        <p:spPr>
          <a:xfrm>
            <a:off x="7938488" y="803500"/>
            <a:ext cx="787500" cy="798000"/>
          </a:xfrm>
          <a:prstGeom prst="can">
            <a:avLst>
              <a:gd fmla="val 17105" name="adj"/>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DB3</a:t>
            </a:r>
            <a:endParaRPr/>
          </a:p>
        </p:txBody>
      </p:sp>
      <p:grpSp>
        <p:nvGrpSpPr>
          <p:cNvPr id="444" name="Google Shape;444;p47"/>
          <p:cNvGrpSpPr/>
          <p:nvPr/>
        </p:nvGrpSpPr>
        <p:grpSpPr>
          <a:xfrm>
            <a:off x="6530288" y="3798150"/>
            <a:ext cx="1522500" cy="383400"/>
            <a:chOff x="6530275" y="3754200"/>
            <a:chExt cx="1522500" cy="383400"/>
          </a:xfrm>
        </p:grpSpPr>
        <p:sp>
          <p:nvSpPr>
            <p:cNvPr id="445" name="Google Shape;445;p47"/>
            <p:cNvSpPr/>
            <p:nvPr/>
          </p:nvSpPr>
          <p:spPr>
            <a:xfrm>
              <a:off x="6530275" y="3754200"/>
              <a:ext cx="1522500" cy="3834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Data 2</a:t>
              </a:r>
              <a:endParaRPr/>
            </a:p>
          </p:txBody>
        </p:sp>
        <p:pic>
          <p:nvPicPr>
            <p:cNvPr id="446" name="Google Shape;446;p47"/>
            <p:cNvPicPr preferRelativeResize="0"/>
            <p:nvPr/>
          </p:nvPicPr>
          <p:blipFill>
            <a:blip r:embed="rId5">
              <a:alphaModFix/>
            </a:blip>
            <a:stretch>
              <a:fillRect/>
            </a:stretch>
          </p:blipFill>
          <p:spPr>
            <a:xfrm>
              <a:off x="7743350" y="3806355"/>
              <a:ext cx="308676" cy="279095"/>
            </a:xfrm>
            <a:prstGeom prst="rect">
              <a:avLst/>
            </a:prstGeom>
            <a:noFill/>
            <a:ln>
              <a:noFill/>
            </a:ln>
          </p:spPr>
        </p:pic>
        <p:pic>
          <p:nvPicPr>
            <p:cNvPr id="447" name="Google Shape;447;p47"/>
            <p:cNvPicPr preferRelativeResize="0"/>
            <p:nvPr/>
          </p:nvPicPr>
          <p:blipFill>
            <a:blip r:embed="rId6">
              <a:alphaModFix/>
            </a:blip>
            <a:stretch>
              <a:fillRect/>
            </a:stretch>
          </p:blipFill>
          <p:spPr>
            <a:xfrm>
              <a:off x="6543620" y="3806350"/>
              <a:ext cx="231663" cy="279100"/>
            </a:xfrm>
            <a:prstGeom prst="rect">
              <a:avLst/>
            </a:prstGeom>
            <a:noFill/>
            <a:ln>
              <a:noFill/>
            </a:ln>
          </p:spPr>
        </p:pic>
      </p:grpSp>
      <p:grpSp>
        <p:nvGrpSpPr>
          <p:cNvPr id="448" name="Google Shape;448;p47"/>
          <p:cNvGrpSpPr/>
          <p:nvPr/>
        </p:nvGrpSpPr>
        <p:grpSpPr>
          <a:xfrm>
            <a:off x="6530263" y="4181550"/>
            <a:ext cx="1522500" cy="383400"/>
            <a:chOff x="6530275" y="3754200"/>
            <a:chExt cx="1522500" cy="383400"/>
          </a:xfrm>
        </p:grpSpPr>
        <p:sp>
          <p:nvSpPr>
            <p:cNvPr id="449" name="Google Shape;449;p47"/>
            <p:cNvSpPr/>
            <p:nvPr/>
          </p:nvSpPr>
          <p:spPr>
            <a:xfrm>
              <a:off x="6530275" y="3754200"/>
              <a:ext cx="1522500" cy="3834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Data 3</a:t>
              </a:r>
              <a:endParaRPr/>
            </a:p>
          </p:txBody>
        </p:sp>
        <p:pic>
          <p:nvPicPr>
            <p:cNvPr id="450" name="Google Shape;450;p47"/>
            <p:cNvPicPr preferRelativeResize="0"/>
            <p:nvPr/>
          </p:nvPicPr>
          <p:blipFill>
            <a:blip r:embed="rId5">
              <a:alphaModFix/>
            </a:blip>
            <a:stretch>
              <a:fillRect/>
            </a:stretch>
          </p:blipFill>
          <p:spPr>
            <a:xfrm>
              <a:off x="7743350" y="3806355"/>
              <a:ext cx="308676" cy="279095"/>
            </a:xfrm>
            <a:prstGeom prst="rect">
              <a:avLst/>
            </a:prstGeom>
            <a:noFill/>
            <a:ln>
              <a:noFill/>
            </a:ln>
          </p:spPr>
        </p:pic>
        <p:pic>
          <p:nvPicPr>
            <p:cNvPr id="451" name="Google Shape;451;p47"/>
            <p:cNvPicPr preferRelativeResize="0"/>
            <p:nvPr/>
          </p:nvPicPr>
          <p:blipFill>
            <a:blip r:embed="rId6">
              <a:alphaModFix/>
            </a:blip>
            <a:stretch>
              <a:fillRect/>
            </a:stretch>
          </p:blipFill>
          <p:spPr>
            <a:xfrm>
              <a:off x="6543620" y="3806350"/>
              <a:ext cx="231663" cy="279100"/>
            </a:xfrm>
            <a:prstGeom prst="rect">
              <a:avLst/>
            </a:prstGeom>
            <a:noFill/>
            <a:ln>
              <a:noFill/>
            </a:ln>
          </p:spPr>
        </p:pic>
      </p:grpSp>
      <p:cxnSp>
        <p:nvCxnSpPr>
          <p:cNvPr id="452" name="Google Shape;452;p47"/>
          <p:cNvCxnSpPr>
            <a:stCxn id="441" idx="3"/>
            <a:endCxn id="430" idx="1"/>
          </p:cNvCxnSpPr>
          <p:nvPr/>
        </p:nvCxnSpPr>
        <p:spPr>
          <a:xfrm>
            <a:off x="6250800" y="1601500"/>
            <a:ext cx="1040700" cy="1022700"/>
          </a:xfrm>
          <a:prstGeom prst="straightConnector1">
            <a:avLst/>
          </a:prstGeom>
          <a:noFill/>
          <a:ln cap="flat" cmpd="sng" w="19050">
            <a:solidFill>
              <a:srgbClr val="002060"/>
            </a:solidFill>
            <a:prstDash val="solid"/>
            <a:round/>
            <a:headEnd len="sm" w="sm" type="none"/>
            <a:tailEnd len="sm" w="sm" type="triangle"/>
          </a:ln>
        </p:spPr>
      </p:cxnSp>
      <p:cxnSp>
        <p:nvCxnSpPr>
          <p:cNvPr id="453" name="Google Shape;453;p47"/>
          <p:cNvCxnSpPr>
            <a:stCxn id="442" idx="3"/>
            <a:endCxn id="430" idx="1"/>
          </p:cNvCxnSpPr>
          <p:nvPr/>
        </p:nvCxnSpPr>
        <p:spPr>
          <a:xfrm>
            <a:off x="7291513" y="1601500"/>
            <a:ext cx="0" cy="1022700"/>
          </a:xfrm>
          <a:prstGeom prst="straightConnector1">
            <a:avLst/>
          </a:prstGeom>
          <a:noFill/>
          <a:ln cap="flat" cmpd="sng" w="19050">
            <a:solidFill>
              <a:srgbClr val="002060"/>
            </a:solidFill>
            <a:prstDash val="solid"/>
            <a:round/>
            <a:headEnd len="sm" w="sm" type="none"/>
            <a:tailEnd len="sm" w="sm" type="triangle"/>
          </a:ln>
        </p:spPr>
      </p:cxnSp>
      <p:cxnSp>
        <p:nvCxnSpPr>
          <p:cNvPr id="454" name="Google Shape;454;p47"/>
          <p:cNvCxnSpPr>
            <a:stCxn id="443" idx="3"/>
            <a:endCxn id="430" idx="1"/>
          </p:cNvCxnSpPr>
          <p:nvPr/>
        </p:nvCxnSpPr>
        <p:spPr>
          <a:xfrm flipH="1">
            <a:off x="7291538" y="1601500"/>
            <a:ext cx="1040700" cy="1022700"/>
          </a:xfrm>
          <a:prstGeom prst="straightConnector1">
            <a:avLst/>
          </a:prstGeom>
          <a:noFill/>
          <a:ln cap="flat" cmpd="sng" w="19050">
            <a:solidFill>
              <a:srgbClr val="002060"/>
            </a:solidFill>
            <a:prstDash val="solid"/>
            <a:round/>
            <a:headEnd len="sm" w="sm" type="none"/>
            <a:tailEnd len="sm" w="sm" type="triangle"/>
          </a:ln>
        </p:spPr>
      </p:cxnSp>
      <p:grpSp>
        <p:nvGrpSpPr>
          <p:cNvPr id="455" name="Google Shape;455;p47"/>
          <p:cNvGrpSpPr/>
          <p:nvPr/>
        </p:nvGrpSpPr>
        <p:grpSpPr>
          <a:xfrm>
            <a:off x="142925" y="2833775"/>
            <a:ext cx="854100" cy="1076550"/>
            <a:chOff x="189900" y="3687200"/>
            <a:chExt cx="854100" cy="1076550"/>
          </a:xfrm>
        </p:grpSpPr>
        <p:grpSp>
          <p:nvGrpSpPr>
            <p:cNvPr id="456" name="Google Shape;456;p47"/>
            <p:cNvGrpSpPr/>
            <p:nvPr/>
          </p:nvGrpSpPr>
          <p:grpSpPr>
            <a:xfrm>
              <a:off x="311700" y="3687200"/>
              <a:ext cx="610500" cy="1076550"/>
              <a:chOff x="643350" y="3770250"/>
              <a:chExt cx="610500" cy="1076550"/>
            </a:xfrm>
          </p:grpSpPr>
          <p:sp>
            <p:nvSpPr>
              <p:cNvPr id="457" name="Google Shape;457;p47"/>
              <p:cNvSpPr/>
              <p:nvPr/>
            </p:nvSpPr>
            <p:spPr>
              <a:xfrm rot="-5400000">
                <a:off x="639150" y="4232100"/>
                <a:ext cx="618900" cy="610500"/>
              </a:xfrm>
              <a:prstGeom prst="flowChartDelay">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58" name="Google Shape;458;p47"/>
              <p:cNvSpPr/>
              <p:nvPr/>
            </p:nvSpPr>
            <p:spPr>
              <a:xfrm>
                <a:off x="729600" y="3770250"/>
                <a:ext cx="438000" cy="406200"/>
              </a:xfrm>
              <a:prstGeom prst="ellipse">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9" name="Google Shape;459;p47"/>
            <p:cNvSpPr txBox="1"/>
            <p:nvPr/>
          </p:nvSpPr>
          <p:spPr>
            <a:xfrm>
              <a:off x="189900" y="4253125"/>
              <a:ext cx="854100" cy="42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User 1</a:t>
              </a:r>
              <a:endParaRPr/>
            </a:p>
          </p:txBody>
        </p:sp>
      </p:grpSp>
      <p:cxnSp>
        <p:nvCxnSpPr>
          <p:cNvPr id="460" name="Google Shape;460;p47"/>
          <p:cNvCxnSpPr>
            <a:stCxn id="426" idx="3"/>
            <a:endCxn id="434" idx="1"/>
          </p:cNvCxnSpPr>
          <p:nvPr/>
        </p:nvCxnSpPr>
        <p:spPr>
          <a:xfrm flipH="1" rot="10800000">
            <a:off x="3538938" y="2927450"/>
            <a:ext cx="575700" cy="444600"/>
          </a:xfrm>
          <a:prstGeom prst="straightConnector1">
            <a:avLst/>
          </a:prstGeom>
          <a:noFill/>
          <a:ln cap="flat" cmpd="sng" w="19050">
            <a:solidFill>
              <a:srgbClr val="002060"/>
            </a:solidFill>
            <a:prstDash val="solid"/>
            <a:round/>
            <a:headEnd len="sm" w="sm" type="triangle"/>
            <a:tailEnd len="sm" w="sm" type="triangle"/>
          </a:ln>
        </p:spPr>
      </p:cxnSp>
      <p:cxnSp>
        <p:nvCxnSpPr>
          <p:cNvPr id="461" name="Google Shape;461;p47"/>
          <p:cNvCxnSpPr>
            <a:stCxn id="434" idx="3"/>
            <a:endCxn id="437" idx="1"/>
          </p:cNvCxnSpPr>
          <p:nvPr/>
        </p:nvCxnSpPr>
        <p:spPr>
          <a:xfrm>
            <a:off x="5542650" y="2927548"/>
            <a:ext cx="987600" cy="678900"/>
          </a:xfrm>
          <a:prstGeom prst="straightConnector1">
            <a:avLst/>
          </a:prstGeom>
          <a:noFill/>
          <a:ln cap="flat" cmpd="sng" w="19050">
            <a:solidFill>
              <a:srgbClr val="002060"/>
            </a:solidFill>
            <a:prstDash val="solid"/>
            <a:round/>
            <a:headEnd len="sm" w="sm" type="triangle"/>
            <a:tailEnd len="sm" w="sm" type="triangle"/>
          </a:ln>
        </p:spPr>
      </p:cxnSp>
      <p:grpSp>
        <p:nvGrpSpPr>
          <p:cNvPr id="462" name="Google Shape;462;p47"/>
          <p:cNvGrpSpPr/>
          <p:nvPr/>
        </p:nvGrpSpPr>
        <p:grpSpPr>
          <a:xfrm>
            <a:off x="3875700" y="3222000"/>
            <a:ext cx="1905900" cy="836400"/>
            <a:chOff x="3875800" y="3118075"/>
            <a:chExt cx="1905900" cy="836400"/>
          </a:xfrm>
        </p:grpSpPr>
        <p:sp>
          <p:nvSpPr>
            <p:cNvPr id="463" name="Google Shape;463;p47"/>
            <p:cNvSpPr/>
            <p:nvPr/>
          </p:nvSpPr>
          <p:spPr>
            <a:xfrm>
              <a:off x="3875800" y="3118075"/>
              <a:ext cx="1905900" cy="836400"/>
            </a:xfrm>
            <a:prstGeom prst="rect">
              <a:avLst/>
            </a:prstGeom>
            <a:solidFill>
              <a:srgbClr val="FFFFFF"/>
            </a:solidFill>
            <a:ln cap="flat" cmpd="sng" w="19050">
              <a:solidFill>
                <a:srgbClr val="687DA7"/>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rgbClr val="687DA7"/>
                  </a:solidFill>
                </a:rPr>
                <a:t>Container 2</a:t>
              </a:r>
              <a:endParaRPr>
                <a:solidFill>
                  <a:srgbClr val="687DA7"/>
                </a:solidFill>
              </a:endParaRPr>
            </a:p>
          </p:txBody>
        </p:sp>
        <p:sp>
          <p:nvSpPr>
            <p:cNvPr id="464" name="Google Shape;464;p47"/>
            <p:cNvSpPr/>
            <p:nvPr/>
          </p:nvSpPr>
          <p:spPr>
            <a:xfrm>
              <a:off x="4114750" y="3500723"/>
              <a:ext cx="1428000" cy="318600"/>
            </a:xfrm>
            <a:prstGeom prst="rect">
              <a:avLst/>
            </a:prstGeom>
            <a:solidFill>
              <a:srgbClr val="FFFFFF"/>
            </a:solidFill>
            <a:ln cap="flat" cmpd="sng" w="19050">
              <a:solidFill>
                <a:srgbClr val="687DA7"/>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rgbClr val="687DA7"/>
                  </a:solidFill>
                </a:rPr>
                <a:t>Application</a:t>
              </a:r>
              <a:endParaRPr>
                <a:solidFill>
                  <a:srgbClr val="687DA7"/>
                </a:solidFill>
              </a:endParaRPr>
            </a:p>
          </p:txBody>
        </p:sp>
        <p:pic>
          <p:nvPicPr>
            <p:cNvPr id="465" name="Google Shape;465;p47"/>
            <p:cNvPicPr preferRelativeResize="0"/>
            <p:nvPr/>
          </p:nvPicPr>
          <p:blipFill>
            <a:blip r:embed="rId4">
              <a:alphaModFix/>
            </a:blip>
            <a:stretch>
              <a:fillRect/>
            </a:stretch>
          </p:blipFill>
          <p:spPr>
            <a:xfrm>
              <a:off x="3913575" y="3164725"/>
              <a:ext cx="342923" cy="293399"/>
            </a:xfrm>
            <a:prstGeom prst="rect">
              <a:avLst/>
            </a:prstGeom>
            <a:noFill/>
            <a:ln>
              <a:noFill/>
            </a:ln>
          </p:spPr>
        </p:pic>
      </p:grpSp>
      <p:grpSp>
        <p:nvGrpSpPr>
          <p:cNvPr id="466" name="Google Shape;466;p47"/>
          <p:cNvGrpSpPr/>
          <p:nvPr/>
        </p:nvGrpSpPr>
        <p:grpSpPr>
          <a:xfrm>
            <a:off x="3875700" y="4049725"/>
            <a:ext cx="1905900" cy="836400"/>
            <a:chOff x="3875800" y="3118075"/>
            <a:chExt cx="1905900" cy="836400"/>
          </a:xfrm>
        </p:grpSpPr>
        <p:sp>
          <p:nvSpPr>
            <p:cNvPr id="467" name="Google Shape;467;p47"/>
            <p:cNvSpPr/>
            <p:nvPr/>
          </p:nvSpPr>
          <p:spPr>
            <a:xfrm>
              <a:off x="3875800" y="3118075"/>
              <a:ext cx="1905900" cy="836400"/>
            </a:xfrm>
            <a:prstGeom prst="rect">
              <a:avLst/>
            </a:prstGeom>
            <a:solidFill>
              <a:srgbClr val="FFFFFF"/>
            </a:solidFill>
            <a:ln cap="flat" cmpd="sng" w="19050">
              <a:solidFill>
                <a:srgbClr val="687DA7"/>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rgbClr val="687DA7"/>
                  </a:solidFill>
                </a:rPr>
                <a:t>Container 3</a:t>
              </a:r>
              <a:endParaRPr>
                <a:solidFill>
                  <a:srgbClr val="687DA7"/>
                </a:solidFill>
              </a:endParaRPr>
            </a:p>
          </p:txBody>
        </p:sp>
        <p:sp>
          <p:nvSpPr>
            <p:cNvPr id="468" name="Google Shape;468;p47"/>
            <p:cNvSpPr/>
            <p:nvPr/>
          </p:nvSpPr>
          <p:spPr>
            <a:xfrm>
              <a:off x="4114750" y="3500723"/>
              <a:ext cx="1428000" cy="318600"/>
            </a:xfrm>
            <a:prstGeom prst="rect">
              <a:avLst/>
            </a:prstGeom>
            <a:solidFill>
              <a:srgbClr val="FFFFFF"/>
            </a:solidFill>
            <a:ln cap="flat" cmpd="sng" w="19050">
              <a:solidFill>
                <a:srgbClr val="687DA7"/>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rgbClr val="687DA7"/>
                  </a:solidFill>
                </a:rPr>
                <a:t>Application</a:t>
              </a:r>
              <a:endParaRPr>
                <a:solidFill>
                  <a:srgbClr val="687DA7"/>
                </a:solidFill>
              </a:endParaRPr>
            </a:p>
          </p:txBody>
        </p:sp>
        <p:pic>
          <p:nvPicPr>
            <p:cNvPr id="469" name="Google Shape;469;p47"/>
            <p:cNvPicPr preferRelativeResize="0"/>
            <p:nvPr/>
          </p:nvPicPr>
          <p:blipFill>
            <a:blip r:embed="rId4">
              <a:alphaModFix/>
            </a:blip>
            <a:stretch>
              <a:fillRect/>
            </a:stretch>
          </p:blipFill>
          <p:spPr>
            <a:xfrm>
              <a:off x="3913575" y="3164725"/>
              <a:ext cx="342923" cy="293399"/>
            </a:xfrm>
            <a:prstGeom prst="rect">
              <a:avLst/>
            </a:prstGeom>
            <a:noFill/>
            <a:ln>
              <a:noFill/>
            </a:ln>
          </p:spPr>
        </p:pic>
      </p:grpSp>
      <p:sp>
        <p:nvSpPr>
          <p:cNvPr id="429" name="Google Shape;429;p47"/>
          <p:cNvSpPr/>
          <p:nvPr/>
        </p:nvSpPr>
        <p:spPr>
          <a:xfrm>
            <a:off x="1276325" y="2183350"/>
            <a:ext cx="1113300" cy="5877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Web Application</a:t>
            </a:r>
            <a:endParaRPr/>
          </a:p>
        </p:txBody>
      </p:sp>
      <p:cxnSp>
        <p:nvCxnSpPr>
          <p:cNvPr id="470" name="Google Shape;470;p47"/>
          <p:cNvCxnSpPr>
            <a:endCxn id="429" idx="1"/>
          </p:cNvCxnSpPr>
          <p:nvPr/>
        </p:nvCxnSpPr>
        <p:spPr>
          <a:xfrm flipH="1" rot="10800000">
            <a:off x="879425" y="2477200"/>
            <a:ext cx="396900" cy="1138500"/>
          </a:xfrm>
          <a:prstGeom prst="straightConnector1">
            <a:avLst/>
          </a:prstGeom>
          <a:noFill/>
          <a:ln cap="flat" cmpd="sng" w="19050">
            <a:solidFill>
              <a:srgbClr val="002060"/>
            </a:solidFill>
            <a:prstDash val="solid"/>
            <a:round/>
            <a:headEnd len="sm" w="sm" type="triangle"/>
            <a:tailEnd len="sm" w="sm" type="triangle"/>
          </a:ln>
        </p:spPr>
      </p:cxnSp>
      <p:sp>
        <p:nvSpPr>
          <p:cNvPr id="428" name="Google Shape;428;p47"/>
          <p:cNvSpPr/>
          <p:nvPr/>
        </p:nvSpPr>
        <p:spPr>
          <a:xfrm>
            <a:off x="1141025" y="3829800"/>
            <a:ext cx="1383900" cy="4989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Super system API</a:t>
            </a:r>
            <a:endParaRPr/>
          </a:p>
        </p:txBody>
      </p:sp>
      <p:cxnSp>
        <p:nvCxnSpPr>
          <p:cNvPr id="471" name="Google Shape;471;p47"/>
          <p:cNvCxnSpPr>
            <a:stCxn id="428" idx="3"/>
            <a:endCxn id="426" idx="1"/>
          </p:cNvCxnSpPr>
          <p:nvPr/>
        </p:nvCxnSpPr>
        <p:spPr>
          <a:xfrm flipH="1" rot="10800000">
            <a:off x="2524925" y="3372150"/>
            <a:ext cx="475800" cy="707100"/>
          </a:xfrm>
          <a:prstGeom prst="straightConnector1">
            <a:avLst/>
          </a:prstGeom>
          <a:noFill/>
          <a:ln cap="flat" cmpd="sng" w="19050">
            <a:solidFill>
              <a:srgbClr val="002060"/>
            </a:solidFill>
            <a:prstDash val="solid"/>
            <a:round/>
            <a:headEnd len="sm" w="sm" type="triangle"/>
            <a:tailEnd len="sm" w="sm"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48"/>
          <p:cNvSpPr txBox="1"/>
          <p:nvPr>
            <p:ph idx="1" type="body"/>
          </p:nvPr>
        </p:nvSpPr>
        <p:spPr>
          <a:xfrm>
            <a:off x="1407663" y="4350075"/>
            <a:ext cx="2567700" cy="497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000000"/>
                </a:solidFill>
              </a:rPr>
              <a:t>Original Project Scope</a:t>
            </a:r>
            <a:endParaRPr>
              <a:solidFill>
                <a:srgbClr val="000000"/>
              </a:solidFill>
            </a:endParaRPr>
          </a:p>
          <a:p>
            <a:pPr indent="0" lvl="0" marL="114300" rtl="0" algn="ctr">
              <a:lnSpc>
                <a:spcPct val="115000"/>
              </a:lnSpc>
              <a:spcBef>
                <a:spcPts val="0"/>
              </a:spcBef>
              <a:spcAft>
                <a:spcPts val="0"/>
              </a:spcAft>
              <a:buSzPts val="1800"/>
              <a:buNone/>
            </a:pPr>
            <a:r>
              <a:t/>
            </a:r>
            <a:endParaRPr>
              <a:solidFill>
                <a:srgbClr val="000000"/>
              </a:solidFill>
            </a:endParaRPr>
          </a:p>
        </p:txBody>
      </p:sp>
      <p:sp>
        <p:nvSpPr>
          <p:cNvPr id="477" name="Google Shape;477;p48"/>
          <p:cNvSpPr txBox="1"/>
          <p:nvPr>
            <p:ph idx="1" type="body"/>
          </p:nvPr>
        </p:nvSpPr>
        <p:spPr>
          <a:xfrm>
            <a:off x="1402875" y="4350075"/>
            <a:ext cx="2567700" cy="4977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000000"/>
                </a:solidFill>
              </a:rPr>
              <a:t>Final Project Scope</a:t>
            </a:r>
            <a:endParaRPr>
              <a:solidFill>
                <a:srgbClr val="000000"/>
              </a:solidFill>
            </a:endParaRPr>
          </a:p>
          <a:p>
            <a:pPr indent="0" lvl="0" marL="114300" rtl="0" algn="l">
              <a:lnSpc>
                <a:spcPct val="115000"/>
              </a:lnSpc>
              <a:spcBef>
                <a:spcPts val="0"/>
              </a:spcBef>
              <a:spcAft>
                <a:spcPts val="0"/>
              </a:spcAft>
              <a:buSzPts val="1800"/>
              <a:buNone/>
            </a:pPr>
            <a:r>
              <a:t/>
            </a:r>
            <a:endParaRPr>
              <a:solidFill>
                <a:srgbClr val="000000"/>
              </a:solidFill>
            </a:endParaRPr>
          </a:p>
        </p:txBody>
      </p:sp>
      <p:sp>
        <p:nvSpPr>
          <p:cNvPr id="478" name="Google Shape;478;p48"/>
          <p:cNvSpPr txBox="1"/>
          <p:nvPr>
            <p:ph type="title"/>
          </p:nvPr>
        </p:nvSpPr>
        <p:spPr>
          <a:xfrm>
            <a:off x="311700" y="581750"/>
            <a:ext cx="8520600" cy="87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Refining Requirements</a:t>
            </a:r>
            <a:br>
              <a:rPr lang="en"/>
            </a:br>
            <a:r>
              <a:rPr b="0" lang="en" sz="2400"/>
              <a:t>Simplifying Project Scope</a:t>
            </a:r>
            <a:endParaRPr b="0" sz="2400"/>
          </a:p>
        </p:txBody>
      </p:sp>
      <p:pic>
        <p:nvPicPr>
          <p:cNvPr id="479" name="Google Shape;479;p48"/>
          <p:cNvPicPr preferRelativeResize="0"/>
          <p:nvPr/>
        </p:nvPicPr>
        <p:blipFill>
          <a:blip r:embed="rId3">
            <a:alphaModFix/>
          </a:blip>
          <a:stretch>
            <a:fillRect/>
          </a:stretch>
        </p:blipFill>
        <p:spPr>
          <a:xfrm>
            <a:off x="311700" y="1552775"/>
            <a:ext cx="4759650" cy="2701675"/>
          </a:xfrm>
          <a:prstGeom prst="rect">
            <a:avLst/>
          </a:prstGeom>
          <a:noFill/>
          <a:ln>
            <a:noFill/>
          </a:ln>
        </p:spPr>
      </p:pic>
      <p:sp>
        <p:nvSpPr>
          <p:cNvPr id="480" name="Google Shape;480;p48"/>
          <p:cNvSpPr txBox="1"/>
          <p:nvPr/>
        </p:nvSpPr>
        <p:spPr>
          <a:xfrm>
            <a:off x="5464775" y="1671500"/>
            <a:ext cx="3138900" cy="30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t>Components</a:t>
            </a:r>
            <a:endParaRPr b="1" sz="2300"/>
          </a:p>
          <a:p>
            <a:pPr indent="-374650" lvl="0" marL="457200" rtl="0" algn="l">
              <a:spcBef>
                <a:spcPts val="0"/>
              </a:spcBef>
              <a:spcAft>
                <a:spcPts val="0"/>
              </a:spcAft>
              <a:buSzPts val="2300"/>
              <a:buChar char="●"/>
            </a:pPr>
            <a:r>
              <a:rPr lang="en" sz="2300"/>
              <a:t>Container Runtime</a:t>
            </a:r>
            <a:endParaRPr sz="2300"/>
          </a:p>
          <a:p>
            <a:pPr indent="-374650" lvl="0" marL="457200" rtl="0" algn="l">
              <a:spcBef>
                <a:spcPts val="0"/>
              </a:spcBef>
              <a:spcAft>
                <a:spcPts val="0"/>
              </a:spcAft>
              <a:buSzPts val="2300"/>
              <a:buChar char="●"/>
            </a:pPr>
            <a:r>
              <a:rPr lang="en" sz="2300"/>
              <a:t>Data Storage</a:t>
            </a:r>
            <a:endParaRPr sz="2300"/>
          </a:p>
          <a:p>
            <a:pPr indent="-374650" lvl="0" marL="457200" rtl="0" algn="l">
              <a:spcBef>
                <a:spcPts val="0"/>
              </a:spcBef>
              <a:spcAft>
                <a:spcPts val="0"/>
              </a:spcAft>
              <a:buSzPts val="2300"/>
              <a:buChar char="●"/>
            </a:pPr>
            <a:r>
              <a:rPr lang="en" sz="2300"/>
              <a:t>Platform Controller</a:t>
            </a:r>
            <a:endParaRPr sz="2300"/>
          </a:p>
          <a:p>
            <a:pPr indent="-374650" lvl="0" marL="457200" rtl="0" algn="l">
              <a:spcBef>
                <a:spcPts val="0"/>
              </a:spcBef>
              <a:spcAft>
                <a:spcPts val="0"/>
              </a:spcAft>
              <a:buSzPts val="2300"/>
              <a:buChar char="●"/>
            </a:pPr>
            <a:r>
              <a:rPr lang="en" sz="2300"/>
              <a:t>IdAM</a:t>
            </a:r>
            <a:endParaRPr sz="2300"/>
          </a:p>
          <a:p>
            <a:pPr indent="-374650" lvl="0" marL="457200" rtl="0" algn="l">
              <a:spcBef>
                <a:spcPts val="0"/>
              </a:spcBef>
              <a:spcAft>
                <a:spcPts val="0"/>
              </a:spcAft>
              <a:buSzPts val="2300"/>
              <a:buChar char="●"/>
            </a:pPr>
            <a:r>
              <a:rPr lang="en" sz="2300"/>
              <a:t>Log aggregator</a:t>
            </a:r>
            <a:endParaRPr sz="2300"/>
          </a:p>
        </p:txBody>
      </p:sp>
      <p:sp>
        <p:nvSpPr>
          <p:cNvPr id="481" name="Google Shape;481;p48"/>
          <p:cNvSpPr/>
          <p:nvPr/>
        </p:nvSpPr>
        <p:spPr>
          <a:xfrm>
            <a:off x="1073375" y="2409050"/>
            <a:ext cx="1426500" cy="576000"/>
          </a:xfrm>
          <a:prstGeom prst="mathMultiply">
            <a:avLst>
              <a:gd fmla="val 11362" name="adj1"/>
            </a:avLst>
          </a:prstGeom>
          <a:solidFill>
            <a:srgbClr val="FF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8"/>
          <p:cNvSpPr/>
          <p:nvPr/>
        </p:nvSpPr>
        <p:spPr>
          <a:xfrm>
            <a:off x="1568375" y="3255100"/>
            <a:ext cx="1426500" cy="576000"/>
          </a:xfrm>
          <a:prstGeom prst="mathMultiply">
            <a:avLst>
              <a:gd fmla="val 11362" name="adj1"/>
            </a:avLst>
          </a:prstGeom>
          <a:solidFill>
            <a:srgbClr val="FF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3" name="Google Shape;483;p48"/>
          <p:cNvCxnSpPr/>
          <p:nvPr/>
        </p:nvCxnSpPr>
        <p:spPr>
          <a:xfrm>
            <a:off x="5614175" y="3011226"/>
            <a:ext cx="2840100" cy="0"/>
          </a:xfrm>
          <a:prstGeom prst="straightConnector1">
            <a:avLst/>
          </a:prstGeom>
          <a:noFill/>
          <a:ln cap="flat" cmpd="sng" w="38100">
            <a:solidFill>
              <a:srgbClr val="000000"/>
            </a:solidFill>
            <a:prstDash val="solid"/>
            <a:round/>
            <a:headEnd len="med" w="med" type="none"/>
            <a:tailEnd len="med" w="med" type="none"/>
          </a:ln>
        </p:spPr>
      </p:cxnSp>
      <p:cxnSp>
        <p:nvCxnSpPr>
          <p:cNvPr id="484" name="Google Shape;484;p48"/>
          <p:cNvCxnSpPr/>
          <p:nvPr/>
        </p:nvCxnSpPr>
        <p:spPr>
          <a:xfrm flipH="1" rot="10800000">
            <a:off x="5614175" y="3377551"/>
            <a:ext cx="1217700" cy="3900"/>
          </a:xfrm>
          <a:prstGeom prst="straightConnector1">
            <a:avLst/>
          </a:prstGeom>
          <a:noFill/>
          <a:ln cap="flat" cmpd="sng" w="38100">
            <a:solidFill>
              <a:srgbClr val="000000"/>
            </a:solidFill>
            <a:prstDash val="solid"/>
            <a:round/>
            <a:headEnd len="med" w="med" type="none"/>
            <a:tailEnd len="med" w="med" type="none"/>
          </a:ln>
        </p:spPr>
      </p:cxnSp>
      <p:cxnSp>
        <p:nvCxnSpPr>
          <p:cNvPr id="485" name="Google Shape;485;p48"/>
          <p:cNvCxnSpPr/>
          <p:nvPr/>
        </p:nvCxnSpPr>
        <p:spPr>
          <a:xfrm flipH="1" rot="10800000">
            <a:off x="5614175" y="3717700"/>
            <a:ext cx="2408700" cy="7800"/>
          </a:xfrm>
          <a:prstGeom prst="straightConnector1">
            <a:avLst/>
          </a:prstGeom>
          <a:noFill/>
          <a:ln cap="flat" cmpd="sng" w="38100">
            <a:solidFill>
              <a:srgbClr val="000000"/>
            </a:solidFill>
            <a:prstDash val="solid"/>
            <a:round/>
            <a:headEnd len="med" w="med" type="none"/>
            <a:tailEnd len="med" w="med" type="none"/>
          </a:ln>
        </p:spPr>
      </p:cxnSp>
      <p:sp>
        <p:nvSpPr>
          <p:cNvPr id="486" name="Google Shape;486;p48"/>
          <p:cNvSpPr/>
          <p:nvPr/>
        </p:nvSpPr>
        <p:spPr>
          <a:xfrm>
            <a:off x="3335225" y="3774075"/>
            <a:ext cx="1426500" cy="576000"/>
          </a:xfrm>
          <a:prstGeom prst="mathMultiply">
            <a:avLst>
              <a:gd fmla="val 11362" name="adj1"/>
            </a:avLst>
          </a:prstGeom>
          <a:solidFill>
            <a:srgbClr val="FF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49"/>
          <p:cNvSpPr txBox="1"/>
          <p:nvPr>
            <p:ph type="title"/>
          </p:nvPr>
        </p:nvSpPr>
        <p:spPr>
          <a:xfrm>
            <a:off x="311700" y="581750"/>
            <a:ext cx="8520600" cy="87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Refining Requirements</a:t>
            </a:r>
            <a:br>
              <a:rPr lang="en"/>
            </a:br>
            <a:r>
              <a:rPr b="0" lang="en" sz="2400"/>
              <a:t>Resolving Ambiguity</a:t>
            </a:r>
            <a:endParaRPr b="0" sz="2400"/>
          </a:p>
        </p:txBody>
      </p:sp>
      <p:sp>
        <p:nvSpPr>
          <p:cNvPr id="492" name="Google Shape;492;p49"/>
          <p:cNvSpPr txBox="1"/>
          <p:nvPr>
            <p:ph idx="1" type="body"/>
          </p:nvPr>
        </p:nvSpPr>
        <p:spPr>
          <a:xfrm>
            <a:off x="311700" y="1535425"/>
            <a:ext cx="8520600" cy="309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rPr>
              <a:t>Initial Project Plan:</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Arbitrary services are used to access data</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The data stored in the database is arbitrarily defined</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Access rights are ambiguously divided</a:t>
            </a:r>
            <a:endParaRPr>
              <a:solidFill>
                <a:srgbClr val="000000"/>
              </a:solidFill>
            </a:endParaRPr>
          </a:p>
          <a:p>
            <a:pPr indent="0" lvl="0" marL="0" rtl="0" algn="l">
              <a:lnSpc>
                <a:spcPct val="115000"/>
              </a:lnSpc>
              <a:spcBef>
                <a:spcPts val="0"/>
              </a:spcBef>
              <a:spcAft>
                <a:spcPts val="0"/>
              </a:spcAft>
              <a:buNone/>
            </a:pPr>
            <a:r>
              <a:t/>
            </a:r>
            <a:endParaRPr>
              <a:solidFill>
                <a:srgbClr val="000000"/>
              </a:solidFill>
            </a:endParaRPr>
          </a:p>
          <a:p>
            <a:pPr indent="0" lvl="0" marL="0" rtl="0" algn="l">
              <a:lnSpc>
                <a:spcPct val="115000"/>
              </a:lnSpc>
              <a:spcBef>
                <a:spcPts val="0"/>
              </a:spcBef>
              <a:spcAft>
                <a:spcPts val="0"/>
              </a:spcAft>
              <a:buNone/>
            </a:pPr>
            <a:r>
              <a:rPr lang="en">
                <a:solidFill>
                  <a:srgbClr val="000000"/>
                </a:solidFill>
              </a:rPr>
              <a:t>Revised Plan:</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A single service, CourseManager, communicates with the database</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Data matches CourseManager models and is automatically generated</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Access rights are divided based on CourseManager user types</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50"/>
          <p:cNvSpPr txBox="1"/>
          <p:nvPr>
            <p:ph type="title"/>
          </p:nvPr>
        </p:nvSpPr>
        <p:spPr>
          <a:xfrm>
            <a:off x="311700" y="581750"/>
            <a:ext cx="8520600" cy="87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Refining Requirements</a:t>
            </a:r>
            <a:br>
              <a:rPr lang="en"/>
            </a:br>
            <a:r>
              <a:rPr b="0" lang="en" sz="2400"/>
              <a:t>CourseManager</a:t>
            </a:r>
            <a:endParaRPr b="0" sz="2400"/>
          </a:p>
        </p:txBody>
      </p:sp>
      <p:sp>
        <p:nvSpPr>
          <p:cNvPr id="498" name="Google Shape;498;p50"/>
          <p:cNvSpPr txBox="1"/>
          <p:nvPr>
            <p:ph idx="1" type="body"/>
          </p:nvPr>
        </p:nvSpPr>
        <p:spPr>
          <a:xfrm>
            <a:off x="311700" y="1535425"/>
            <a:ext cx="8520600" cy="1713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a:solidFill>
                  <a:srgbClr val="000000"/>
                </a:solidFill>
              </a:rPr>
              <a:t>A RESTful service and our primary tool in refining requirements</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CourseManager provided us with:</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A set of data objects around which to design our database</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A set of access rights around which to design our security policy</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A set of functionalities which could be tested to ensure a working system</a:t>
            </a:r>
            <a:endParaRPr>
              <a:solidFill>
                <a:srgbClr val="000000"/>
              </a:solidFill>
            </a:endParaRPr>
          </a:p>
          <a:p>
            <a:pPr indent="0" lvl="0" marL="114300" rtl="0" algn="l">
              <a:lnSpc>
                <a:spcPct val="115000"/>
              </a:lnSpc>
              <a:spcBef>
                <a:spcPts val="0"/>
              </a:spcBef>
              <a:spcAft>
                <a:spcPts val="0"/>
              </a:spcAft>
              <a:buSzPts val="1800"/>
              <a:buNone/>
            </a:pPr>
            <a:r>
              <a:t/>
            </a:r>
            <a:endParaRPr>
              <a:solidFill>
                <a:srgbClr val="000000"/>
              </a:solidFill>
            </a:endParaRPr>
          </a:p>
        </p:txBody>
      </p:sp>
      <p:pic>
        <p:nvPicPr>
          <p:cNvPr id="499" name="Google Shape;499;p50"/>
          <p:cNvPicPr preferRelativeResize="0"/>
          <p:nvPr/>
        </p:nvPicPr>
        <p:blipFill>
          <a:blip r:embed="rId3">
            <a:alphaModFix/>
          </a:blip>
          <a:stretch>
            <a:fillRect/>
          </a:stretch>
        </p:blipFill>
        <p:spPr>
          <a:xfrm>
            <a:off x="311700" y="3327888"/>
            <a:ext cx="2724150" cy="1419225"/>
          </a:xfrm>
          <a:prstGeom prst="rect">
            <a:avLst/>
          </a:prstGeom>
          <a:noFill/>
          <a:ln>
            <a:noFill/>
          </a:ln>
        </p:spPr>
      </p:pic>
      <p:sp>
        <p:nvSpPr>
          <p:cNvPr id="500" name="Google Shape;500;p50"/>
          <p:cNvSpPr/>
          <p:nvPr/>
        </p:nvSpPr>
        <p:spPr>
          <a:xfrm>
            <a:off x="3937550" y="3482700"/>
            <a:ext cx="1197300" cy="3594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students</a:t>
            </a:r>
            <a:endParaRPr/>
          </a:p>
        </p:txBody>
      </p:sp>
      <p:sp>
        <p:nvSpPr>
          <p:cNvPr id="501" name="Google Shape;501;p50"/>
          <p:cNvSpPr/>
          <p:nvPr/>
        </p:nvSpPr>
        <p:spPr>
          <a:xfrm>
            <a:off x="3937550" y="3842100"/>
            <a:ext cx="1197300" cy="3594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instructors</a:t>
            </a:r>
            <a:endParaRPr/>
          </a:p>
        </p:txBody>
      </p:sp>
      <p:sp>
        <p:nvSpPr>
          <p:cNvPr id="502" name="Google Shape;502;p50"/>
          <p:cNvSpPr/>
          <p:nvPr/>
        </p:nvSpPr>
        <p:spPr>
          <a:xfrm>
            <a:off x="3937550" y="4201500"/>
            <a:ext cx="1197300" cy="3594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coordinators</a:t>
            </a:r>
            <a:endParaRPr/>
          </a:p>
        </p:txBody>
      </p:sp>
      <p:sp>
        <p:nvSpPr>
          <p:cNvPr id="503" name="Google Shape;503;p50"/>
          <p:cNvSpPr/>
          <p:nvPr/>
        </p:nvSpPr>
        <p:spPr>
          <a:xfrm>
            <a:off x="6865375" y="3482700"/>
            <a:ext cx="1197300" cy="3594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account info</a:t>
            </a:r>
            <a:endParaRPr/>
          </a:p>
        </p:txBody>
      </p:sp>
      <p:sp>
        <p:nvSpPr>
          <p:cNvPr id="504" name="Google Shape;504;p50"/>
          <p:cNvSpPr/>
          <p:nvPr/>
        </p:nvSpPr>
        <p:spPr>
          <a:xfrm>
            <a:off x="6865375" y="3842100"/>
            <a:ext cx="1197300" cy="3594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course data</a:t>
            </a:r>
            <a:endParaRPr/>
          </a:p>
        </p:txBody>
      </p:sp>
      <p:sp>
        <p:nvSpPr>
          <p:cNvPr id="505" name="Google Shape;505;p50"/>
          <p:cNvSpPr/>
          <p:nvPr/>
        </p:nvSpPr>
        <p:spPr>
          <a:xfrm>
            <a:off x="6865375" y="4201500"/>
            <a:ext cx="1197300" cy="3594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grades</a:t>
            </a:r>
            <a:endParaRPr/>
          </a:p>
        </p:txBody>
      </p:sp>
      <p:cxnSp>
        <p:nvCxnSpPr>
          <p:cNvPr id="506" name="Google Shape;506;p50"/>
          <p:cNvCxnSpPr>
            <a:stCxn id="502" idx="3"/>
            <a:endCxn id="505" idx="1"/>
          </p:cNvCxnSpPr>
          <p:nvPr/>
        </p:nvCxnSpPr>
        <p:spPr>
          <a:xfrm>
            <a:off x="5134850" y="4381200"/>
            <a:ext cx="1730400" cy="0"/>
          </a:xfrm>
          <a:prstGeom prst="straightConnector1">
            <a:avLst/>
          </a:prstGeom>
          <a:noFill/>
          <a:ln cap="flat" cmpd="sng" w="19050">
            <a:solidFill>
              <a:srgbClr val="002060"/>
            </a:solidFill>
            <a:prstDash val="solid"/>
            <a:round/>
            <a:headEnd len="sm" w="sm" type="none"/>
            <a:tailEnd len="sm" w="sm" type="triangle"/>
          </a:ln>
        </p:spPr>
      </p:cxnSp>
      <p:cxnSp>
        <p:nvCxnSpPr>
          <p:cNvPr id="507" name="Google Shape;507;p50"/>
          <p:cNvCxnSpPr>
            <a:stCxn id="502" idx="3"/>
            <a:endCxn id="504" idx="1"/>
          </p:cNvCxnSpPr>
          <p:nvPr/>
        </p:nvCxnSpPr>
        <p:spPr>
          <a:xfrm flipH="1" rot="10800000">
            <a:off x="5134850" y="4021800"/>
            <a:ext cx="1730400" cy="359400"/>
          </a:xfrm>
          <a:prstGeom prst="straightConnector1">
            <a:avLst/>
          </a:prstGeom>
          <a:noFill/>
          <a:ln cap="flat" cmpd="sng" w="19050">
            <a:solidFill>
              <a:srgbClr val="002060"/>
            </a:solidFill>
            <a:prstDash val="solid"/>
            <a:round/>
            <a:headEnd len="sm" w="sm" type="none"/>
            <a:tailEnd len="sm" w="sm" type="triangle"/>
          </a:ln>
        </p:spPr>
      </p:cxnSp>
      <p:cxnSp>
        <p:nvCxnSpPr>
          <p:cNvPr id="508" name="Google Shape;508;p50"/>
          <p:cNvCxnSpPr>
            <a:stCxn id="502" idx="3"/>
            <a:endCxn id="503" idx="1"/>
          </p:cNvCxnSpPr>
          <p:nvPr/>
        </p:nvCxnSpPr>
        <p:spPr>
          <a:xfrm flipH="1" rot="10800000">
            <a:off x="5134850" y="3662400"/>
            <a:ext cx="1730400" cy="718800"/>
          </a:xfrm>
          <a:prstGeom prst="straightConnector1">
            <a:avLst/>
          </a:prstGeom>
          <a:noFill/>
          <a:ln cap="flat" cmpd="sng" w="19050">
            <a:solidFill>
              <a:srgbClr val="002060"/>
            </a:solidFill>
            <a:prstDash val="solid"/>
            <a:round/>
            <a:headEnd len="sm" w="sm" type="none"/>
            <a:tailEnd len="sm" w="sm" type="triangle"/>
          </a:ln>
        </p:spPr>
      </p:cxnSp>
      <p:cxnSp>
        <p:nvCxnSpPr>
          <p:cNvPr id="509" name="Google Shape;509;p50"/>
          <p:cNvCxnSpPr>
            <a:stCxn id="501" idx="3"/>
            <a:endCxn id="504" idx="1"/>
          </p:cNvCxnSpPr>
          <p:nvPr/>
        </p:nvCxnSpPr>
        <p:spPr>
          <a:xfrm>
            <a:off x="5134850" y="4021800"/>
            <a:ext cx="1730400" cy="0"/>
          </a:xfrm>
          <a:prstGeom prst="straightConnector1">
            <a:avLst/>
          </a:prstGeom>
          <a:noFill/>
          <a:ln cap="flat" cmpd="sng" w="19050">
            <a:solidFill>
              <a:srgbClr val="002060"/>
            </a:solidFill>
            <a:prstDash val="dash"/>
            <a:round/>
            <a:headEnd len="sm" w="sm" type="none"/>
            <a:tailEnd len="sm" w="sm" type="triangle"/>
          </a:ln>
        </p:spPr>
      </p:cxnSp>
      <p:cxnSp>
        <p:nvCxnSpPr>
          <p:cNvPr id="510" name="Google Shape;510;p50"/>
          <p:cNvCxnSpPr>
            <a:stCxn id="501" idx="3"/>
            <a:endCxn id="503" idx="1"/>
          </p:cNvCxnSpPr>
          <p:nvPr/>
        </p:nvCxnSpPr>
        <p:spPr>
          <a:xfrm flipH="1" rot="10800000">
            <a:off x="5134850" y="3662400"/>
            <a:ext cx="1730400" cy="359400"/>
          </a:xfrm>
          <a:prstGeom prst="straightConnector1">
            <a:avLst/>
          </a:prstGeom>
          <a:noFill/>
          <a:ln cap="flat" cmpd="sng" w="19050">
            <a:solidFill>
              <a:srgbClr val="002060"/>
            </a:solidFill>
            <a:prstDash val="dash"/>
            <a:round/>
            <a:headEnd len="sm" w="sm" type="none"/>
            <a:tailEnd len="sm" w="sm" type="triangle"/>
          </a:ln>
        </p:spPr>
      </p:cxnSp>
      <p:cxnSp>
        <p:nvCxnSpPr>
          <p:cNvPr id="511" name="Google Shape;511;p50"/>
          <p:cNvCxnSpPr>
            <a:stCxn id="500" idx="3"/>
            <a:endCxn id="503" idx="1"/>
          </p:cNvCxnSpPr>
          <p:nvPr/>
        </p:nvCxnSpPr>
        <p:spPr>
          <a:xfrm>
            <a:off x="5134850" y="3662400"/>
            <a:ext cx="1730400" cy="0"/>
          </a:xfrm>
          <a:prstGeom prst="straightConnector1">
            <a:avLst/>
          </a:prstGeom>
          <a:noFill/>
          <a:ln cap="flat" cmpd="sng" w="19050">
            <a:solidFill>
              <a:srgbClr val="002060"/>
            </a:solidFill>
            <a:prstDash val="dash"/>
            <a:round/>
            <a:headEnd len="sm" w="sm" type="none"/>
            <a:tailEnd len="sm" w="sm" type="triangle"/>
          </a:ln>
        </p:spPr>
      </p:cxnSp>
      <p:cxnSp>
        <p:nvCxnSpPr>
          <p:cNvPr id="512" name="Google Shape;512;p50"/>
          <p:cNvCxnSpPr>
            <a:stCxn id="501" idx="3"/>
            <a:endCxn id="505" idx="1"/>
          </p:cNvCxnSpPr>
          <p:nvPr/>
        </p:nvCxnSpPr>
        <p:spPr>
          <a:xfrm>
            <a:off x="5134850" y="4021800"/>
            <a:ext cx="1730400" cy="359400"/>
          </a:xfrm>
          <a:prstGeom prst="straightConnector1">
            <a:avLst/>
          </a:prstGeom>
          <a:noFill/>
          <a:ln cap="flat" cmpd="sng" w="19050">
            <a:solidFill>
              <a:srgbClr val="002060"/>
            </a:solidFill>
            <a:prstDash val="solid"/>
            <a:round/>
            <a:headEnd len="sm" w="sm" type="none"/>
            <a:tailEnd len="sm" w="sm" type="triangle"/>
          </a:ln>
        </p:spPr>
      </p:cxnSp>
      <p:cxnSp>
        <p:nvCxnSpPr>
          <p:cNvPr id="513" name="Google Shape;513;p50"/>
          <p:cNvCxnSpPr>
            <a:stCxn id="500" idx="3"/>
            <a:endCxn id="504" idx="1"/>
          </p:cNvCxnSpPr>
          <p:nvPr/>
        </p:nvCxnSpPr>
        <p:spPr>
          <a:xfrm>
            <a:off x="5134850" y="3662400"/>
            <a:ext cx="1730400" cy="359400"/>
          </a:xfrm>
          <a:prstGeom prst="straightConnector1">
            <a:avLst/>
          </a:prstGeom>
          <a:noFill/>
          <a:ln cap="flat" cmpd="sng" w="19050">
            <a:solidFill>
              <a:srgbClr val="002060"/>
            </a:solidFill>
            <a:prstDash val="dash"/>
            <a:round/>
            <a:headEnd len="sm" w="sm" type="none"/>
            <a:tailEnd len="sm" w="sm" type="triangle"/>
          </a:ln>
        </p:spPr>
      </p:cxnSp>
      <p:cxnSp>
        <p:nvCxnSpPr>
          <p:cNvPr id="514" name="Google Shape;514;p50"/>
          <p:cNvCxnSpPr>
            <a:stCxn id="500" idx="3"/>
            <a:endCxn id="505" idx="1"/>
          </p:cNvCxnSpPr>
          <p:nvPr/>
        </p:nvCxnSpPr>
        <p:spPr>
          <a:xfrm>
            <a:off x="5134850" y="3662400"/>
            <a:ext cx="1730400" cy="718800"/>
          </a:xfrm>
          <a:prstGeom prst="straightConnector1">
            <a:avLst/>
          </a:prstGeom>
          <a:noFill/>
          <a:ln cap="flat" cmpd="sng" w="19050">
            <a:solidFill>
              <a:srgbClr val="002060"/>
            </a:solidFill>
            <a:prstDash val="dash"/>
            <a:round/>
            <a:headEnd len="sm" w="sm" type="none"/>
            <a:tailEnd len="sm" w="sm" type="triangle"/>
          </a:ln>
        </p:spPr>
      </p:cxnSp>
      <p:sp>
        <p:nvSpPr>
          <p:cNvPr id="515" name="Google Shape;515;p50"/>
          <p:cNvSpPr/>
          <p:nvPr/>
        </p:nvSpPr>
        <p:spPr>
          <a:xfrm>
            <a:off x="850650" y="4021800"/>
            <a:ext cx="1582500" cy="312300"/>
          </a:xfrm>
          <a:prstGeom prst="rect">
            <a:avLst/>
          </a:prstGeom>
          <a:solidFill>
            <a:srgbClr val="FDE4C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CourseManager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sp>
        <p:nvSpPr>
          <p:cNvPr id="520" name="Google Shape;520;p51"/>
          <p:cNvSpPr txBox="1"/>
          <p:nvPr>
            <p:ph type="title"/>
          </p:nvPr>
        </p:nvSpPr>
        <p:spPr>
          <a:xfrm>
            <a:off x="311700" y="581750"/>
            <a:ext cx="8520600" cy="87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Final High-Level Design</a:t>
            </a:r>
            <a:endParaRPr b="0" sz="2400"/>
          </a:p>
        </p:txBody>
      </p:sp>
      <p:grpSp>
        <p:nvGrpSpPr>
          <p:cNvPr id="521" name="Google Shape;521;p51"/>
          <p:cNvGrpSpPr/>
          <p:nvPr/>
        </p:nvGrpSpPr>
        <p:grpSpPr>
          <a:xfrm>
            <a:off x="3599865" y="1805152"/>
            <a:ext cx="5155773" cy="2664300"/>
            <a:chOff x="3073980" y="1805152"/>
            <a:chExt cx="5289600" cy="2664300"/>
          </a:xfrm>
        </p:grpSpPr>
        <p:sp>
          <p:nvSpPr>
            <p:cNvPr id="522" name="Google Shape;522;p51"/>
            <p:cNvSpPr/>
            <p:nvPr/>
          </p:nvSpPr>
          <p:spPr>
            <a:xfrm>
              <a:off x="3073980" y="1805152"/>
              <a:ext cx="5289600" cy="2664300"/>
            </a:xfrm>
            <a:prstGeom prst="rect">
              <a:avLst/>
            </a:prstGeom>
            <a:solidFill>
              <a:srgbClr val="FFFFFF"/>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2060"/>
                </a:solidFill>
                <a:latin typeface="Arial"/>
                <a:ea typeface="Arial"/>
                <a:cs typeface="Arial"/>
                <a:sym typeface="Arial"/>
              </a:endParaRPr>
            </a:p>
          </p:txBody>
        </p:sp>
        <p:grpSp>
          <p:nvGrpSpPr>
            <p:cNvPr id="523" name="Google Shape;523;p51"/>
            <p:cNvGrpSpPr/>
            <p:nvPr/>
          </p:nvGrpSpPr>
          <p:grpSpPr>
            <a:xfrm>
              <a:off x="5180133" y="1819863"/>
              <a:ext cx="1386124" cy="437191"/>
              <a:chOff x="5180133" y="1819863"/>
              <a:chExt cx="1386124" cy="437191"/>
            </a:xfrm>
          </p:grpSpPr>
          <p:pic>
            <p:nvPicPr>
              <p:cNvPr descr="install-centos-7-logo - PHEONIX SOLUTIONS" id="524" name="Google Shape;524;p51"/>
              <p:cNvPicPr preferRelativeResize="0"/>
              <p:nvPr/>
            </p:nvPicPr>
            <p:blipFill rotWithShape="1">
              <a:blip r:embed="rId3">
                <a:alphaModFix/>
              </a:blip>
              <a:srcRect b="11279" l="0" r="0" t="11201"/>
              <a:stretch/>
            </p:blipFill>
            <p:spPr>
              <a:xfrm>
                <a:off x="5180133" y="1819863"/>
                <a:ext cx="958509" cy="390094"/>
              </a:xfrm>
              <a:prstGeom prst="rect">
                <a:avLst/>
              </a:prstGeom>
              <a:noFill/>
              <a:ln>
                <a:noFill/>
              </a:ln>
            </p:spPr>
          </p:pic>
          <p:pic>
            <p:nvPicPr>
              <p:cNvPr descr="Fix Root FS related errors if your Linux EC2 instance fails the ..." id="525" name="Google Shape;525;p51"/>
              <p:cNvPicPr preferRelativeResize="0"/>
              <p:nvPr/>
            </p:nvPicPr>
            <p:blipFill rotWithShape="1">
              <a:blip r:embed="rId4">
                <a:alphaModFix/>
              </a:blip>
              <a:srcRect b="0" l="32456" r="28039" t="9354"/>
              <a:stretch/>
            </p:blipFill>
            <p:spPr>
              <a:xfrm>
                <a:off x="6232889" y="1826649"/>
                <a:ext cx="333368" cy="430405"/>
              </a:xfrm>
              <a:prstGeom prst="rect">
                <a:avLst/>
              </a:prstGeom>
              <a:noFill/>
              <a:ln>
                <a:noFill/>
              </a:ln>
            </p:spPr>
          </p:pic>
        </p:grpSp>
      </p:grpSp>
      <p:grpSp>
        <p:nvGrpSpPr>
          <p:cNvPr id="526" name="Google Shape;526;p51"/>
          <p:cNvGrpSpPr/>
          <p:nvPr/>
        </p:nvGrpSpPr>
        <p:grpSpPr>
          <a:xfrm>
            <a:off x="3756581" y="1892895"/>
            <a:ext cx="1884000" cy="2554952"/>
            <a:chOff x="3756581" y="1892895"/>
            <a:chExt cx="1884000" cy="2554952"/>
          </a:xfrm>
        </p:grpSpPr>
        <p:grpSp>
          <p:nvGrpSpPr>
            <p:cNvPr id="527" name="Google Shape;527;p51"/>
            <p:cNvGrpSpPr/>
            <p:nvPr/>
          </p:nvGrpSpPr>
          <p:grpSpPr>
            <a:xfrm>
              <a:off x="3756581" y="1892895"/>
              <a:ext cx="1884000" cy="2277752"/>
              <a:chOff x="2575481" y="1897103"/>
              <a:chExt cx="1884000" cy="2241000"/>
            </a:xfrm>
          </p:grpSpPr>
          <p:sp>
            <p:nvSpPr>
              <p:cNvPr id="528" name="Google Shape;528;p51"/>
              <p:cNvSpPr/>
              <p:nvPr/>
            </p:nvSpPr>
            <p:spPr>
              <a:xfrm>
                <a:off x="2575481" y="1897103"/>
                <a:ext cx="1884000" cy="2241000"/>
              </a:xfrm>
              <a:prstGeom prst="rect">
                <a:avLst/>
              </a:prstGeom>
              <a:solidFill>
                <a:srgbClr val="FFFFFF"/>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2060"/>
                  </a:solidFill>
                  <a:latin typeface="Arial"/>
                  <a:ea typeface="Arial"/>
                  <a:cs typeface="Arial"/>
                  <a:sym typeface="Arial"/>
                </a:endParaRPr>
              </a:p>
            </p:txBody>
          </p:sp>
          <p:pic>
            <p:nvPicPr>
              <p:cNvPr descr="Docker Logos and Photos | Docker" id="529" name="Google Shape;529;p51"/>
              <p:cNvPicPr preferRelativeResize="0"/>
              <p:nvPr/>
            </p:nvPicPr>
            <p:blipFill rotWithShape="1">
              <a:blip r:embed="rId5">
                <a:alphaModFix/>
              </a:blip>
              <a:srcRect b="0" l="0" r="0" t="0"/>
              <a:stretch/>
            </p:blipFill>
            <p:spPr>
              <a:xfrm>
                <a:off x="3074198" y="1957879"/>
                <a:ext cx="887145" cy="228101"/>
              </a:xfrm>
              <a:prstGeom prst="rect">
                <a:avLst/>
              </a:prstGeom>
              <a:noFill/>
              <a:ln>
                <a:noFill/>
              </a:ln>
            </p:spPr>
          </p:pic>
        </p:grpSp>
        <p:sp>
          <p:nvSpPr>
            <p:cNvPr id="530" name="Google Shape;530;p51"/>
            <p:cNvSpPr txBox="1"/>
            <p:nvPr/>
          </p:nvSpPr>
          <p:spPr>
            <a:xfrm>
              <a:off x="4046362" y="4170947"/>
              <a:ext cx="1275900" cy="276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1" lang="en" sz="1100" u="none" cap="none" strike="noStrike">
                  <a:solidFill>
                    <a:srgbClr val="FF0000"/>
                  </a:solidFill>
                  <a:latin typeface="Arial"/>
                  <a:ea typeface="Arial"/>
                  <a:cs typeface="Arial"/>
                  <a:sym typeface="Arial"/>
                </a:rPr>
                <a:t>Jonathan Balliet</a:t>
              </a:r>
              <a:endParaRPr b="0" i="1" sz="1100" u="none" cap="none" strike="noStrike">
                <a:solidFill>
                  <a:srgbClr val="FF0000"/>
                </a:solidFill>
                <a:latin typeface="Arial"/>
                <a:ea typeface="Arial"/>
                <a:cs typeface="Arial"/>
                <a:sym typeface="Arial"/>
              </a:endParaRPr>
            </a:p>
          </p:txBody>
        </p:sp>
      </p:grpSp>
      <p:sp>
        <p:nvSpPr>
          <p:cNvPr id="531" name="Google Shape;531;p51"/>
          <p:cNvSpPr/>
          <p:nvPr/>
        </p:nvSpPr>
        <p:spPr>
          <a:xfrm>
            <a:off x="1426619" y="2148338"/>
            <a:ext cx="1047000" cy="1830000"/>
          </a:xfrm>
          <a:prstGeom prst="rect">
            <a:avLst/>
          </a:prstGeom>
          <a:solidFill>
            <a:srgbClr val="FFFFFF"/>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2060"/>
              </a:solidFill>
              <a:latin typeface="Arial"/>
              <a:ea typeface="Arial"/>
              <a:cs typeface="Arial"/>
              <a:sym typeface="Arial"/>
            </a:endParaRPr>
          </a:p>
        </p:txBody>
      </p:sp>
      <p:grpSp>
        <p:nvGrpSpPr>
          <p:cNvPr id="532" name="Google Shape;532;p51"/>
          <p:cNvGrpSpPr/>
          <p:nvPr/>
        </p:nvGrpSpPr>
        <p:grpSpPr>
          <a:xfrm>
            <a:off x="172685" y="2211616"/>
            <a:ext cx="571501" cy="1461283"/>
            <a:chOff x="431395" y="2308161"/>
            <a:chExt cx="571501" cy="1461283"/>
          </a:xfrm>
        </p:grpSpPr>
        <p:sp>
          <p:nvSpPr>
            <p:cNvPr id="533" name="Google Shape;533;p51"/>
            <p:cNvSpPr/>
            <p:nvPr/>
          </p:nvSpPr>
          <p:spPr>
            <a:xfrm>
              <a:off x="488545" y="2608709"/>
              <a:ext cx="457200" cy="444000"/>
            </a:xfrm>
            <a:prstGeom prst="ellipse">
              <a:avLst/>
            </a:prstGeom>
            <a:solidFill>
              <a:srgbClr val="FFFFFF"/>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2060"/>
                </a:solidFill>
                <a:latin typeface="Arial"/>
                <a:ea typeface="Arial"/>
                <a:cs typeface="Arial"/>
                <a:sym typeface="Arial"/>
              </a:endParaRPr>
            </a:p>
          </p:txBody>
        </p:sp>
        <p:sp>
          <p:nvSpPr>
            <p:cNvPr id="534" name="Google Shape;534;p51"/>
            <p:cNvSpPr/>
            <p:nvPr/>
          </p:nvSpPr>
          <p:spPr>
            <a:xfrm rot="-5400000">
              <a:off x="374245" y="3140794"/>
              <a:ext cx="685800" cy="571500"/>
            </a:xfrm>
            <a:prstGeom prst="flowChartDelay">
              <a:avLst/>
            </a:prstGeom>
            <a:solidFill>
              <a:srgbClr val="FFFFFF"/>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2060"/>
                </a:solidFill>
                <a:latin typeface="Arial"/>
                <a:ea typeface="Arial"/>
                <a:cs typeface="Arial"/>
                <a:sym typeface="Arial"/>
              </a:endParaRPr>
            </a:p>
          </p:txBody>
        </p:sp>
        <p:sp>
          <p:nvSpPr>
            <p:cNvPr id="535" name="Google Shape;535;p51"/>
            <p:cNvSpPr txBox="1"/>
            <p:nvPr/>
          </p:nvSpPr>
          <p:spPr>
            <a:xfrm>
              <a:off x="431396" y="2308161"/>
              <a:ext cx="571500" cy="2769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rgbClr val="002060"/>
                  </a:solidFill>
                  <a:latin typeface="Arial"/>
                  <a:ea typeface="Arial"/>
                  <a:cs typeface="Arial"/>
                  <a:sym typeface="Arial"/>
                </a:rPr>
                <a:t>User</a:t>
              </a:r>
              <a:endParaRPr b="0" i="0" sz="1400" u="none" cap="none" strike="noStrike">
                <a:solidFill>
                  <a:srgbClr val="002060"/>
                </a:solidFill>
                <a:latin typeface="Arial"/>
                <a:ea typeface="Arial"/>
                <a:cs typeface="Arial"/>
                <a:sym typeface="Arial"/>
              </a:endParaRPr>
            </a:p>
          </p:txBody>
        </p:sp>
      </p:grpSp>
      <p:grpSp>
        <p:nvGrpSpPr>
          <p:cNvPr id="536" name="Google Shape;536;p51"/>
          <p:cNvGrpSpPr/>
          <p:nvPr/>
        </p:nvGrpSpPr>
        <p:grpSpPr>
          <a:xfrm>
            <a:off x="2470838" y="2104698"/>
            <a:ext cx="1123762" cy="346840"/>
            <a:chOff x="1100627" y="2104698"/>
            <a:chExt cx="1090925" cy="346840"/>
          </a:xfrm>
        </p:grpSpPr>
        <p:sp>
          <p:nvSpPr>
            <p:cNvPr id="537" name="Google Shape;537;p51"/>
            <p:cNvSpPr txBox="1"/>
            <p:nvPr/>
          </p:nvSpPr>
          <p:spPr>
            <a:xfrm>
              <a:off x="1100627" y="2104698"/>
              <a:ext cx="1026600" cy="276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rgbClr val="002060"/>
                  </a:solidFill>
                  <a:latin typeface="Arial"/>
                  <a:ea typeface="Arial"/>
                  <a:cs typeface="Arial"/>
                  <a:sym typeface="Arial"/>
                </a:rPr>
                <a:t>Service Request</a:t>
              </a:r>
              <a:endParaRPr b="0" i="0" sz="1400" u="none" cap="none" strike="noStrike">
                <a:solidFill>
                  <a:srgbClr val="002060"/>
                </a:solidFill>
                <a:latin typeface="Arial"/>
                <a:ea typeface="Arial"/>
                <a:cs typeface="Arial"/>
                <a:sym typeface="Arial"/>
              </a:endParaRPr>
            </a:p>
          </p:txBody>
        </p:sp>
        <p:cxnSp>
          <p:nvCxnSpPr>
            <p:cNvPr id="538" name="Google Shape;538;p51"/>
            <p:cNvCxnSpPr/>
            <p:nvPr/>
          </p:nvCxnSpPr>
          <p:spPr>
            <a:xfrm>
              <a:off x="1119352" y="2451538"/>
              <a:ext cx="1072200" cy="0"/>
            </a:xfrm>
            <a:prstGeom prst="straightConnector1">
              <a:avLst/>
            </a:prstGeom>
            <a:solidFill>
              <a:srgbClr val="FFFFFF"/>
            </a:solidFill>
            <a:ln cap="flat" cmpd="sng" w="25400">
              <a:solidFill>
                <a:srgbClr val="002060"/>
              </a:solidFill>
              <a:prstDash val="solid"/>
              <a:round/>
              <a:headEnd len="sm" w="sm" type="none"/>
              <a:tailEnd len="med" w="med" type="triangle"/>
            </a:ln>
          </p:spPr>
        </p:cxnSp>
      </p:grpSp>
      <p:grpSp>
        <p:nvGrpSpPr>
          <p:cNvPr id="539" name="Google Shape;539;p51"/>
          <p:cNvGrpSpPr/>
          <p:nvPr/>
        </p:nvGrpSpPr>
        <p:grpSpPr>
          <a:xfrm>
            <a:off x="2470827" y="2705869"/>
            <a:ext cx="1386247" cy="346840"/>
            <a:chOff x="1119352" y="2104698"/>
            <a:chExt cx="1072200" cy="346840"/>
          </a:xfrm>
        </p:grpSpPr>
        <p:sp>
          <p:nvSpPr>
            <p:cNvPr id="540" name="Google Shape;540;p51"/>
            <p:cNvSpPr txBox="1"/>
            <p:nvPr/>
          </p:nvSpPr>
          <p:spPr>
            <a:xfrm>
              <a:off x="1140682" y="2104698"/>
              <a:ext cx="944100" cy="276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rgbClr val="002060"/>
                  </a:solidFill>
                  <a:latin typeface="Arial"/>
                  <a:ea typeface="Arial"/>
                  <a:cs typeface="Arial"/>
                  <a:sym typeface="Arial"/>
                </a:rPr>
                <a:t>REST Request</a:t>
              </a:r>
              <a:endParaRPr b="0" i="0" sz="1400" u="none" cap="none" strike="noStrike">
                <a:solidFill>
                  <a:srgbClr val="002060"/>
                </a:solidFill>
                <a:latin typeface="Arial"/>
                <a:ea typeface="Arial"/>
                <a:cs typeface="Arial"/>
                <a:sym typeface="Arial"/>
              </a:endParaRPr>
            </a:p>
          </p:txBody>
        </p:sp>
        <p:cxnSp>
          <p:nvCxnSpPr>
            <p:cNvPr id="541" name="Google Shape;541;p51"/>
            <p:cNvCxnSpPr/>
            <p:nvPr/>
          </p:nvCxnSpPr>
          <p:spPr>
            <a:xfrm>
              <a:off x="1119352" y="2451538"/>
              <a:ext cx="1072200" cy="0"/>
            </a:xfrm>
            <a:prstGeom prst="straightConnector1">
              <a:avLst/>
            </a:prstGeom>
            <a:solidFill>
              <a:srgbClr val="FFFFFF"/>
            </a:solidFill>
            <a:ln cap="flat" cmpd="sng" w="25400">
              <a:solidFill>
                <a:srgbClr val="002060"/>
              </a:solidFill>
              <a:prstDash val="solid"/>
              <a:round/>
              <a:headEnd len="sm" w="sm" type="none"/>
              <a:tailEnd len="med" w="med" type="triangle"/>
            </a:ln>
          </p:spPr>
        </p:cxnSp>
      </p:grpSp>
      <p:sp>
        <p:nvSpPr>
          <p:cNvPr id="542" name="Google Shape;542;p51"/>
          <p:cNvSpPr/>
          <p:nvPr/>
        </p:nvSpPr>
        <p:spPr>
          <a:xfrm>
            <a:off x="7136650" y="2115323"/>
            <a:ext cx="1413777" cy="1978678"/>
          </a:xfrm>
          <a:prstGeom prst="flowChartMagneticDisk">
            <a:avLst/>
          </a:prstGeom>
          <a:solidFill>
            <a:srgbClr val="FFFFFF"/>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2060"/>
              </a:solidFill>
              <a:latin typeface="Arial"/>
              <a:ea typeface="Arial"/>
              <a:cs typeface="Arial"/>
              <a:sym typeface="Arial"/>
            </a:endParaRPr>
          </a:p>
        </p:txBody>
      </p:sp>
      <p:pic>
        <p:nvPicPr>
          <p:cNvPr descr="postgresql-logo - Portworx" id="543" name="Google Shape;543;p51"/>
          <p:cNvPicPr preferRelativeResize="0"/>
          <p:nvPr/>
        </p:nvPicPr>
        <p:blipFill rotWithShape="1">
          <a:blip r:embed="rId6">
            <a:alphaModFix/>
          </a:blip>
          <a:srcRect b="0" l="0" r="0" t="0"/>
          <a:stretch/>
        </p:blipFill>
        <p:spPr>
          <a:xfrm>
            <a:off x="7519056" y="2812235"/>
            <a:ext cx="648963" cy="593151"/>
          </a:xfrm>
          <a:prstGeom prst="rect">
            <a:avLst/>
          </a:prstGeom>
          <a:noFill/>
          <a:ln>
            <a:noFill/>
          </a:ln>
        </p:spPr>
      </p:pic>
      <p:pic>
        <p:nvPicPr>
          <p:cNvPr descr="SEPostgreSQL Introduction - PostgreSQL wiki" id="544" name="Google Shape;544;p51"/>
          <p:cNvPicPr preferRelativeResize="0"/>
          <p:nvPr/>
        </p:nvPicPr>
        <p:blipFill rotWithShape="1">
          <a:blip r:embed="rId7">
            <a:alphaModFix/>
          </a:blip>
          <a:srcRect b="0" l="0" r="0" t="0"/>
          <a:stretch/>
        </p:blipFill>
        <p:spPr>
          <a:xfrm>
            <a:off x="7184062" y="3493520"/>
            <a:ext cx="1318951" cy="362199"/>
          </a:xfrm>
          <a:prstGeom prst="rect">
            <a:avLst/>
          </a:prstGeom>
          <a:noFill/>
          <a:ln>
            <a:noFill/>
          </a:ln>
        </p:spPr>
      </p:pic>
      <p:grpSp>
        <p:nvGrpSpPr>
          <p:cNvPr id="545" name="Google Shape;545;p51"/>
          <p:cNvGrpSpPr/>
          <p:nvPr/>
        </p:nvGrpSpPr>
        <p:grpSpPr>
          <a:xfrm>
            <a:off x="5635006" y="2213091"/>
            <a:ext cx="1501831" cy="687116"/>
            <a:chOff x="1119352" y="1909202"/>
            <a:chExt cx="1072200" cy="687116"/>
          </a:xfrm>
        </p:grpSpPr>
        <p:sp>
          <p:nvSpPr>
            <p:cNvPr id="546" name="Google Shape;546;p51"/>
            <p:cNvSpPr txBox="1"/>
            <p:nvPr/>
          </p:nvSpPr>
          <p:spPr>
            <a:xfrm>
              <a:off x="1211673" y="1909202"/>
              <a:ext cx="944100" cy="276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rgbClr val="002060"/>
                  </a:solidFill>
                  <a:latin typeface="Arial"/>
                  <a:ea typeface="Arial"/>
                  <a:cs typeface="Arial"/>
                  <a:sym typeface="Arial"/>
                </a:rPr>
                <a:t>SQL Query</a:t>
              </a:r>
              <a:endParaRPr b="0" i="0" sz="1400" u="none" cap="none" strike="noStrike">
                <a:solidFill>
                  <a:srgbClr val="002060"/>
                </a:solidFill>
                <a:latin typeface="Arial"/>
                <a:ea typeface="Arial"/>
                <a:cs typeface="Arial"/>
                <a:sym typeface="Arial"/>
              </a:endParaRPr>
            </a:p>
          </p:txBody>
        </p:sp>
        <p:cxnSp>
          <p:nvCxnSpPr>
            <p:cNvPr id="547" name="Google Shape;547;p51"/>
            <p:cNvCxnSpPr/>
            <p:nvPr/>
          </p:nvCxnSpPr>
          <p:spPr>
            <a:xfrm>
              <a:off x="1119352" y="2596318"/>
              <a:ext cx="1072200" cy="0"/>
            </a:xfrm>
            <a:prstGeom prst="straightConnector1">
              <a:avLst/>
            </a:prstGeom>
            <a:solidFill>
              <a:srgbClr val="FFFFFF"/>
            </a:solidFill>
            <a:ln cap="flat" cmpd="sng" w="25400">
              <a:solidFill>
                <a:srgbClr val="002060"/>
              </a:solidFill>
              <a:prstDash val="solid"/>
              <a:round/>
              <a:headEnd len="sm" w="sm" type="none"/>
              <a:tailEnd len="med" w="med" type="triangle"/>
            </a:ln>
          </p:spPr>
        </p:cxnSp>
      </p:grpSp>
      <p:grpSp>
        <p:nvGrpSpPr>
          <p:cNvPr id="548" name="Google Shape;548;p51"/>
          <p:cNvGrpSpPr/>
          <p:nvPr/>
        </p:nvGrpSpPr>
        <p:grpSpPr>
          <a:xfrm flipH="1">
            <a:off x="5652447" y="3580461"/>
            <a:ext cx="1484246" cy="277812"/>
            <a:chOff x="1119352" y="2173726"/>
            <a:chExt cx="1072200" cy="277812"/>
          </a:xfrm>
        </p:grpSpPr>
        <p:sp>
          <p:nvSpPr>
            <p:cNvPr id="549" name="Google Shape;549;p51"/>
            <p:cNvSpPr txBox="1"/>
            <p:nvPr/>
          </p:nvSpPr>
          <p:spPr>
            <a:xfrm>
              <a:off x="1176593" y="2173726"/>
              <a:ext cx="944100" cy="276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rgbClr val="002060"/>
                  </a:solidFill>
                  <a:latin typeface="Arial"/>
                  <a:ea typeface="Arial"/>
                  <a:cs typeface="Arial"/>
                  <a:sym typeface="Arial"/>
                </a:rPr>
                <a:t>Data</a:t>
              </a:r>
              <a:endParaRPr b="0" i="0" sz="1400" u="none" cap="none" strike="noStrike">
                <a:solidFill>
                  <a:srgbClr val="002060"/>
                </a:solidFill>
                <a:latin typeface="Arial"/>
                <a:ea typeface="Arial"/>
                <a:cs typeface="Arial"/>
                <a:sym typeface="Arial"/>
              </a:endParaRPr>
            </a:p>
          </p:txBody>
        </p:sp>
        <p:cxnSp>
          <p:nvCxnSpPr>
            <p:cNvPr id="550" name="Google Shape;550;p51"/>
            <p:cNvCxnSpPr/>
            <p:nvPr/>
          </p:nvCxnSpPr>
          <p:spPr>
            <a:xfrm>
              <a:off x="1119352" y="2451538"/>
              <a:ext cx="1072200" cy="0"/>
            </a:xfrm>
            <a:prstGeom prst="straightConnector1">
              <a:avLst/>
            </a:prstGeom>
            <a:solidFill>
              <a:srgbClr val="FFFFFF"/>
            </a:solidFill>
            <a:ln cap="flat" cmpd="sng" w="25400">
              <a:solidFill>
                <a:srgbClr val="002060"/>
              </a:solidFill>
              <a:prstDash val="solid"/>
              <a:round/>
              <a:headEnd len="sm" w="sm" type="none"/>
              <a:tailEnd len="med" w="med" type="triangle"/>
            </a:ln>
          </p:spPr>
        </p:cxnSp>
      </p:grpSp>
      <p:grpSp>
        <p:nvGrpSpPr>
          <p:cNvPr id="551" name="Google Shape;551;p51"/>
          <p:cNvGrpSpPr/>
          <p:nvPr/>
        </p:nvGrpSpPr>
        <p:grpSpPr>
          <a:xfrm flipH="1">
            <a:off x="2473435" y="3292033"/>
            <a:ext cx="1283102" cy="346840"/>
            <a:chOff x="1119352" y="2104698"/>
            <a:chExt cx="1072200" cy="346840"/>
          </a:xfrm>
        </p:grpSpPr>
        <p:sp>
          <p:nvSpPr>
            <p:cNvPr id="552" name="Google Shape;552;p51"/>
            <p:cNvSpPr txBox="1"/>
            <p:nvPr/>
          </p:nvSpPr>
          <p:spPr>
            <a:xfrm>
              <a:off x="1223458" y="2104698"/>
              <a:ext cx="944100" cy="276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rgbClr val="002060"/>
                  </a:solidFill>
                  <a:latin typeface="Arial"/>
                  <a:ea typeface="Arial"/>
                  <a:cs typeface="Arial"/>
                  <a:sym typeface="Arial"/>
                </a:rPr>
                <a:t>JSON response</a:t>
              </a:r>
              <a:endParaRPr b="0" i="0" sz="1400" u="none" cap="none" strike="noStrike">
                <a:solidFill>
                  <a:srgbClr val="002060"/>
                </a:solidFill>
                <a:latin typeface="Arial"/>
                <a:ea typeface="Arial"/>
                <a:cs typeface="Arial"/>
                <a:sym typeface="Arial"/>
              </a:endParaRPr>
            </a:p>
          </p:txBody>
        </p:sp>
        <p:cxnSp>
          <p:nvCxnSpPr>
            <p:cNvPr id="553" name="Google Shape;553;p51"/>
            <p:cNvCxnSpPr/>
            <p:nvPr/>
          </p:nvCxnSpPr>
          <p:spPr>
            <a:xfrm>
              <a:off x="1119352" y="2451538"/>
              <a:ext cx="1072200" cy="0"/>
            </a:xfrm>
            <a:prstGeom prst="straightConnector1">
              <a:avLst/>
            </a:prstGeom>
            <a:solidFill>
              <a:srgbClr val="FFFFFF"/>
            </a:solidFill>
            <a:ln cap="flat" cmpd="sng" w="25400">
              <a:solidFill>
                <a:srgbClr val="002060"/>
              </a:solidFill>
              <a:prstDash val="solid"/>
              <a:round/>
              <a:headEnd len="sm" w="sm" type="none"/>
              <a:tailEnd len="med" w="med" type="triangle"/>
            </a:ln>
          </p:spPr>
        </p:cxnSp>
      </p:grpSp>
      <p:cxnSp>
        <p:nvCxnSpPr>
          <p:cNvPr id="554" name="Google Shape;554;p51"/>
          <p:cNvCxnSpPr/>
          <p:nvPr/>
        </p:nvCxnSpPr>
        <p:spPr>
          <a:xfrm rot="10800000">
            <a:off x="744119" y="3525604"/>
            <a:ext cx="682500" cy="0"/>
          </a:xfrm>
          <a:prstGeom prst="straightConnector1">
            <a:avLst/>
          </a:prstGeom>
          <a:solidFill>
            <a:srgbClr val="FFFFFF"/>
          </a:solidFill>
          <a:ln cap="flat" cmpd="sng" w="25400">
            <a:solidFill>
              <a:srgbClr val="002060"/>
            </a:solidFill>
            <a:prstDash val="solid"/>
            <a:round/>
            <a:headEnd len="sm" w="sm" type="none"/>
            <a:tailEnd len="med" w="med" type="triangle"/>
          </a:ln>
        </p:spPr>
      </p:cxnSp>
      <p:cxnSp>
        <p:nvCxnSpPr>
          <p:cNvPr id="555" name="Google Shape;555;p51"/>
          <p:cNvCxnSpPr/>
          <p:nvPr/>
        </p:nvCxnSpPr>
        <p:spPr>
          <a:xfrm>
            <a:off x="744185" y="2939145"/>
            <a:ext cx="682500" cy="0"/>
          </a:xfrm>
          <a:prstGeom prst="straightConnector1">
            <a:avLst/>
          </a:prstGeom>
          <a:solidFill>
            <a:srgbClr val="FFFFFF"/>
          </a:solidFill>
          <a:ln cap="flat" cmpd="sng" w="25400">
            <a:solidFill>
              <a:srgbClr val="002060"/>
            </a:solidFill>
            <a:prstDash val="solid"/>
            <a:round/>
            <a:headEnd len="sm" w="sm" type="none"/>
            <a:tailEnd len="med" w="med" type="triangle"/>
          </a:ln>
        </p:spPr>
      </p:cxnSp>
      <p:pic>
        <p:nvPicPr>
          <p:cNvPr descr="W3C HTML5 Logo" id="556" name="Google Shape;556;p51"/>
          <p:cNvPicPr preferRelativeResize="0"/>
          <p:nvPr/>
        </p:nvPicPr>
        <p:blipFill rotWithShape="1">
          <a:blip r:embed="rId8">
            <a:alphaModFix/>
          </a:blip>
          <a:srcRect b="0" l="0" r="0" t="0"/>
          <a:stretch/>
        </p:blipFill>
        <p:spPr>
          <a:xfrm>
            <a:off x="1605833" y="2275539"/>
            <a:ext cx="675146" cy="675146"/>
          </a:xfrm>
          <a:prstGeom prst="rect">
            <a:avLst/>
          </a:prstGeom>
          <a:noFill/>
          <a:ln>
            <a:noFill/>
          </a:ln>
        </p:spPr>
      </p:pic>
      <p:pic>
        <p:nvPicPr>
          <p:cNvPr descr="Angular Logos" id="557" name="Google Shape;557;p51"/>
          <p:cNvPicPr preferRelativeResize="0"/>
          <p:nvPr/>
        </p:nvPicPr>
        <p:blipFill rotWithShape="1">
          <a:blip r:embed="rId9">
            <a:alphaModFix/>
          </a:blip>
          <a:srcRect b="0" l="0" r="0" t="0"/>
          <a:stretch/>
        </p:blipFill>
        <p:spPr>
          <a:xfrm>
            <a:off x="1534946" y="3008699"/>
            <a:ext cx="804725" cy="847079"/>
          </a:xfrm>
          <a:prstGeom prst="rect">
            <a:avLst/>
          </a:prstGeom>
          <a:noFill/>
          <a:ln>
            <a:noFill/>
          </a:ln>
        </p:spPr>
      </p:pic>
      <p:sp>
        <p:nvSpPr>
          <p:cNvPr id="558" name="Google Shape;558;p51"/>
          <p:cNvSpPr txBox="1"/>
          <p:nvPr/>
        </p:nvSpPr>
        <p:spPr>
          <a:xfrm>
            <a:off x="1343473" y="3997800"/>
            <a:ext cx="1275900" cy="276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1" lang="en" sz="1100" u="none" cap="none" strike="noStrike">
                <a:solidFill>
                  <a:srgbClr val="FF0000"/>
                </a:solidFill>
                <a:latin typeface="Arial"/>
                <a:ea typeface="Arial"/>
                <a:cs typeface="Arial"/>
                <a:sym typeface="Arial"/>
              </a:rPr>
              <a:t>Daniel Mills</a:t>
            </a:r>
            <a:endParaRPr b="0" i="1" sz="1100" u="none" cap="none" strike="noStrike">
              <a:solidFill>
                <a:srgbClr val="FF0000"/>
              </a:solidFill>
              <a:latin typeface="Arial"/>
              <a:ea typeface="Arial"/>
              <a:cs typeface="Arial"/>
              <a:sym typeface="Arial"/>
            </a:endParaRPr>
          </a:p>
        </p:txBody>
      </p:sp>
      <p:grpSp>
        <p:nvGrpSpPr>
          <p:cNvPr id="559" name="Google Shape;559;p51"/>
          <p:cNvGrpSpPr/>
          <p:nvPr/>
        </p:nvGrpSpPr>
        <p:grpSpPr>
          <a:xfrm>
            <a:off x="3856995" y="2295119"/>
            <a:ext cx="1677600" cy="1791193"/>
            <a:chOff x="3856995" y="2295119"/>
            <a:chExt cx="1677600" cy="1791193"/>
          </a:xfrm>
        </p:grpSpPr>
        <p:grpSp>
          <p:nvGrpSpPr>
            <p:cNvPr id="560" name="Google Shape;560;p51"/>
            <p:cNvGrpSpPr/>
            <p:nvPr/>
          </p:nvGrpSpPr>
          <p:grpSpPr>
            <a:xfrm>
              <a:off x="3856995" y="2295119"/>
              <a:ext cx="1677600" cy="1274239"/>
              <a:chOff x="2678750" y="2476941"/>
              <a:chExt cx="1677600" cy="1526400"/>
            </a:xfrm>
          </p:grpSpPr>
          <p:sp>
            <p:nvSpPr>
              <p:cNvPr id="561" name="Google Shape;561;p51"/>
              <p:cNvSpPr/>
              <p:nvPr/>
            </p:nvSpPr>
            <p:spPr>
              <a:xfrm>
                <a:off x="2678750" y="2476941"/>
                <a:ext cx="1677600" cy="1526400"/>
              </a:xfrm>
              <a:prstGeom prst="rect">
                <a:avLst/>
              </a:prstGeom>
              <a:solidFill>
                <a:srgbClr val="FFFFFF"/>
              </a:solidFill>
              <a:ln cap="flat" cmpd="sng" w="25400">
                <a:solidFill>
                  <a:srgbClr val="00206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206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400" u="none" cap="none" strike="noStrike">
                  <a:solidFill>
                    <a:srgbClr val="002060"/>
                  </a:solidFill>
                  <a:latin typeface="Arial"/>
                  <a:ea typeface="Arial"/>
                  <a:cs typeface="Arial"/>
                  <a:sym typeface="Arial"/>
                </a:endParaRPr>
              </a:p>
              <a:p>
                <a:pPr indent="0" lvl="0" marL="0" marR="0" rtl="0" algn="ctr">
                  <a:lnSpc>
                    <a:spcPct val="100000"/>
                  </a:lnSpc>
                  <a:spcBef>
                    <a:spcPts val="0"/>
                  </a:spcBef>
                  <a:spcAft>
                    <a:spcPts val="0"/>
                  </a:spcAft>
                  <a:buNone/>
                </a:pPr>
                <a:r>
                  <a:rPr b="0" i="0" lang="en" sz="1400" u="none" cap="none" strike="noStrike">
                    <a:solidFill>
                      <a:srgbClr val="002060"/>
                    </a:solidFill>
                    <a:latin typeface="Arial"/>
                    <a:ea typeface="Arial"/>
                    <a:cs typeface="Arial"/>
                    <a:sym typeface="Arial"/>
                  </a:rPr>
                  <a:t>CourseManager</a:t>
                </a:r>
                <a:endParaRPr b="0" i="0" sz="1400" u="none" cap="none" strike="noStrike">
                  <a:solidFill>
                    <a:srgbClr val="002060"/>
                  </a:solidFill>
                  <a:latin typeface="Arial"/>
                  <a:ea typeface="Arial"/>
                  <a:cs typeface="Arial"/>
                  <a:sym typeface="Arial"/>
                </a:endParaRPr>
              </a:p>
              <a:p>
                <a:pPr indent="0" lvl="0" marL="0" marR="0" rtl="0" algn="ctr">
                  <a:lnSpc>
                    <a:spcPct val="100000"/>
                  </a:lnSpc>
                  <a:spcBef>
                    <a:spcPts val="0"/>
                  </a:spcBef>
                  <a:spcAft>
                    <a:spcPts val="0"/>
                  </a:spcAft>
                  <a:buNone/>
                </a:pPr>
                <a:r>
                  <a:rPr b="0" i="0" lang="en" sz="1400" u="none" cap="none" strike="noStrike">
                    <a:solidFill>
                      <a:srgbClr val="002060"/>
                    </a:solidFill>
                    <a:latin typeface="Arial"/>
                    <a:ea typeface="Arial"/>
                    <a:cs typeface="Arial"/>
                    <a:sym typeface="Arial"/>
                  </a:rPr>
                  <a:t>RESTful service</a:t>
                </a:r>
                <a:endParaRPr/>
              </a:p>
            </p:txBody>
          </p:sp>
          <p:pic>
            <p:nvPicPr>
              <p:cNvPr id="562" name="Google Shape;562;p51"/>
              <p:cNvPicPr preferRelativeResize="0"/>
              <p:nvPr/>
            </p:nvPicPr>
            <p:blipFill rotWithShape="1">
              <a:blip r:embed="rId10">
                <a:alphaModFix/>
              </a:blip>
              <a:srcRect b="0" l="0" r="0" t="0"/>
              <a:stretch/>
            </p:blipFill>
            <p:spPr>
              <a:xfrm>
                <a:off x="3866375" y="2487586"/>
                <a:ext cx="466710" cy="466710"/>
              </a:xfrm>
              <a:prstGeom prst="rect">
                <a:avLst/>
              </a:prstGeom>
              <a:noFill/>
              <a:ln>
                <a:noFill/>
              </a:ln>
            </p:spPr>
          </p:pic>
          <p:pic>
            <p:nvPicPr>
              <p:cNvPr descr="The Python Logo | Python Software Foundation" id="563" name="Google Shape;563;p51"/>
              <p:cNvPicPr preferRelativeResize="0"/>
              <p:nvPr/>
            </p:nvPicPr>
            <p:blipFill rotWithShape="1">
              <a:blip r:embed="rId11">
                <a:alphaModFix/>
              </a:blip>
              <a:srcRect b="0" l="0" r="0" t="0"/>
              <a:stretch/>
            </p:blipFill>
            <p:spPr>
              <a:xfrm>
                <a:off x="2771950" y="2528226"/>
                <a:ext cx="1141101" cy="385430"/>
              </a:xfrm>
              <a:prstGeom prst="rect">
                <a:avLst/>
              </a:prstGeom>
              <a:noFill/>
              <a:ln>
                <a:noFill/>
              </a:ln>
            </p:spPr>
          </p:pic>
        </p:grpSp>
        <p:sp>
          <p:nvSpPr>
            <p:cNvPr id="564" name="Google Shape;564;p51"/>
            <p:cNvSpPr txBox="1"/>
            <p:nvPr/>
          </p:nvSpPr>
          <p:spPr>
            <a:xfrm>
              <a:off x="4057865" y="3592512"/>
              <a:ext cx="1275900" cy="493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1" lang="en" sz="1100" u="none" cap="none" strike="noStrike">
                  <a:solidFill>
                    <a:srgbClr val="FF0000"/>
                  </a:solidFill>
                  <a:latin typeface="Arial"/>
                  <a:ea typeface="Arial"/>
                  <a:cs typeface="Arial"/>
                  <a:sym typeface="Arial"/>
                </a:rPr>
                <a:t>Caleb Boswell, Jeen Shaji,</a:t>
              </a:r>
              <a:endParaRPr/>
            </a:p>
            <a:p>
              <a:pPr indent="0" lvl="0" marL="0" marR="0" rtl="0" algn="ctr">
                <a:lnSpc>
                  <a:spcPct val="100000"/>
                </a:lnSpc>
                <a:spcBef>
                  <a:spcPts val="0"/>
                </a:spcBef>
                <a:spcAft>
                  <a:spcPts val="0"/>
                </a:spcAft>
                <a:buNone/>
              </a:pPr>
              <a:r>
                <a:rPr b="0" i="1" lang="en" sz="1100" u="none" cap="none" strike="noStrike">
                  <a:solidFill>
                    <a:srgbClr val="FF0000"/>
                  </a:solidFill>
                  <a:latin typeface="Arial"/>
                  <a:ea typeface="Arial"/>
                  <a:cs typeface="Arial"/>
                  <a:sym typeface="Arial"/>
                </a:rPr>
                <a:t>Jonathan Balliet</a:t>
              </a:r>
              <a:endParaRPr b="0" i="1" sz="1100" u="none" cap="none" strike="noStrike">
                <a:solidFill>
                  <a:srgbClr val="FF0000"/>
                </a:solidFill>
                <a:latin typeface="Arial"/>
                <a:ea typeface="Arial"/>
                <a:cs typeface="Arial"/>
                <a:sym typeface="Arial"/>
              </a:endParaRPr>
            </a:p>
          </p:txBody>
        </p:sp>
      </p:grpSp>
      <p:sp>
        <p:nvSpPr>
          <p:cNvPr id="565" name="Google Shape;565;p51"/>
          <p:cNvSpPr txBox="1"/>
          <p:nvPr/>
        </p:nvSpPr>
        <p:spPr>
          <a:xfrm>
            <a:off x="7232430" y="4118340"/>
            <a:ext cx="1275900" cy="276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1" lang="en" sz="1100" u="none" cap="none" strike="noStrike">
                <a:solidFill>
                  <a:srgbClr val="FF0000"/>
                </a:solidFill>
                <a:latin typeface="Arial"/>
                <a:ea typeface="Arial"/>
                <a:cs typeface="Arial"/>
                <a:sym typeface="Arial"/>
              </a:rPr>
              <a:t>Daniel Mills, Spencer Yoder</a:t>
            </a:r>
            <a:endParaRPr b="0" i="1" sz="1100" u="none" cap="none" strike="noStrike">
              <a:solidFill>
                <a:srgbClr val="FF0000"/>
              </a:solidFill>
              <a:latin typeface="Arial"/>
              <a:ea typeface="Arial"/>
              <a:cs typeface="Arial"/>
              <a:sym typeface="Arial"/>
            </a:endParaRPr>
          </a:p>
        </p:txBody>
      </p:sp>
      <p:grpSp>
        <p:nvGrpSpPr>
          <p:cNvPr id="566" name="Google Shape;566;p51"/>
          <p:cNvGrpSpPr/>
          <p:nvPr/>
        </p:nvGrpSpPr>
        <p:grpSpPr>
          <a:xfrm>
            <a:off x="5697691" y="2473483"/>
            <a:ext cx="1275900" cy="941614"/>
            <a:chOff x="5697691" y="2473483"/>
            <a:chExt cx="1275900" cy="941614"/>
          </a:xfrm>
        </p:grpSpPr>
        <p:grpSp>
          <p:nvGrpSpPr>
            <p:cNvPr id="567" name="Google Shape;567;p51"/>
            <p:cNvGrpSpPr/>
            <p:nvPr/>
          </p:nvGrpSpPr>
          <p:grpSpPr>
            <a:xfrm>
              <a:off x="6091130" y="2473483"/>
              <a:ext cx="522534" cy="641306"/>
              <a:chOff x="4850326" y="2961331"/>
              <a:chExt cx="838200" cy="1028723"/>
            </a:xfrm>
          </p:grpSpPr>
          <p:grpSp>
            <p:nvGrpSpPr>
              <p:cNvPr id="568" name="Google Shape;568;p51"/>
              <p:cNvGrpSpPr/>
              <p:nvPr/>
            </p:nvGrpSpPr>
            <p:grpSpPr>
              <a:xfrm>
                <a:off x="4850326" y="2961331"/>
                <a:ext cx="838200" cy="1028723"/>
                <a:chOff x="5242158" y="2739150"/>
                <a:chExt cx="838200" cy="1028723"/>
              </a:xfrm>
            </p:grpSpPr>
            <p:sp>
              <p:nvSpPr>
                <p:cNvPr id="569" name="Google Shape;569;p51"/>
                <p:cNvSpPr/>
                <p:nvPr/>
              </p:nvSpPr>
              <p:spPr>
                <a:xfrm>
                  <a:off x="5340136" y="2739150"/>
                  <a:ext cx="636900" cy="783900"/>
                </a:xfrm>
                <a:prstGeom prst="blockArc">
                  <a:avLst>
                    <a:gd fmla="val 8888040" name="adj1"/>
                    <a:gd fmla="val 2376141" name="adj2"/>
                    <a:gd fmla="val 17828" name="adj3"/>
                  </a:avLst>
                </a:prstGeom>
                <a:solidFill>
                  <a:srgbClr val="FFFFFF"/>
                </a:solidFill>
                <a:ln cap="flat" cmpd="sng" w="25400">
                  <a:solidFill>
                    <a:srgbClr val="00206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70" name="Google Shape;570;p51"/>
                <p:cNvSpPr/>
                <p:nvPr/>
              </p:nvSpPr>
              <p:spPr>
                <a:xfrm>
                  <a:off x="5242158" y="3082073"/>
                  <a:ext cx="838200" cy="685800"/>
                </a:xfrm>
                <a:prstGeom prst="round2SameRect">
                  <a:avLst>
                    <a:gd fmla="val 31502" name="adj1"/>
                    <a:gd fmla="val 0" name="adj2"/>
                  </a:avLst>
                </a:prstGeom>
                <a:solidFill>
                  <a:srgbClr val="FFFFFF"/>
                </a:solidFill>
                <a:ln cap="flat" cmpd="sng" w="25400">
                  <a:solidFill>
                    <a:srgbClr val="00206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pic>
            <p:nvPicPr>
              <p:cNvPr descr="Security-Enhanced Linux - Wikipedia" id="571" name="Google Shape;571;p51"/>
              <p:cNvPicPr preferRelativeResize="0"/>
              <p:nvPr/>
            </p:nvPicPr>
            <p:blipFill rotWithShape="1">
              <a:blip r:embed="rId12">
                <a:alphaModFix/>
              </a:blip>
              <a:srcRect b="0" l="0" r="0" t="0"/>
              <a:stretch/>
            </p:blipFill>
            <p:spPr>
              <a:xfrm>
                <a:off x="4950410" y="3369008"/>
                <a:ext cx="617343" cy="558246"/>
              </a:xfrm>
              <a:prstGeom prst="rect">
                <a:avLst/>
              </a:prstGeom>
              <a:solidFill>
                <a:srgbClr val="FFFFFF"/>
              </a:solidFill>
              <a:ln>
                <a:noFill/>
              </a:ln>
            </p:spPr>
          </p:pic>
        </p:grpSp>
        <p:sp>
          <p:nvSpPr>
            <p:cNvPr id="572" name="Google Shape;572;p51"/>
            <p:cNvSpPr txBox="1"/>
            <p:nvPr/>
          </p:nvSpPr>
          <p:spPr>
            <a:xfrm>
              <a:off x="5697691" y="3138197"/>
              <a:ext cx="1275900" cy="2769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1" lang="en" sz="1100" u="none" cap="none" strike="noStrike">
                  <a:solidFill>
                    <a:srgbClr val="FF0000"/>
                  </a:solidFill>
                  <a:latin typeface="Arial"/>
                  <a:ea typeface="Arial"/>
                  <a:cs typeface="Arial"/>
                  <a:sym typeface="Arial"/>
                </a:rPr>
                <a:t>Spencer Yoder</a:t>
              </a:r>
              <a:endParaRPr b="0" i="1" sz="1100" u="none" cap="none" strike="noStrike">
                <a:solidFill>
                  <a:srgbClr val="FF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Google Shape;577;p52"/>
          <p:cNvSpPr txBox="1"/>
          <p:nvPr>
            <p:ph idx="1" type="body"/>
          </p:nvPr>
        </p:nvSpPr>
        <p:spPr>
          <a:xfrm>
            <a:off x="311700" y="1535425"/>
            <a:ext cx="8520600" cy="1817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a:solidFill>
                  <a:srgbClr val="000000"/>
                </a:solidFill>
              </a:rPr>
              <a:t>CourseManager is:</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A Flask RESTful service.</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A simple system for course scheduling and grading for  university</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Created in order to</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Solidify our requirements and design</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Test our end-to-end system</a:t>
            </a:r>
            <a:endParaRPr>
              <a:solidFill>
                <a:srgbClr val="000000"/>
              </a:solidFill>
            </a:endParaRPr>
          </a:p>
        </p:txBody>
      </p:sp>
      <p:sp>
        <p:nvSpPr>
          <p:cNvPr id="578" name="Google Shape;578;p52"/>
          <p:cNvSpPr txBox="1"/>
          <p:nvPr>
            <p:ph type="title"/>
          </p:nvPr>
        </p:nvSpPr>
        <p:spPr>
          <a:xfrm>
            <a:off x="311700" y="581750"/>
            <a:ext cx="8520600" cy="87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CourseManager</a:t>
            </a:r>
            <a:br>
              <a:rPr lang="en"/>
            </a:br>
            <a:r>
              <a:rPr b="0" lang="en" sz="2400"/>
              <a:t>Overview</a:t>
            </a:r>
            <a:endParaRPr b="0" sz="2400"/>
          </a:p>
        </p:txBody>
      </p:sp>
      <p:grpSp>
        <p:nvGrpSpPr>
          <p:cNvPr id="579" name="Google Shape;579;p52"/>
          <p:cNvGrpSpPr/>
          <p:nvPr/>
        </p:nvGrpSpPr>
        <p:grpSpPr>
          <a:xfrm>
            <a:off x="912224" y="3431403"/>
            <a:ext cx="1590438" cy="1348425"/>
            <a:chOff x="872674" y="3431403"/>
            <a:chExt cx="1590438" cy="1348425"/>
          </a:xfrm>
        </p:grpSpPr>
        <p:pic>
          <p:nvPicPr>
            <p:cNvPr id="580" name="Google Shape;580;p52"/>
            <p:cNvPicPr preferRelativeResize="0"/>
            <p:nvPr/>
          </p:nvPicPr>
          <p:blipFill>
            <a:blip r:embed="rId3">
              <a:alphaModFix/>
            </a:blip>
            <a:stretch>
              <a:fillRect/>
            </a:stretch>
          </p:blipFill>
          <p:spPr>
            <a:xfrm>
              <a:off x="872676" y="3431403"/>
              <a:ext cx="1590436" cy="889615"/>
            </a:xfrm>
            <a:prstGeom prst="rect">
              <a:avLst/>
            </a:prstGeom>
            <a:noFill/>
            <a:ln>
              <a:noFill/>
            </a:ln>
          </p:spPr>
        </p:pic>
        <p:pic>
          <p:nvPicPr>
            <p:cNvPr id="581" name="Google Shape;581;p52"/>
            <p:cNvPicPr preferRelativeResize="0"/>
            <p:nvPr/>
          </p:nvPicPr>
          <p:blipFill>
            <a:blip r:embed="rId4">
              <a:alphaModFix/>
            </a:blip>
            <a:stretch>
              <a:fillRect/>
            </a:stretch>
          </p:blipFill>
          <p:spPr>
            <a:xfrm>
              <a:off x="872674" y="4168618"/>
              <a:ext cx="1590435" cy="611210"/>
            </a:xfrm>
            <a:prstGeom prst="rect">
              <a:avLst/>
            </a:prstGeom>
            <a:noFill/>
            <a:ln>
              <a:noFill/>
            </a:ln>
          </p:spPr>
        </p:pic>
      </p:grpSp>
      <p:sp>
        <p:nvSpPr>
          <p:cNvPr id="582" name="Google Shape;582;p52"/>
          <p:cNvSpPr/>
          <p:nvPr/>
        </p:nvSpPr>
        <p:spPr>
          <a:xfrm>
            <a:off x="4119825" y="4436341"/>
            <a:ext cx="1215000" cy="3906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Grades</a:t>
            </a:r>
            <a:endParaRPr/>
          </a:p>
        </p:txBody>
      </p:sp>
      <p:sp>
        <p:nvSpPr>
          <p:cNvPr id="583" name="Google Shape;583;p52"/>
          <p:cNvSpPr/>
          <p:nvPr/>
        </p:nvSpPr>
        <p:spPr>
          <a:xfrm>
            <a:off x="4119830" y="3945269"/>
            <a:ext cx="1215000" cy="3906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Students</a:t>
            </a:r>
            <a:endParaRPr/>
          </a:p>
        </p:txBody>
      </p:sp>
      <p:sp>
        <p:nvSpPr>
          <p:cNvPr id="584" name="Google Shape;584;p52"/>
          <p:cNvSpPr/>
          <p:nvPr/>
        </p:nvSpPr>
        <p:spPr>
          <a:xfrm>
            <a:off x="5437875" y="4436352"/>
            <a:ext cx="1215000" cy="3906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Courses</a:t>
            </a:r>
            <a:endParaRPr/>
          </a:p>
        </p:txBody>
      </p:sp>
      <p:sp>
        <p:nvSpPr>
          <p:cNvPr id="585" name="Google Shape;585;p52"/>
          <p:cNvSpPr/>
          <p:nvPr/>
        </p:nvSpPr>
        <p:spPr>
          <a:xfrm>
            <a:off x="5437875" y="3945262"/>
            <a:ext cx="1215000" cy="3906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Instructors</a:t>
            </a:r>
            <a:endParaRPr/>
          </a:p>
        </p:txBody>
      </p:sp>
      <p:sp>
        <p:nvSpPr>
          <p:cNvPr id="586" name="Google Shape;586;p52"/>
          <p:cNvSpPr/>
          <p:nvPr/>
        </p:nvSpPr>
        <p:spPr>
          <a:xfrm>
            <a:off x="4778861" y="3431400"/>
            <a:ext cx="1215000" cy="3906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Coordinators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0" name="Shape 590"/>
        <p:cNvGrpSpPr/>
        <p:nvPr/>
      </p:nvGrpSpPr>
      <p:grpSpPr>
        <a:xfrm>
          <a:off x="0" y="0"/>
          <a:ext cx="0" cy="0"/>
          <a:chOff x="0" y="0"/>
          <a:chExt cx="0" cy="0"/>
        </a:xfrm>
      </p:grpSpPr>
      <p:sp>
        <p:nvSpPr>
          <p:cNvPr id="591" name="Google Shape;591;p53"/>
          <p:cNvSpPr txBox="1"/>
          <p:nvPr>
            <p:ph type="title"/>
          </p:nvPr>
        </p:nvSpPr>
        <p:spPr>
          <a:xfrm>
            <a:off x="311700" y="581750"/>
            <a:ext cx="8520600" cy="87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CourseManager</a:t>
            </a:r>
            <a:endParaRPr/>
          </a:p>
          <a:p>
            <a:pPr indent="0" lvl="0" marL="0" rtl="0" algn="l">
              <a:spcBef>
                <a:spcPts val="0"/>
              </a:spcBef>
              <a:spcAft>
                <a:spcPts val="0"/>
              </a:spcAft>
              <a:buClr>
                <a:schemeClr val="dk1"/>
              </a:buClr>
              <a:buSzPts val="2800"/>
              <a:buFont typeface="Arial"/>
              <a:buNone/>
            </a:pPr>
            <a:r>
              <a:rPr b="0" lang="en" sz="2400"/>
              <a:t>Requirements</a:t>
            </a:r>
            <a:endParaRPr/>
          </a:p>
        </p:txBody>
      </p:sp>
      <p:sp>
        <p:nvSpPr>
          <p:cNvPr id="592" name="Google Shape;592;p53"/>
          <p:cNvSpPr txBox="1"/>
          <p:nvPr>
            <p:ph idx="1" type="body"/>
          </p:nvPr>
        </p:nvSpPr>
        <p:spPr>
          <a:xfrm>
            <a:off x="311700" y="2005850"/>
            <a:ext cx="8520600" cy="262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rgbClr val="000000"/>
              </a:solidFill>
            </a:endParaRPr>
          </a:p>
          <a:p>
            <a:pPr indent="0" lvl="0" marL="114300" rtl="0" algn="l">
              <a:lnSpc>
                <a:spcPct val="115000"/>
              </a:lnSpc>
              <a:spcBef>
                <a:spcPts val="0"/>
              </a:spcBef>
              <a:spcAft>
                <a:spcPts val="0"/>
              </a:spcAft>
              <a:buSzPts val="1800"/>
              <a:buNone/>
            </a:pPr>
            <a:r>
              <a:t/>
            </a:r>
            <a:endParaRPr>
              <a:solidFill>
                <a:srgbClr val="000000"/>
              </a:solidFill>
            </a:endParaRPr>
          </a:p>
        </p:txBody>
      </p:sp>
      <p:graphicFrame>
        <p:nvGraphicFramePr>
          <p:cNvPr id="593" name="Google Shape;593;p53"/>
          <p:cNvGraphicFramePr/>
          <p:nvPr/>
        </p:nvGraphicFramePr>
        <p:xfrm>
          <a:off x="819075" y="2318675"/>
          <a:ext cx="3000000" cy="3000000"/>
        </p:xfrm>
        <a:graphic>
          <a:graphicData uri="http://schemas.openxmlformats.org/drawingml/2006/table">
            <a:tbl>
              <a:tblPr>
                <a:noFill/>
                <a:tableStyleId>{D6E96A45-C70A-4941-8945-87E3FC9F9284}</a:tableStyleId>
              </a:tblPr>
              <a:tblGrid>
                <a:gridCol w="1127800"/>
                <a:gridCol w="621750"/>
                <a:gridCol w="1270750"/>
                <a:gridCol w="1113850"/>
                <a:gridCol w="931250"/>
                <a:gridCol w="1042675"/>
                <a:gridCol w="1397750"/>
              </a:tblGrid>
              <a:tr h="418625">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t>UC 1</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lang="en"/>
                        <a:t>UC 2</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lang="en"/>
                        <a:t>UC 3</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lang="en"/>
                        <a:t>UC 4</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lang="en"/>
                        <a:t>UC 5</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lang="en"/>
                        <a:t>UC 6</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rPr lang="en"/>
                        <a:t>Login</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lang="en"/>
                        <a:t>View Account </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lang="en"/>
                        <a:t>Edit Course </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lang="en"/>
                        <a:t>Edit User </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lang="en"/>
                        <a:t>Edit Grade</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lang="en"/>
                        <a:t>View Schedule</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r>
              <a:tr h="381000">
                <a:tc>
                  <a:txBody>
                    <a:bodyPr/>
                    <a:lstStyle/>
                    <a:p>
                      <a:pPr indent="0" lvl="0" marL="0" rtl="0" algn="l">
                        <a:spcBef>
                          <a:spcPts val="0"/>
                        </a:spcBef>
                        <a:spcAft>
                          <a:spcPts val="0"/>
                        </a:spcAft>
                        <a:buNone/>
                      </a:pPr>
                      <a:r>
                        <a:rPr lang="en"/>
                        <a:t>Coordinator</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666666"/>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666666"/>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93C47D"/>
                    </a:solidFill>
                  </a:tcPr>
                </a:tc>
              </a:tr>
              <a:tr h="381000">
                <a:tc>
                  <a:txBody>
                    <a:bodyPr/>
                    <a:lstStyle/>
                    <a:p>
                      <a:pPr indent="0" lvl="0" marL="0" rtl="0" algn="l">
                        <a:spcBef>
                          <a:spcPts val="0"/>
                        </a:spcBef>
                        <a:spcAft>
                          <a:spcPts val="0"/>
                        </a:spcAft>
                        <a:buNone/>
                      </a:pPr>
                      <a:r>
                        <a:rPr lang="en"/>
                        <a:t>Instructor</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rPr lang="en"/>
                        <a:t>Student</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2CC"/>
                    </a:solidFill>
                  </a:tcPr>
                </a:tc>
              </a:tr>
            </a:tbl>
          </a:graphicData>
        </a:graphic>
      </p:graphicFrame>
      <p:sp>
        <p:nvSpPr>
          <p:cNvPr id="594" name="Google Shape;594;p53"/>
          <p:cNvSpPr txBox="1"/>
          <p:nvPr/>
        </p:nvSpPr>
        <p:spPr>
          <a:xfrm>
            <a:off x="311838" y="1569702"/>
            <a:ext cx="8520600" cy="53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3 Users, 6 Use Cases</a:t>
            </a:r>
            <a:endParaRPr b="1" sz="1800">
              <a:solidFill>
                <a:srgbClr val="595959"/>
              </a:solidFill>
            </a:endParaRPr>
          </a:p>
          <a:p>
            <a:pPr indent="0" lvl="0" marL="0" rtl="0" algn="l">
              <a:lnSpc>
                <a:spcPct val="115000"/>
              </a:lnSpc>
              <a:spcBef>
                <a:spcPts val="1600"/>
              </a:spcBef>
              <a:spcAft>
                <a:spcPts val="1600"/>
              </a:spcAft>
              <a:buNone/>
            </a:pPr>
            <a:r>
              <a:t/>
            </a:r>
            <a:endParaRPr b="1" sz="1800">
              <a:solidFill>
                <a:srgbClr val="595959"/>
              </a:solidFill>
            </a:endParaRPr>
          </a:p>
        </p:txBody>
      </p:sp>
      <p:sp>
        <p:nvSpPr>
          <p:cNvPr id="595" name="Google Shape;595;p53"/>
          <p:cNvSpPr/>
          <p:nvPr/>
        </p:nvSpPr>
        <p:spPr>
          <a:xfrm>
            <a:off x="819223" y="3129700"/>
            <a:ext cx="7505700" cy="393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3"/>
          <p:cNvSpPr/>
          <p:nvPr/>
        </p:nvSpPr>
        <p:spPr>
          <a:xfrm>
            <a:off x="819223" y="3523450"/>
            <a:ext cx="7505700" cy="393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3"/>
          <p:cNvSpPr/>
          <p:nvPr/>
        </p:nvSpPr>
        <p:spPr>
          <a:xfrm>
            <a:off x="819075" y="3917050"/>
            <a:ext cx="7505700" cy="393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1" name="Shape 601"/>
        <p:cNvGrpSpPr/>
        <p:nvPr/>
      </p:nvGrpSpPr>
      <p:grpSpPr>
        <a:xfrm>
          <a:off x="0" y="0"/>
          <a:ext cx="0" cy="0"/>
          <a:chOff x="0" y="0"/>
          <a:chExt cx="0" cy="0"/>
        </a:xfrm>
      </p:grpSpPr>
      <p:sp>
        <p:nvSpPr>
          <p:cNvPr id="602" name="Google Shape;602;p54"/>
          <p:cNvSpPr txBox="1"/>
          <p:nvPr>
            <p:ph type="title"/>
          </p:nvPr>
        </p:nvSpPr>
        <p:spPr>
          <a:xfrm>
            <a:off x="311700" y="581750"/>
            <a:ext cx="8520600" cy="87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CourseManager</a:t>
            </a:r>
            <a:endParaRPr/>
          </a:p>
          <a:p>
            <a:pPr indent="0" lvl="0" marL="0" rtl="0" algn="l">
              <a:spcBef>
                <a:spcPts val="0"/>
              </a:spcBef>
              <a:spcAft>
                <a:spcPts val="0"/>
              </a:spcAft>
              <a:buSzPts val="2800"/>
              <a:buNone/>
            </a:pPr>
            <a:r>
              <a:rPr b="0" lang="en" sz="2400"/>
              <a:t>Design</a:t>
            </a:r>
            <a:endParaRPr/>
          </a:p>
        </p:txBody>
      </p:sp>
      <p:pic>
        <p:nvPicPr>
          <p:cNvPr id="603" name="Google Shape;603;p54"/>
          <p:cNvPicPr preferRelativeResize="0"/>
          <p:nvPr/>
        </p:nvPicPr>
        <p:blipFill>
          <a:blip r:embed="rId3">
            <a:alphaModFix/>
          </a:blip>
          <a:stretch>
            <a:fillRect/>
          </a:stretch>
        </p:blipFill>
        <p:spPr>
          <a:xfrm>
            <a:off x="3223000" y="760650"/>
            <a:ext cx="5583551" cy="4318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7" name="Shape 607"/>
        <p:cNvGrpSpPr/>
        <p:nvPr/>
      </p:nvGrpSpPr>
      <p:grpSpPr>
        <a:xfrm>
          <a:off x="0" y="0"/>
          <a:ext cx="0" cy="0"/>
          <a:chOff x="0" y="0"/>
          <a:chExt cx="0" cy="0"/>
        </a:xfrm>
      </p:grpSpPr>
      <p:sp>
        <p:nvSpPr>
          <p:cNvPr id="608" name="Google Shape;608;p55"/>
          <p:cNvSpPr txBox="1"/>
          <p:nvPr>
            <p:ph idx="1" type="body"/>
          </p:nvPr>
        </p:nvSpPr>
        <p:spPr>
          <a:xfrm>
            <a:off x="311700" y="1535425"/>
            <a:ext cx="8520600" cy="3095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a:solidFill>
                  <a:srgbClr val="000000"/>
                </a:solidFill>
              </a:rPr>
              <a:t>CourseManager’s models and controllers were tested using Python’s unittest framework.</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Testing was fully completed with a coverage of  before integration with the rest of the system.</a:t>
            </a:r>
            <a:endParaRPr>
              <a:solidFill>
                <a:srgbClr val="000000"/>
              </a:solidFill>
            </a:endParaRPr>
          </a:p>
          <a:p>
            <a:pPr indent="-342900" lvl="0" marL="457200" rtl="0" algn="l">
              <a:spcBef>
                <a:spcPts val="0"/>
              </a:spcBef>
              <a:spcAft>
                <a:spcPts val="0"/>
              </a:spcAft>
              <a:buClr>
                <a:srgbClr val="000000"/>
              </a:buClr>
              <a:buSzPts val="1800"/>
              <a:buChar char="●"/>
            </a:pPr>
            <a:r>
              <a:rPr lang="en">
                <a:solidFill>
                  <a:schemeClr val="dk1"/>
                </a:solidFill>
              </a:rPr>
              <a:t>Coverage (using coverage.py): </a:t>
            </a:r>
            <a:endParaRPr>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94%</a:t>
            </a:r>
            <a:endParaRPr sz="1800">
              <a:solidFill>
                <a:schemeClr val="dk1"/>
              </a:solidFill>
            </a:endParaRPr>
          </a:p>
          <a:p>
            <a:pPr indent="0" lvl="0" marL="114300" rtl="0" algn="l">
              <a:lnSpc>
                <a:spcPct val="115000"/>
              </a:lnSpc>
              <a:spcBef>
                <a:spcPts val="0"/>
              </a:spcBef>
              <a:spcAft>
                <a:spcPts val="0"/>
              </a:spcAft>
              <a:buSzPts val="1800"/>
              <a:buNone/>
            </a:pPr>
            <a:r>
              <a:t/>
            </a:r>
            <a:endParaRPr>
              <a:solidFill>
                <a:srgbClr val="000000"/>
              </a:solidFill>
            </a:endParaRPr>
          </a:p>
        </p:txBody>
      </p:sp>
      <p:sp>
        <p:nvSpPr>
          <p:cNvPr id="609" name="Google Shape;609;p55"/>
          <p:cNvSpPr txBox="1"/>
          <p:nvPr>
            <p:ph type="title"/>
          </p:nvPr>
        </p:nvSpPr>
        <p:spPr>
          <a:xfrm>
            <a:off x="311700" y="581750"/>
            <a:ext cx="8520600" cy="87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CourseManager</a:t>
            </a:r>
            <a:br>
              <a:rPr lang="en"/>
            </a:br>
            <a:r>
              <a:rPr b="0" lang="en" sz="2400"/>
              <a:t>Testing</a:t>
            </a:r>
            <a:endParaRPr b="0"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38"/>
          <p:cNvSpPr txBox="1"/>
          <p:nvPr>
            <p:ph type="title"/>
          </p:nvPr>
        </p:nvSpPr>
        <p:spPr>
          <a:xfrm>
            <a:off x="311700" y="604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Content</a:t>
            </a:r>
            <a:endParaRPr/>
          </a:p>
        </p:txBody>
      </p:sp>
      <p:sp>
        <p:nvSpPr>
          <p:cNvPr id="152" name="Google Shape;152;p38"/>
          <p:cNvSpPr txBox="1"/>
          <p:nvPr>
            <p:ph idx="1" type="body"/>
          </p:nvPr>
        </p:nvSpPr>
        <p:spPr>
          <a:xfrm>
            <a:off x="311700" y="14572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a:solidFill>
                  <a:srgbClr val="000000"/>
                </a:solidFill>
              </a:rPr>
              <a:t>Project Recap</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Refining Requirements</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CourseManager</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Requirements, Design, Testing</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Data Storage and Security</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Requirements, Design, Testing</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Container Runtime</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Requirements, Design, Testing</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End-to-end System Demo</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Conclusion</a:t>
            </a:r>
            <a:endParaRPr>
              <a:solidFill>
                <a:srgbClr val="000000"/>
              </a:solidFill>
            </a:endParaRPr>
          </a:p>
          <a:p>
            <a:pPr indent="0" lvl="0" marL="114300" rtl="0" algn="l">
              <a:lnSpc>
                <a:spcPct val="115000"/>
              </a:lnSpc>
              <a:spcBef>
                <a:spcPts val="0"/>
              </a:spcBef>
              <a:spcAft>
                <a:spcPts val="0"/>
              </a:spcAft>
              <a:buSzPts val="1800"/>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3" name="Shape 613"/>
        <p:cNvGrpSpPr/>
        <p:nvPr/>
      </p:nvGrpSpPr>
      <p:grpSpPr>
        <a:xfrm>
          <a:off x="0" y="0"/>
          <a:ext cx="0" cy="0"/>
          <a:chOff x="0" y="0"/>
          <a:chExt cx="0" cy="0"/>
        </a:xfrm>
      </p:grpSpPr>
      <p:sp>
        <p:nvSpPr>
          <p:cNvPr id="614" name="Google Shape;614;p56"/>
          <p:cNvSpPr txBox="1"/>
          <p:nvPr>
            <p:ph type="title"/>
          </p:nvPr>
        </p:nvSpPr>
        <p:spPr>
          <a:xfrm>
            <a:off x="311700" y="581750"/>
            <a:ext cx="8520600" cy="87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Data Storage and Security</a:t>
            </a:r>
            <a:br>
              <a:rPr lang="en"/>
            </a:br>
            <a:r>
              <a:rPr b="0" lang="en" sz="2400"/>
              <a:t>Overview</a:t>
            </a:r>
            <a:endParaRPr b="0" sz="2400"/>
          </a:p>
        </p:txBody>
      </p:sp>
      <p:sp>
        <p:nvSpPr>
          <p:cNvPr id="615" name="Google Shape;615;p56"/>
          <p:cNvSpPr txBox="1"/>
          <p:nvPr>
            <p:ph idx="1" type="body"/>
          </p:nvPr>
        </p:nvSpPr>
        <p:spPr>
          <a:xfrm>
            <a:off x="311700" y="1535425"/>
            <a:ext cx="8520600" cy="1649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a:solidFill>
                  <a:srgbClr val="000000"/>
                </a:solidFill>
              </a:rPr>
              <a:t>Security</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MAC implemented via type enforcement by SELinux</a:t>
            </a:r>
            <a:endParaRPr>
              <a:solidFill>
                <a:srgbClr val="000000"/>
              </a:solidFill>
            </a:endParaRPr>
          </a:p>
          <a:p>
            <a:pPr indent="-342900" lvl="0" marL="457200" rtl="0" algn="l">
              <a:spcBef>
                <a:spcPts val="0"/>
              </a:spcBef>
              <a:spcAft>
                <a:spcPts val="0"/>
              </a:spcAft>
              <a:buClr>
                <a:schemeClr val="dk1"/>
              </a:buClr>
              <a:buSzPts val="1800"/>
              <a:buChar char="●"/>
            </a:pPr>
            <a:r>
              <a:rPr lang="en">
                <a:solidFill>
                  <a:schemeClr val="dk1"/>
                </a:solidFill>
              </a:rPr>
              <a:t>Data Storage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Implemented using Postgres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Data is labeled and protected by  SELinux through SEPostgres</a:t>
            </a:r>
            <a:endParaRPr>
              <a:solidFill>
                <a:schemeClr val="dk1"/>
              </a:solidFill>
            </a:endParaRPr>
          </a:p>
          <a:p>
            <a:pPr indent="0" lvl="0" marL="0" rtl="0" algn="l">
              <a:lnSpc>
                <a:spcPct val="115000"/>
              </a:lnSpc>
              <a:spcBef>
                <a:spcPts val="0"/>
              </a:spcBef>
              <a:spcAft>
                <a:spcPts val="0"/>
              </a:spcAft>
              <a:buNone/>
            </a:pPr>
            <a:r>
              <a:t/>
            </a:r>
            <a:endParaRPr>
              <a:solidFill>
                <a:srgbClr val="000000"/>
              </a:solidFill>
            </a:endParaRPr>
          </a:p>
        </p:txBody>
      </p:sp>
      <p:grpSp>
        <p:nvGrpSpPr>
          <p:cNvPr id="616" name="Google Shape;616;p56"/>
          <p:cNvGrpSpPr/>
          <p:nvPr/>
        </p:nvGrpSpPr>
        <p:grpSpPr>
          <a:xfrm>
            <a:off x="715426" y="3578594"/>
            <a:ext cx="850462" cy="850372"/>
            <a:chOff x="454900" y="3452075"/>
            <a:chExt cx="949600" cy="949500"/>
          </a:xfrm>
        </p:grpSpPr>
        <p:sp>
          <p:nvSpPr>
            <p:cNvPr id="617" name="Google Shape;617;p56"/>
            <p:cNvSpPr/>
            <p:nvPr/>
          </p:nvSpPr>
          <p:spPr>
            <a:xfrm>
              <a:off x="455000" y="3452075"/>
              <a:ext cx="949500" cy="949500"/>
            </a:xfrm>
            <a:prstGeom prst="ellipse">
              <a:avLst/>
            </a:prstGeom>
            <a:solidFill>
              <a:srgbClr val="FFFFFF"/>
            </a:solidFill>
            <a:ln cap="flat" cmpd="sng" w="2540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8" name="Google Shape;618;p56"/>
            <p:cNvSpPr txBox="1"/>
            <p:nvPr/>
          </p:nvSpPr>
          <p:spPr>
            <a:xfrm>
              <a:off x="454900" y="3724025"/>
              <a:ext cx="949500" cy="4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Subject</a:t>
              </a:r>
              <a:endParaRPr/>
            </a:p>
          </p:txBody>
        </p:sp>
      </p:grpSp>
      <p:cxnSp>
        <p:nvCxnSpPr>
          <p:cNvPr id="619" name="Google Shape;619;p56"/>
          <p:cNvCxnSpPr>
            <a:stCxn id="618" idx="3"/>
            <a:endCxn id="620" idx="1"/>
          </p:cNvCxnSpPr>
          <p:nvPr/>
        </p:nvCxnSpPr>
        <p:spPr>
          <a:xfrm>
            <a:off x="1565798" y="4003780"/>
            <a:ext cx="1068600" cy="0"/>
          </a:xfrm>
          <a:prstGeom prst="straightConnector1">
            <a:avLst/>
          </a:prstGeom>
          <a:noFill/>
          <a:ln cap="flat" cmpd="sng" w="25400">
            <a:solidFill>
              <a:srgbClr val="002060"/>
            </a:solidFill>
            <a:prstDash val="solid"/>
            <a:round/>
            <a:headEnd len="sm" w="sm" type="none"/>
            <a:tailEnd len="med" w="med" type="triangle"/>
          </a:ln>
        </p:spPr>
      </p:cxnSp>
      <p:grpSp>
        <p:nvGrpSpPr>
          <p:cNvPr id="621" name="Google Shape;621;p56"/>
          <p:cNvGrpSpPr/>
          <p:nvPr/>
        </p:nvGrpSpPr>
        <p:grpSpPr>
          <a:xfrm>
            <a:off x="2634364" y="3578581"/>
            <a:ext cx="850462" cy="850372"/>
            <a:chOff x="454900" y="3452075"/>
            <a:chExt cx="949600" cy="949500"/>
          </a:xfrm>
        </p:grpSpPr>
        <p:sp>
          <p:nvSpPr>
            <p:cNvPr id="622" name="Google Shape;622;p56"/>
            <p:cNvSpPr/>
            <p:nvPr/>
          </p:nvSpPr>
          <p:spPr>
            <a:xfrm>
              <a:off x="455000" y="3452075"/>
              <a:ext cx="949500" cy="949500"/>
            </a:xfrm>
            <a:prstGeom prst="ellipse">
              <a:avLst/>
            </a:prstGeom>
            <a:solidFill>
              <a:srgbClr val="FFFFFF"/>
            </a:solidFill>
            <a:ln cap="flat" cmpd="sng" w="2540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0" name="Google Shape;620;p56"/>
            <p:cNvSpPr txBox="1"/>
            <p:nvPr/>
          </p:nvSpPr>
          <p:spPr>
            <a:xfrm>
              <a:off x="454900" y="3724025"/>
              <a:ext cx="949500" cy="4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Object</a:t>
              </a:r>
              <a:endParaRPr/>
            </a:p>
          </p:txBody>
        </p:sp>
      </p:grpSp>
      <p:grpSp>
        <p:nvGrpSpPr>
          <p:cNvPr id="623" name="Google Shape;623;p56"/>
          <p:cNvGrpSpPr/>
          <p:nvPr/>
        </p:nvGrpSpPr>
        <p:grpSpPr>
          <a:xfrm>
            <a:off x="1822454" y="3679748"/>
            <a:ext cx="403845" cy="495639"/>
            <a:chOff x="5242158" y="2739150"/>
            <a:chExt cx="838200" cy="1028723"/>
          </a:xfrm>
        </p:grpSpPr>
        <p:sp>
          <p:nvSpPr>
            <p:cNvPr id="624" name="Google Shape;624;p56"/>
            <p:cNvSpPr/>
            <p:nvPr/>
          </p:nvSpPr>
          <p:spPr>
            <a:xfrm>
              <a:off x="5340136" y="2739150"/>
              <a:ext cx="636900" cy="783900"/>
            </a:xfrm>
            <a:prstGeom prst="blockArc">
              <a:avLst>
                <a:gd fmla="val 8888040" name="adj1"/>
                <a:gd fmla="val 2382765" name="adj2"/>
                <a:gd fmla="val 27836" name="adj3"/>
              </a:avLst>
            </a:prstGeom>
            <a:solidFill>
              <a:srgbClr val="FFFFFF"/>
            </a:solidFill>
            <a:ln cap="flat" cmpd="sng" w="19050">
              <a:solidFill>
                <a:srgbClr val="000000"/>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25" name="Google Shape;625;p56"/>
            <p:cNvSpPr/>
            <p:nvPr/>
          </p:nvSpPr>
          <p:spPr>
            <a:xfrm>
              <a:off x="5242158" y="3082073"/>
              <a:ext cx="838200" cy="685800"/>
            </a:xfrm>
            <a:prstGeom prst="round2SameRect">
              <a:avLst>
                <a:gd fmla="val 31502" name="adj1"/>
                <a:gd fmla="val 0" name="adj2"/>
              </a:avLst>
            </a:prstGeom>
            <a:solidFill>
              <a:srgbClr val="FFFFFF"/>
            </a:solidFill>
            <a:ln cap="flat" cmpd="sng" w="19050">
              <a:solidFill>
                <a:srgbClr val="000000"/>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
        <p:nvSpPr>
          <p:cNvPr id="626" name="Google Shape;626;p56"/>
          <p:cNvSpPr/>
          <p:nvPr/>
        </p:nvSpPr>
        <p:spPr>
          <a:xfrm>
            <a:off x="5316263" y="3190488"/>
            <a:ext cx="2789400" cy="1742400"/>
          </a:xfrm>
          <a:prstGeom prst="can">
            <a:avLst>
              <a:gd fmla="val 17105" name="adj"/>
            </a:avLst>
          </a:prstGeom>
          <a:solidFill>
            <a:srgbClr val="FFFFFF"/>
          </a:solidFill>
          <a:ln cap="flat" cmpd="sng" w="19050">
            <a:solidFill>
              <a:srgbClr val="00206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database</a:t>
            </a:r>
            <a:endParaRPr/>
          </a:p>
        </p:txBody>
      </p:sp>
      <p:sp>
        <p:nvSpPr>
          <p:cNvPr id="627" name="Google Shape;627;p56"/>
          <p:cNvSpPr/>
          <p:nvPr/>
        </p:nvSpPr>
        <p:spPr>
          <a:xfrm>
            <a:off x="5948074" y="3921113"/>
            <a:ext cx="1525800" cy="927300"/>
          </a:xfrm>
          <a:prstGeom prst="rect">
            <a:avLst/>
          </a:prstGeom>
          <a:solidFill>
            <a:srgbClr val="FFFFFF"/>
          </a:solidFill>
          <a:ln cap="flat" cmpd="sng" w="19050">
            <a:solidFill>
              <a:srgbClr val="00206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200"/>
              <a:t>table</a:t>
            </a:r>
            <a:endParaRPr sz="1200"/>
          </a:p>
        </p:txBody>
      </p:sp>
      <p:sp>
        <p:nvSpPr>
          <p:cNvPr id="628" name="Google Shape;628;p56"/>
          <p:cNvSpPr/>
          <p:nvPr/>
        </p:nvSpPr>
        <p:spPr>
          <a:xfrm>
            <a:off x="6126213" y="4228225"/>
            <a:ext cx="693900" cy="495600"/>
          </a:xfrm>
          <a:prstGeom prst="rect">
            <a:avLst/>
          </a:prstGeom>
          <a:solidFill>
            <a:srgbClr val="FFFFFF"/>
          </a:solidFill>
          <a:ln cap="flat" cmpd="sng" w="19050">
            <a:solidFill>
              <a:srgbClr val="00206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200"/>
              <a:t>column</a:t>
            </a:r>
            <a:endParaRPr sz="1200"/>
          </a:p>
        </p:txBody>
      </p:sp>
      <p:grpSp>
        <p:nvGrpSpPr>
          <p:cNvPr id="629" name="Google Shape;629;p56"/>
          <p:cNvGrpSpPr/>
          <p:nvPr/>
        </p:nvGrpSpPr>
        <p:grpSpPr>
          <a:xfrm>
            <a:off x="6820112" y="4202275"/>
            <a:ext cx="475625" cy="281175"/>
            <a:chOff x="6005774" y="3863200"/>
            <a:chExt cx="475625" cy="281175"/>
          </a:xfrm>
        </p:grpSpPr>
        <p:sp>
          <p:nvSpPr>
            <p:cNvPr id="630" name="Google Shape;630;p56"/>
            <p:cNvSpPr/>
            <p:nvPr/>
          </p:nvSpPr>
          <p:spPr>
            <a:xfrm rot="5400000">
              <a:off x="6102999" y="3765975"/>
              <a:ext cx="281175" cy="475625"/>
            </a:xfrm>
            <a:prstGeom prst="flowChartOffpageConnector">
              <a:avLst/>
            </a:prstGeom>
            <a:solidFill>
              <a:srgbClr val="FFFFFF"/>
            </a:solidFill>
            <a:ln cap="flat" cmpd="sng" w="19050">
              <a:solidFill>
                <a:srgbClr val="00206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t/>
              </a:r>
              <a:endParaRPr sz="1000"/>
            </a:p>
          </p:txBody>
        </p:sp>
        <p:sp>
          <p:nvSpPr>
            <p:cNvPr id="631" name="Google Shape;631;p56"/>
            <p:cNvSpPr txBox="1"/>
            <p:nvPr/>
          </p:nvSpPr>
          <p:spPr>
            <a:xfrm>
              <a:off x="6005838" y="3892788"/>
              <a:ext cx="475500" cy="22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label</a:t>
              </a:r>
              <a:endParaRPr sz="1000"/>
            </a:p>
          </p:txBody>
        </p:sp>
      </p:grpSp>
      <p:grpSp>
        <p:nvGrpSpPr>
          <p:cNvPr id="632" name="Google Shape;632;p56"/>
          <p:cNvGrpSpPr/>
          <p:nvPr/>
        </p:nvGrpSpPr>
        <p:grpSpPr>
          <a:xfrm>
            <a:off x="7473887" y="3921100"/>
            <a:ext cx="475625" cy="281175"/>
            <a:chOff x="6005774" y="3863200"/>
            <a:chExt cx="475625" cy="281175"/>
          </a:xfrm>
        </p:grpSpPr>
        <p:sp>
          <p:nvSpPr>
            <p:cNvPr id="633" name="Google Shape;633;p56"/>
            <p:cNvSpPr/>
            <p:nvPr/>
          </p:nvSpPr>
          <p:spPr>
            <a:xfrm rot="5400000">
              <a:off x="6102999" y="3765975"/>
              <a:ext cx="281175" cy="475625"/>
            </a:xfrm>
            <a:prstGeom prst="flowChartOffpageConnector">
              <a:avLst/>
            </a:prstGeom>
            <a:solidFill>
              <a:srgbClr val="FFFFFF"/>
            </a:solidFill>
            <a:ln cap="flat" cmpd="sng" w="19050">
              <a:solidFill>
                <a:srgbClr val="00206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t/>
              </a:r>
              <a:endParaRPr sz="1000"/>
            </a:p>
          </p:txBody>
        </p:sp>
        <p:sp>
          <p:nvSpPr>
            <p:cNvPr id="634" name="Google Shape;634;p56"/>
            <p:cNvSpPr txBox="1"/>
            <p:nvPr/>
          </p:nvSpPr>
          <p:spPr>
            <a:xfrm>
              <a:off x="6005838" y="3892788"/>
              <a:ext cx="475500" cy="22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label</a:t>
              </a:r>
              <a:endParaRPr sz="1000"/>
            </a:p>
          </p:txBody>
        </p:sp>
      </p:grpSp>
      <p:grpSp>
        <p:nvGrpSpPr>
          <p:cNvPr id="635" name="Google Shape;635;p56"/>
          <p:cNvGrpSpPr/>
          <p:nvPr/>
        </p:nvGrpSpPr>
        <p:grpSpPr>
          <a:xfrm>
            <a:off x="8105687" y="3474763"/>
            <a:ext cx="475625" cy="281175"/>
            <a:chOff x="6005774" y="3863200"/>
            <a:chExt cx="475625" cy="281175"/>
          </a:xfrm>
        </p:grpSpPr>
        <p:sp>
          <p:nvSpPr>
            <p:cNvPr id="636" name="Google Shape;636;p56"/>
            <p:cNvSpPr/>
            <p:nvPr/>
          </p:nvSpPr>
          <p:spPr>
            <a:xfrm rot="5400000">
              <a:off x="6102999" y="3765975"/>
              <a:ext cx="281175" cy="475625"/>
            </a:xfrm>
            <a:prstGeom prst="flowChartOffpageConnector">
              <a:avLst/>
            </a:prstGeom>
            <a:solidFill>
              <a:srgbClr val="FFFFFF"/>
            </a:solidFill>
            <a:ln cap="flat" cmpd="sng" w="19050">
              <a:solidFill>
                <a:srgbClr val="00206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t/>
              </a:r>
              <a:endParaRPr sz="1000"/>
            </a:p>
          </p:txBody>
        </p:sp>
        <p:sp>
          <p:nvSpPr>
            <p:cNvPr id="637" name="Google Shape;637;p56"/>
            <p:cNvSpPr txBox="1"/>
            <p:nvPr/>
          </p:nvSpPr>
          <p:spPr>
            <a:xfrm>
              <a:off x="6005838" y="3892788"/>
              <a:ext cx="475500" cy="22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label</a:t>
              </a:r>
              <a:endParaRPr sz="1000"/>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1" name="Shape 641"/>
        <p:cNvGrpSpPr/>
        <p:nvPr/>
      </p:nvGrpSpPr>
      <p:grpSpPr>
        <a:xfrm>
          <a:off x="0" y="0"/>
          <a:ext cx="0" cy="0"/>
          <a:chOff x="0" y="0"/>
          <a:chExt cx="0" cy="0"/>
        </a:xfrm>
      </p:grpSpPr>
      <p:sp>
        <p:nvSpPr>
          <p:cNvPr id="642" name="Google Shape;642;p57"/>
          <p:cNvSpPr txBox="1"/>
          <p:nvPr>
            <p:ph type="title"/>
          </p:nvPr>
        </p:nvSpPr>
        <p:spPr>
          <a:xfrm>
            <a:off x="311700" y="581750"/>
            <a:ext cx="8520600" cy="87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Data Storage and Security</a:t>
            </a:r>
            <a:br>
              <a:rPr lang="en"/>
            </a:br>
            <a:r>
              <a:rPr b="0" lang="en" sz="2400"/>
              <a:t>Requirements</a:t>
            </a:r>
            <a:endParaRPr b="0" sz="2400"/>
          </a:p>
        </p:txBody>
      </p:sp>
      <p:sp>
        <p:nvSpPr>
          <p:cNvPr id="643" name="Google Shape;643;p57"/>
          <p:cNvSpPr txBox="1"/>
          <p:nvPr>
            <p:ph idx="1" type="body"/>
          </p:nvPr>
        </p:nvSpPr>
        <p:spPr>
          <a:xfrm>
            <a:off x="311700" y="1535425"/>
            <a:ext cx="8520600" cy="2022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a:solidFill>
                  <a:srgbClr val="000000"/>
                </a:solidFill>
              </a:rPr>
              <a:t>Our primary goal for the database was to cover the following cases to test the scope of the utility of SEPostgres</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Uniformly accessible tables</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Columns with different accessibility than their parent table</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Relationships between these different kinds of tables</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And to do it as simply as possible</a:t>
            </a:r>
            <a:endParaRPr>
              <a:solidFill>
                <a:srgbClr val="000000"/>
              </a:solidFill>
            </a:endParaRPr>
          </a:p>
        </p:txBody>
      </p:sp>
      <p:sp>
        <p:nvSpPr>
          <p:cNvPr id="644" name="Google Shape;644;p57"/>
          <p:cNvSpPr/>
          <p:nvPr/>
        </p:nvSpPr>
        <p:spPr>
          <a:xfrm>
            <a:off x="2232370" y="3557750"/>
            <a:ext cx="1498200" cy="1281000"/>
          </a:xfrm>
          <a:prstGeom prst="rect">
            <a:avLst/>
          </a:prstGeom>
          <a:solidFill>
            <a:srgbClr val="CC0000"/>
          </a:solidFill>
          <a:ln cap="flat" cmpd="sng" w="19050">
            <a:solidFill>
              <a:srgbClr val="00206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1200">
              <a:solidFill>
                <a:srgbClr val="E69138"/>
              </a:solidFill>
            </a:endParaRPr>
          </a:p>
        </p:txBody>
      </p:sp>
      <p:grpSp>
        <p:nvGrpSpPr>
          <p:cNvPr id="645" name="Google Shape;645;p57"/>
          <p:cNvGrpSpPr/>
          <p:nvPr/>
        </p:nvGrpSpPr>
        <p:grpSpPr>
          <a:xfrm>
            <a:off x="5393770" y="3557725"/>
            <a:ext cx="1517855" cy="1281050"/>
            <a:chOff x="5627495" y="3636000"/>
            <a:chExt cx="1517855" cy="1281050"/>
          </a:xfrm>
        </p:grpSpPr>
        <p:sp>
          <p:nvSpPr>
            <p:cNvPr id="646" name="Google Shape;646;p57"/>
            <p:cNvSpPr/>
            <p:nvPr/>
          </p:nvSpPr>
          <p:spPr>
            <a:xfrm>
              <a:off x="5627495" y="3636000"/>
              <a:ext cx="1498200" cy="1281000"/>
            </a:xfrm>
            <a:prstGeom prst="rect">
              <a:avLst/>
            </a:prstGeom>
            <a:solidFill>
              <a:srgbClr val="0B5394"/>
            </a:solidFill>
            <a:ln cap="flat" cmpd="sng" w="19050">
              <a:solidFill>
                <a:srgbClr val="00206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1200">
                <a:solidFill>
                  <a:srgbClr val="E69138"/>
                </a:solidFill>
              </a:endParaRPr>
            </a:p>
          </p:txBody>
        </p:sp>
        <p:sp>
          <p:nvSpPr>
            <p:cNvPr id="647" name="Google Shape;647;p57"/>
            <p:cNvSpPr/>
            <p:nvPr/>
          </p:nvSpPr>
          <p:spPr>
            <a:xfrm>
              <a:off x="5627500" y="3928850"/>
              <a:ext cx="378300" cy="988200"/>
            </a:xfrm>
            <a:prstGeom prst="rect">
              <a:avLst/>
            </a:prstGeom>
            <a:solidFill>
              <a:srgbClr val="93C47D"/>
            </a:solidFill>
            <a:ln cap="flat" cmpd="sng" w="19050">
              <a:solidFill>
                <a:srgbClr val="00206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1200">
                <a:solidFill>
                  <a:srgbClr val="E69138"/>
                </a:solidFill>
              </a:endParaRPr>
            </a:p>
          </p:txBody>
        </p:sp>
        <p:cxnSp>
          <p:nvCxnSpPr>
            <p:cNvPr id="648" name="Google Shape;648;p57"/>
            <p:cNvCxnSpPr>
              <a:stCxn id="647" idx="0"/>
            </p:cNvCxnSpPr>
            <p:nvPr/>
          </p:nvCxnSpPr>
          <p:spPr>
            <a:xfrm>
              <a:off x="5816650" y="3928850"/>
              <a:ext cx="1328700" cy="0"/>
            </a:xfrm>
            <a:prstGeom prst="straightConnector1">
              <a:avLst/>
            </a:prstGeom>
            <a:noFill/>
            <a:ln cap="flat" cmpd="sng" w="19050">
              <a:solidFill>
                <a:srgbClr val="002060"/>
              </a:solidFill>
              <a:prstDash val="solid"/>
              <a:round/>
              <a:headEnd len="sm" w="sm" type="none"/>
              <a:tailEnd len="sm" w="sm" type="none"/>
            </a:ln>
          </p:spPr>
        </p:cxnSp>
      </p:grpSp>
      <p:cxnSp>
        <p:nvCxnSpPr>
          <p:cNvPr id="649" name="Google Shape;649;p57"/>
          <p:cNvCxnSpPr>
            <a:stCxn id="644" idx="3"/>
            <a:endCxn id="646" idx="1"/>
          </p:cNvCxnSpPr>
          <p:nvPr/>
        </p:nvCxnSpPr>
        <p:spPr>
          <a:xfrm>
            <a:off x="3730570" y="4198250"/>
            <a:ext cx="1663200" cy="0"/>
          </a:xfrm>
          <a:prstGeom prst="straightConnector1">
            <a:avLst/>
          </a:prstGeom>
          <a:noFill/>
          <a:ln cap="flat" cmpd="sng" w="19050">
            <a:solidFill>
              <a:srgbClr val="002060"/>
            </a:solidFill>
            <a:prstDash val="solid"/>
            <a:round/>
            <a:headEnd len="sm" w="sm" type="none"/>
            <a:tailEnd len="sm" w="sm" type="none"/>
          </a:ln>
        </p:spPr>
      </p:cxnSp>
      <p:sp>
        <p:nvSpPr>
          <p:cNvPr id="650" name="Google Shape;650;p57"/>
          <p:cNvSpPr txBox="1"/>
          <p:nvPr/>
        </p:nvSpPr>
        <p:spPr>
          <a:xfrm>
            <a:off x="3730575" y="3976250"/>
            <a:ext cx="475500" cy="22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0..n</a:t>
            </a:r>
            <a:endParaRPr sz="1000"/>
          </a:p>
        </p:txBody>
      </p:sp>
      <p:sp>
        <p:nvSpPr>
          <p:cNvPr id="651" name="Google Shape;651;p57"/>
          <p:cNvSpPr txBox="1"/>
          <p:nvPr/>
        </p:nvSpPr>
        <p:spPr>
          <a:xfrm>
            <a:off x="4918275" y="3976250"/>
            <a:ext cx="475500" cy="22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0..n</a:t>
            </a:r>
            <a:endParaRPr sz="1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5" name="Shape 655"/>
        <p:cNvGrpSpPr/>
        <p:nvPr/>
      </p:nvGrpSpPr>
      <p:grpSpPr>
        <a:xfrm>
          <a:off x="0" y="0"/>
          <a:ext cx="0" cy="0"/>
          <a:chOff x="0" y="0"/>
          <a:chExt cx="0" cy="0"/>
        </a:xfrm>
      </p:grpSpPr>
      <p:sp>
        <p:nvSpPr>
          <p:cNvPr id="656" name="Google Shape;656;p58"/>
          <p:cNvSpPr txBox="1"/>
          <p:nvPr>
            <p:ph type="title"/>
          </p:nvPr>
        </p:nvSpPr>
        <p:spPr>
          <a:xfrm>
            <a:off x="311700" y="581750"/>
            <a:ext cx="8520600" cy="87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Data Storage and Security</a:t>
            </a:r>
            <a:br>
              <a:rPr lang="en"/>
            </a:br>
            <a:r>
              <a:rPr b="0" lang="en" sz="2400"/>
              <a:t>SELinux Policy Design</a:t>
            </a:r>
            <a:endParaRPr b="0" sz="2400"/>
          </a:p>
        </p:txBody>
      </p:sp>
      <p:sp>
        <p:nvSpPr>
          <p:cNvPr id="657" name="Google Shape;657;p58"/>
          <p:cNvSpPr txBox="1"/>
          <p:nvPr>
            <p:ph idx="1" type="body"/>
          </p:nvPr>
        </p:nvSpPr>
        <p:spPr>
          <a:xfrm>
            <a:off x="311700" y="1535425"/>
            <a:ext cx="8520600" cy="3311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a:solidFill>
                  <a:srgbClr val="000000"/>
                </a:solidFill>
              </a:rPr>
              <a:t>3 types for users</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coordinator_t</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instructor_t</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student_t</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5 data types corresponding to various classifications of data</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b="1" lang="en">
                <a:solidFill>
                  <a:srgbClr val="000000"/>
                </a:solidFill>
              </a:rPr>
              <a:t>coordinator_t can read/write all these data types</a:t>
            </a:r>
            <a:endParaRPr b="1">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coordinator_data_t</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instructor_data_t: readable by instructor_t</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student_data_t: readable by student_t</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grade_data_t: readable by student_t and instructor_t, writable by instructor_t</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course_data_t: </a:t>
            </a:r>
            <a:r>
              <a:rPr lang="en">
                <a:solidFill>
                  <a:schemeClr val="dk1"/>
                </a:solidFill>
              </a:rPr>
              <a:t>readable by student_t and instructor_t</a:t>
            </a:r>
            <a:endParaRPr>
              <a:solidFill>
                <a:srgbClr val="000000"/>
              </a:solidFill>
            </a:endParaRPr>
          </a:p>
          <a:p>
            <a:pPr indent="0" lvl="0" marL="0" rtl="0" algn="l">
              <a:lnSpc>
                <a:spcPct val="115000"/>
              </a:lnSpc>
              <a:spcBef>
                <a:spcPts val="0"/>
              </a:spcBef>
              <a:spcAft>
                <a:spcPts val="0"/>
              </a:spcAft>
              <a:buNone/>
            </a:pPr>
            <a:r>
              <a:t/>
            </a:r>
            <a:endParaRPr>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1" name="Shape 661"/>
        <p:cNvGrpSpPr/>
        <p:nvPr/>
      </p:nvGrpSpPr>
      <p:grpSpPr>
        <a:xfrm>
          <a:off x="0" y="0"/>
          <a:ext cx="0" cy="0"/>
          <a:chOff x="0" y="0"/>
          <a:chExt cx="0" cy="0"/>
        </a:xfrm>
      </p:grpSpPr>
      <p:sp>
        <p:nvSpPr>
          <p:cNvPr id="662" name="Google Shape;662;p59"/>
          <p:cNvSpPr txBox="1"/>
          <p:nvPr>
            <p:ph type="title"/>
          </p:nvPr>
        </p:nvSpPr>
        <p:spPr>
          <a:xfrm>
            <a:off x="311700" y="581750"/>
            <a:ext cx="8520600" cy="87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Data Storage and Security</a:t>
            </a:r>
            <a:br>
              <a:rPr lang="en"/>
            </a:br>
            <a:r>
              <a:rPr b="0" lang="en" sz="2400"/>
              <a:t>SELinux Policy Design</a:t>
            </a:r>
            <a:endParaRPr b="0" sz="2400"/>
          </a:p>
        </p:txBody>
      </p:sp>
      <p:sp>
        <p:nvSpPr>
          <p:cNvPr id="663" name="Google Shape;663;p59"/>
          <p:cNvSpPr/>
          <p:nvPr/>
        </p:nvSpPr>
        <p:spPr>
          <a:xfrm>
            <a:off x="630300" y="1917050"/>
            <a:ext cx="7883400" cy="3157200"/>
          </a:xfrm>
          <a:prstGeom prst="ellipse">
            <a:avLst/>
          </a:prstGeom>
          <a:solidFill>
            <a:srgbClr val="F4CCCC">
              <a:alpha val="43260"/>
            </a:srgbClr>
          </a:solidFill>
          <a:ln cap="flat" cmpd="sng" w="9525">
            <a:solidFill>
              <a:schemeClr val="dk2"/>
            </a:solidFill>
            <a:prstDash val="solid"/>
            <a:round/>
            <a:headEnd len="sm" w="sm" type="none"/>
            <a:tailEnd len="sm" w="sm" type="none"/>
          </a:ln>
        </p:spPr>
        <p:txBody>
          <a:bodyPr anchorCtr="0" anchor="t" bIns="0" lIns="0" spcFirstLastPara="1" rIns="0" wrap="square" tIns="0">
            <a:noAutofit/>
          </a:bodyPr>
          <a:lstStyle/>
          <a:p>
            <a:pPr indent="0" lvl="0" marL="0" rtl="0" algn="ctr">
              <a:spcBef>
                <a:spcPts val="0"/>
              </a:spcBef>
              <a:spcAft>
                <a:spcPts val="0"/>
              </a:spcAft>
              <a:buNone/>
            </a:pPr>
            <a:r>
              <a:t/>
            </a:r>
            <a:endParaRPr/>
          </a:p>
        </p:txBody>
      </p:sp>
      <p:sp>
        <p:nvSpPr>
          <p:cNvPr id="664" name="Google Shape;664;p59"/>
          <p:cNvSpPr txBox="1"/>
          <p:nvPr/>
        </p:nvSpPr>
        <p:spPr>
          <a:xfrm>
            <a:off x="3449700" y="1433875"/>
            <a:ext cx="2244600" cy="37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Readability diagram</a:t>
            </a:r>
            <a:endParaRPr sz="1800"/>
          </a:p>
        </p:txBody>
      </p:sp>
      <p:sp>
        <p:nvSpPr>
          <p:cNvPr id="665" name="Google Shape;665;p59"/>
          <p:cNvSpPr txBox="1"/>
          <p:nvPr/>
        </p:nvSpPr>
        <p:spPr>
          <a:xfrm>
            <a:off x="3609150" y="1917050"/>
            <a:ext cx="1925700" cy="37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u="sng"/>
              <a:t>coordinator_t</a:t>
            </a:r>
            <a:endParaRPr u="sng"/>
          </a:p>
        </p:txBody>
      </p:sp>
      <p:sp>
        <p:nvSpPr>
          <p:cNvPr id="666" name="Google Shape;666;p59"/>
          <p:cNvSpPr/>
          <p:nvPr/>
        </p:nvSpPr>
        <p:spPr>
          <a:xfrm>
            <a:off x="3135900" y="2520775"/>
            <a:ext cx="5377800" cy="1950000"/>
          </a:xfrm>
          <a:prstGeom prst="ellipse">
            <a:avLst/>
          </a:prstGeom>
          <a:solidFill>
            <a:srgbClr val="0388FF">
              <a:alpha val="58990"/>
            </a:srgbClr>
          </a:solidFill>
          <a:ln cap="flat" cmpd="sng" w="9525">
            <a:solidFill>
              <a:schemeClr val="dk2"/>
            </a:solidFill>
            <a:prstDash val="solid"/>
            <a:round/>
            <a:headEnd len="sm" w="sm" type="none"/>
            <a:tailEnd len="sm" w="sm" type="none"/>
          </a:ln>
        </p:spPr>
        <p:txBody>
          <a:bodyPr anchorCtr="0" anchor="t" bIns="0" lIns="0" spcFirstLastPara="1" rIns="0" wrap="square" tIns="0">
            <a:noAutofit/>
          </a:bodyPr>
          <a:lstStyle/>
          <a:p>
            <a:pPr indent="0" lvl="0" marL="0" rtl="0" algn="ctr">
              <a:spcBef>
                <a:spcPts val="0"/>
              </a:spcBef>
              <a:spcAft>
                <a:spcPts val="0"/>
              </a:spcAft>
              <a:buNone/>
            </a:pPr>
            <a:r>
              <a:t/>
            </a:r>
            <a:endParaRPr/>
          </a:p>
        </p:txBody>
      </p:sp>
      <p:sp>
        <p:nvSpPr>
          <p:cNvPr id="667" name="Google Shape;667;p59"/>
          <p:cNvSpPr/>
          <p:nvPr/>
        </p:nvSpPr>
        <p:spPr>
          <a:xfrm>
            <a:off x="630300" y="2520650"/>
            <a:ext cx="5377800" cy="1950000"/>
          </a:xfrm>
          <a:prstGeom prst="ellipse">
            <a:avLst/>
          </a:prstGeom>
          <a:solidFill>
            <a:srgbClr val="D9EAD3">
              <a:alpha val="72470"/>
            </a:srgbClr>
          </a:solidFill>
          <a:ln cap="flat" cmpd="sng" w="9525">
            <a:solidFill>
              <a:schemeClr val="dk2"/>
            </a:solidFill>
            <a:prstDash val="solid"/>
            <a:round/>
            <a:headEnd len="sm" w="sm" type="none"/>
            <a:tailEnd len="sm" w="sm" type="none"/>
          </a:ln>
        </p:spPr>
        <p:txBody>
          <a:bodyPr anchorCtr="0" anchor="t" bIns="0" lIns="0" spcFirstLastPara="1" rIns="0" wrap="square" tIns="0">
            <a:noAutofit/>
          </a:bodyPr>
          <a:lstStyle/>
          <a:p>
            <a:pPr indent="0" lvl="0" marL="0" rtl="0" algn="ctr">
              <a:spcBef>
                <a:spcPts val="0"/>
              </a:spcBef>
              <a:spcAft>
                <a:spcPts val="0"/>
              </a:spcAft>
              <a:buNone/>
            </a:pPr>
            <a:r>
              <a:t/>
            </a:r>
            <a:endParaRPr/>
          </a:p>
        </p:txBody>
      </p:sp>
      <p:sp>
        <p:nvSpPr>
          <p:cNvPr id="668" name="Google Shape;668;p59"/>
          <p:cNvSpPr txBox="1"/>
          <p:nvPr/>
        </p:nvSpPr>
        <p:spPr>
          <a:xfrm>
            <a:off x="1899150" y="2520650"/>
            <a:ext cx="1925700" cy="37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u="sng"/>
              <a:t>instructor_t</a:t>
            </a:r>
            <a:endParaRPr u="sng"/>
          </a:p>
        </p:txBody>
      </p:sp>
      <p:sp>
        <p:nvSpPr>
          <p:cNvPr id="669" name="Google Shape;669;p59"/>
          <p:cNvSpPr/>
          <p:nvPr/>
        </p:nvSpPr>
        <p:spPr>
          <a:xfrm>
            <a:off x="3135900" y="2520650"/>
            <a:ext cx="5377800" cy="1950000"/>
          </a:xfrm>
          <a:prstGeom prst="ellipse">
            <a:avLst/>
          </a:prstGeom>
          <a:noFill/>
          <a:ln cap="flat" cmpd="sng" w="9525">
            <a:solidFill>
              <a:schemeClr val="dk2"/>
            </a:solidFill>
            <a:prstDash val="solid"/>
            <a:round/>
            <a:headEnd len="sm" w="sm" type="none"/>
            <a:tailEnd len="sm" w="sm" type="none"/>
          </a:ln>
        </p:spPr>
        <p:txBody>
          <a:bodyPr anchorCtr="0" anchor="t" bIns="0" lIns="0" spcFirstLastPara="1" rIns="0" wrap="square" tIns="0">
            <a:noAutofit/>
          </a:bodyPr>
          <a:lstStyle/>
          <a:p>
            <a:pPr indent="0" lvl="0" marL="0" rtl="0" algn="ctr">
              <a:spcBef>
                <a:spcPts val="0"/>
              </a:spcBef>
              <a:spcAft>
                <a:spcPts val="0"/>
              </a:spcAft>
              <a:buNone/>
            </a:pPr>
            <a:r>
              <a:t/>
            </a:r>
            <a:endParaRPr/>
          </a:p>
        </p:txBody>
      </p:sp>
      <p:sp>
        <p:nvSpPr>
          <p:cNvPr id="670" name="Google Shape;670;p59"/>
          <p:cNvSpPr txBox="1"/>
          <p:nvPr/>
        </p:nvSpPr>
        <p:spPr>
          <a:xfrm>
            <a:off x="5471550" y="2520775"/>
            <a:ext cx="1925700" cy="37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u="sng"/>
              <a:t>student_t</a:t>
            </a:r>
            <a:endParaRPr u="sng"/>
          </a:p>
        </p:txBody>
      </p:sp>
      <p:sp>
        <p:nvSpPr>
          <p:cNvPr id="671" name="Google Shape;671;p59"/>
          <p:cNvSpPr txBox="1"/>
          <p:nvPr/>
        </p:nvSpPr>
        <p:spPr>
          <a:xfrm>
            <a:off x="3609150" y="2213150"/>
            <a:ext cx="1925700" cy="37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coordinator_data_t</a:t>
            </a:r>
            <a:endParaRPr/>
          </a:p>
        </p:txBody>
      </p:sp>
      <p:sp>
        <p:nvSpPr>
          <p:cNvPr id="672" name="Google Shape;672;p59"/>
          <p:cNvSpPr txBox="1"/>
          <p:nvPr/>
        </p:nvSpPr>
        <p:spPr>
          <a:xfrm>
            <a:off x="883775" y="3309500"/>
            <a:ext cx="1925700" cy="37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instructor_data_t</a:t>
            </a:r>
            <a:endParaRPr/>
          </a:p>
        </p:txBody>
      </p:sp>
      <p:sp>
        <p:nvSpPr>
          <p:cNvPr id="673" name="Google Shape;673;p59"/>
          <p:cNvSpPr txBox="1"/>
          <p:nvPr/>
        </p:nvSpPr>
        <p:spPr>
          <a:xfrm>
            <a:off x="6225475" y="3309625"/>
            <a:ext cx="1925700" cy="37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student_data_t</a:t>
            </a:r>
            <a:endParaRPr/>
          </a:p>
        </p:txBody>
      </p:sp>
      <p:sp>
        <p:nvSpPr>
          <p:cNvPr id="674" name="Google Shape;674;p59"/>
          <p:cNvSpPr txBox="1"/>
          <p:nvPr/>
        </p:nvSpPr>
        <p:spPr>
          <a:xfrm>
            <a:off x="3609150" y="3165750"/>
            <a:ext cx="1925700" cy="51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course_data_t</a:t>
            </a:r>
            <a:endParaRPr/>
          </a:p>
          <a:p>
            <a:pPr indent="0" lvl="0" marL="0" rtl="0" algn="ctr">
              <a:spcBef>
                <a:spcPts val="0"/>
              </a:spcBef>
              <a:spcAft>
                <a:spcPts val="0"/>
              </a:spcAft>
              <a:buNone/>
            </a:pPr>
            <a:r>
              <a:rPr lang="en"/>
              <a:t>grade_data_t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8" name="Shape 678"/>
        <p:cNvGrpSpPr/>
        <p:nvPr/>
      </p:nvGrpSpPr>
      <p:grpSpPr>
        <a:xfrm>
          <a:off x="0" y="0"/>
          <a:ext cx="0" cy="0"/>
          <a:chOff x="0" y="0"/>
          <a:chExt cx="0" cy="0"/>
        </a:xfrm>
      </p:grpSpPr>
      <p:sp>
        <p:nvSpPr>
          <p:cNvPr id="679" name="Google Shape;679;p60"/>
          <p:cNvSpPr txBox="1"/>
          <p:nvPr>
            <p:ph type="title"/>
          </p:nvPr>
        </p:nvSpPr>
        <p:spPr>
          <a:xfrm>
            <a:off x="311700" y="581750"/>
            <a:ext cx="8520600" cy="87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Data Storage and Security</a:t>
            </a:r>
            <a:br>
              <a:rPr lang="en"/>
            </a:br>
            <a:r>
              <a:rPr b="0" lang="en" sz="2400"/>
              <a:t>SELinux Policy Design</a:t>
            </a:r>
            <a:endParaRPr b="0" sz="2400"/>
          </a:p>
        </p:txBody>
      </p:sp>
      <p:sp>
        <p:nvSpPr>
          <p:cNvPr id="680" name="Google Shape;680;p60"/>
          <p:cNvSpPr/>
          <p:nvPr/>
        </p:nvSpPr>
        <p:spPr>
          <a:xfrm>
            <a:off x="2034900" y="1917050"/>
            <a:ext cx="5074200" cy="3157200"/>
          </a:xfrm>
          <a:prstGeom prst="ellipse">
            <a:avLst/>
          </a:prstGeom>
          <a:solidFill>
            <a:srgbClr val="F4CCCC">
              <a:alpha val="43260"/>
            </a:srgbClr>
          </a:solidFill>
          <a:ln cap="flat" cmpd="sng" w="9525">
            <a:solidFill>
              <a:schemeClr val="dk2"/>
            </a:solidFill>
            <a:prstDash val="solid"/>
            <a:round/>
            <a:headEnd len="sm" w="sm" type="none"/>
            <a:tailEnd len="sm" w="sm" type="none"/>
          </a:ln>
        </p:spPr>
        <p:txBody>
          <a:bodyPr anchorCtr="0" anchor="t" bIns="0" lIns="0" spcFirstLastPara="1" rIns="0" wrap="square" tIns="0">
            <a:noAutofit/>
          </a:bodyPr>
          <a:lstStyle/>
          <a:p>
            <a:pPr indent="0" lvl="0" marL="0" rtl="0" algn="ctr">
              <a:spcBef>
                <a:spcPts val="0"/>
              </a:spcBef>
              <a:spcAft>
                <a:spcPts val="0"/>
              </a:spcAft>
              <a:buNone/>
            </a:pPr>
            <a:r>
              <a:t/>
            </a:r>
            <a:endParaRPr/>
          </a:p>
        </p:txBody>
      </p:sp>
      <p:sp>
        <p:nvSpPr>
          <p:cNvPr id="681" name="Google Shape;681;p60"/>
          <p:cNvSpPr txBox="1"/>
          <p:nvPr/>
        </p:nvSpPr>
        <p:spPr>
          <a:xfrm>
            <a:off x="3449700" y="1433875"/>
            <a:ext cx="2244600" cy="37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Writability </a:t>
            </a:r>
            <a:r>
              <a:rPr lang="en" sz="1800"/>
              <a:t>diagram</a:t>
            </a:r>
            <a:endParaRPr sz="1800"/>
          </a:p>
        </p:txBody>
      </p:sp>
      <p:sp>
        <p:nvSpPr>
          <p:cNvPr id="682" name="Google Shape;682;p60"/>
          <p:cNvSpPr txBox="1"/>
          <p:nvPr/>
        </p:nvSpPr>
        <p:spPr>
          <a:xfrm>
            <a:off x="3609150" y="1917050"/>
            <a:ext cx="1925700" cy="37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u="sng"/>
              <a:t>coordinator_t</a:t>
            </a:r>
            <a:endParaRPr u="sng"/>
          </a:p>
        </p:txBody>
      </p:sp>
      <p:sp>
        <p:nvSpPr>
          <p:cNvPr id="683" name="Google Shape;683;p60"/>
          <p:cNvSpPr/>
          <p:nvPr/>
        </p:nvSpPr>
        <p:spPr>
          <a:xfrm>
            <a:off x="2277450" y="2520775"/>
            <a:ext cx="2294400" cy="1950000"/>
          </a:xfrm>
          <a:prstGeom prst="ellipse">
            <a:avLst/>
          </a:prstGeom>
          <a:solidFill>
            <a:srgbClr val="D9EAD3">
              <a:alpha val="72470"/>
            </a:srgbClr>
          </a:solidFill>
          <a:ln cap="flat" cmpd="sng" w="9525">
            <a:solidFill>
              <a:schemeClr val="dk2"/>
            </a:solidFill>
            <a:prstDash val="solid"/>
            <a:round/>
            <a:headEnd len="sm" w="sm" type="none"/>
            <a:tailEnd len="sm" w="sm" type="none"/>
          </a:ln>
        </p:spPr>
        <p:txBody>
          <a:bodyPr anchorCtr="0" anchor="t" bIns="0" lIns="0" spcFirstLastPara="1" rIns="0" wrap="square" tIns="0">
            <a:noAutofit/>
          </a:bodyPr>
          <a:lstStyle/>
          <a:p>
            <a:pPr indent="0" lvl="0" marL="0" rtl="0" algn="ctr">
              <a:spcBef>
                <a:spcPts val="0"/>
              </a:spcBef>
              <a:spcAft>
                <a:spcPts val="0"/>
              </a:spcAft>
              <a:buNone/>
            </a:pPr>
            <a:r>
              <a:t/>
            </a:r>
            <a:endParaRPr/>
          </a:p>
        </p:txBody>
      </p:sp>
      <p:sp>
        <p:nvSpPr>
          <p:cNvPr id="684" name="Google Shape;684;p60"/>
          <p:cNvSpPr txBox="1"/>
          <p:nvPr/>
        </p:nvSpPr>
        <p:spPr>
          <a:xfrm>
            <a:off x="2461800" y="2577350"/>
            <a:ext cx="1925700" cy="37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u="sng"/>
              <a:t>instructor_t</a:t>
            </a:r>
            <a:endParaRPr u="sng"/>
          </a:p>
        </p:txBody>
      </p:sp>
      <p:sp>
        <p:nvSpPr>
          <p:cNvPr id="685" name="Google Shape;685;p60"/>
          <p:cNvSpPr txBox="1"/>
          <p:nvPr/>
        </p:nvSpPr>
        <p:spPr>
          <a:xfrm>
            <a:off x="4800600" y="2707250"/>
            <a:ext cx="1925700" cy="157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coordinator_data_t</a:t>
            </a:r>
            <a:endParaRPr/>
          </a:p>
          <a:p>
            <a:pPr indent="0" lvl="0" marL="0" rtl="0" algn="ctr">
              <a:spcBef>
                <a:spcPts val="0"/>
              </a:spcBef>
              <a:spcAft>
                <a:spcPts val="0"/>
              </a:spcAft>
              <a:buNone/>
            </a:pPr>
            <a:r>
              <a:rPr lang="en"/>
              <a:t>instructor_data_t</a:t>
            </a:r>
            <a:endParaRPr/>
          </a:p>
          <a:p>
            <a:pPr indent="0" lvl="0" marL="0" rtl="0" algn="ctr">
              <a:spcBef>
                <a:spcPts val="0"/>
              </a:spcBef>
              <a:spcAft>
                <a:spcPts val="0"/>
              </a:spcAft>
              <a:buNone/>
            </a:pPr>
            <a:r>
              <a:rPr lang="en"/>
              <a:t>student_data_t</a:t>
            </a:r>
            <a:endParaRPr/>
          </a:p>
          <a:p>
            <a:pPr indent="0" lvl="0" marL="0" rtl="0" algn="ctr">
              <a:spcBef>
                <a:spcPts val="0"/>
              </a:spcBef>
              <a:spcAft>
                <a:spcPts val="0"/>
              </a:spcAft>
              <a:buNone/>
            </a:pPr>
            <a:r>
              <a:rPr lang="en"/>
              <a:t>course_data_t</a:t>
            </a:r>
            <a:endParaRPr/>
          </a:p>
        </p:txBody>
      </p:sp>
      <p:sp>
        <p:nvSpPr>
          <p:cNvPr id="686" name="Google Shape;686;p60"/>
          <p:cNvSpPr txBox="1"/>
          <p:nvPr/>
        </p:nvSpPr>
        <p:spPr>
          <a:xfrm>
            <a:off x="2461800" y="3237650"/>
            <a:ext cx="1925700" cy="51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grade_data_t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0" name="Shape 690"/>
        <p:cNvGrpSpPr/>
        <p:nvPr/>
      </p:nvGrpSpPr>
      <p:grpSpPr>
        <a:xfrm>
          <a:off x="0" y="0"/>
          <a:ext cx="0" cy="0"/>
          <a:chOff x="0" y="0"/>
          <a:chExt cx="0" cy="0"/>
        </a:xfrm>
      </p:grpSpPr>
      <p:sp>
        <p:nvSpPr>
          <p:cNvPr id="691" name="Google Shape;691;p61"/>
          <p:cNvSpPr txBox="1"/>
          <p:nvPr>
            <p:ph type="title"/>
          </p:nvPr>
        </p:nvSpPr>
        <p:spPr>
          <a:xfrm>
            <a:off x="311700" y="581750"/>
            <a:ext cx="8520600" cy="87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Data Storage and Security</a:t>
            </a:r>
            <a:br>
              <a:rPr lang="en"/>
            </a:br>
            <a:r>
              <a:rPr b="0" lang="en" sz="2400"/>
              <a:t>Database Labels</a:t>
            </a:r>
            <a:endParaRPr b="0" sz="2400"/>
          </a:p>
        </p:txBody>
      </p:sp>
      <p:grpSp>
        <p:nvGrpSpPr>
          <p:cNvPr id="692" name="Google Shape;692;p61"/>
          <p:cNvGrpSpPr/>
          <p:nvPr/>
        </p:nvGrpSpPr>
        <p:grpSpPr>
          <a:xfrm>
            <a:off x="770058" y="1879608"/>
            <a:ext cx="2064717" cy="1022872"/>
            <a:chOff x="398250" y="1899391"/>
            <a:chExt cx="1525803" cy="1009845"/>
          </a:xfrm>
        </p:grpSpPr>
        <p:sp>
          <p:nvSpPr>
            <p:cNvPr id="693" name="Google Shape;693;p61"/>
            <p:cNvSpPr/>
            <p:nvPr/>
          </p:nvSpPr>
          <p:spPr>
            <a:xfrm>
              <a:off x="398250" y="1899391"/>
              <a:ext cx="1525800" cy="2766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 sz="1200"/>
                <a:t>student </a:t>
              </a:r>
              <a:r>
                <a:rPr i="1" lang="en" sz="1200">
                  <a:solidFill>
                    <a:srgbClr val="0B5394"/>
                  </a:solidFill>
                </a:rPr>
                <a:t>student_data_t</a:t>
              </a:r>
              <a:endParaRPr i="1" sz="1200">
                <a:solidFill>
                  <a:srgbClr val="0B5394"/>
                </a:solidFill>
              </a:endParaRPr>
            </a:p>
          </p:txBody>
        </p:sp>
        <p:sp>
          <p:nvSpPr>
            <p:cNvPr id="694" name="Google Shape;694;p61"/>
            <p:cNvSpPr/>
            <p:nvPr/>
          </p:nvSpPr>
          <p:spPr>
            <a:xfrm>
              <a:off x="398253" y="2176036"/>
              <a:ext cx="1525800" cy="733200"/>
            </a:xfrm>
            <a:prstGeom prst="rect">
              <a:avLst/>
            </a:prstGeom>
            <a:solidFill>
              <a:srgbClr val="FFFFFF"/>
            </a:solidFill>
            <a:ln cap="flat" cmpd="sng" w="19050">
              <a:solidFill>
                <a:srgbClr val="00206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200"/>
                <a:t>id </a:t>
              </a:r>
              <a:r>
                <a:rPr i="1" lang="en" sz="1200">
                  <a:solidFill>
                    <a:srgbClr val="AD0055"/>
                  </a:solidFill>
                </a:rPr>
                <a:t>course_data_t</a:t>
              </a:r>
              <a:endParaRPr sz="1200">
                <a:solidFill>
                  <a:srgbClr val="AD0055"/>
                </a:solidFill>
              </a:endParaRPr>
            </a:p>
            <a:p>
              <a:pPr indent="0" lvl="0" marL="0" marR="0" rtl="0" algn="l">
                <a:lnSpc>
                  <a:spcPct val="100000"/>
                </a:lnSpc>
                <a:spcBef>
                  <a:spcPts val="0"/>
                </a:spcBef>
                <a:spcAft>
                  <a:spcPts val="0"/>
                </a:spcAft>
                <a:buNone/>
              </a:pPr>
              <a:r>
                <a:rPr lang="en" sz="1200"/>
                <a:t>username </a:t>
              </a:r>
              <a:r>
                <a:rPr i="1" lang="en" sz="1200">
                  <a:solidFill>
                    <a:srgbClr val="AD0055"/>
                  </a:solidFill>
                </a:rPr>
                <a:t>course_data_t</a:t>
              </a:r>
              <a:endParaRPr i="1" sz="1200"/>
            </a:p>
            <a:p>
              <a:pPr indent="0" lvl="0" marL="0" marR="0" rtl="0" algn="l">
                <a:lnSpc>
                  <a:spcPct val="100000"/>
                </a:lnSpc>
                <a:spcBef>
                  <a:spcPts val="0"/>
                </a:spcBef>
                <a:spcAft>
                  <a:spcPts val="0"/>
                </a:spcAft>
                <a:buNone/>
              </a:pPr>
              <a:r>
                <a:rPr lang="en" sz="1200"/>
                <a:t>name </a:t>
              </a:r>
              <a:r>
                <a:rPr i="1" lang="en" sz="1200">
                  <a:solidFill>
                    <a:srgbClr val="AD0055"/>
                  </a:solidFill>
                </a:rPr>
                <a:t>course_data_t</a:t>
              </a:r>
              <a:endParaRPr i="1" sz="1200"/>
            </a:p>
          </p:txBody>
        </p:sp>
      </p:grpSp>
      <p:grpSp>
        <p:nvGrpSpPr>
          <p:cNvPr id="695" name="Google Shape;695;p61"/>
          <p:cNvGrpSpPr/>
          <p:nvPr/>
        </p:nvGrpSpPr>
        <p:grpSpPr>
          <a:xfrm>
            <a:off x="3341808" y="1879608"/>
            <a:ext cx="2064717" cy="1022872"/>
            <a:chOff x="398250" y="1899391"/>
            <a:chExt cx="1525803" cy="1009845"/>
          </a:xfrm>
        </p:grpSpPr>
        <p:sp>
          <p:nvSpPr>
            <p:cNvPr id="696" name="Google Shape;696;p61"/>
            <p:cNvSpPr/>
            <p:nvPr/>
          </p:nvSpPr>
          <p:spPr>
            <a:xfrm>
              <a:off x="398250" y="1899391"/>
              <a:ext cx="1525800" cy="2766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 sz="1200"/>
                <a:t>instructor</a:t>
              </a:r>
              <a:r>
                <a:rPr i="1" lang="en" sz="1200">
                  <a:solidFill>
                    <a:srgbClr val="93C47D"/>
                  </a:solidFill>
                </a:rPr>
                <a:t> </a:t>
              </a:r>
              <a:r>
                <a:rPr i="1" lang="en" sz="1200">
                  <a:solidFill>
                    <a:srgbClr val="6AA84F"/>
                  </a:solidFill>
                </a:rPr>
                <a:t>instructor_data_t</a:t>
              </a:r>
              <a:endParaRPr i="1" sz="1200">
                <a:solidFill>
                  <a:srgbClr val="93C47D"/>
                </a:solidFill>
              </a:endParaRPr>
            </a:p>
          </p:txBody>
        </p:sp>
        <p:sp>
          <p:nvSpPr>
            <p:cNvPr id="697" name="Google Shape;697;p61"/>
            <p:cNvSpPr/>
            <p:nvPr/>
          </p:nvSpPr>
          <p:spPr>
            <a:xfrm>
              <a:off x="398253" y="2176036"/>
              <a:ext cx="1525800" cy="733200"/>
            </a:xfrm>
            <a:prstGeom prst="rect">
              <a:avLst/>
            </a:prstGeom>
            <a:solidFill>
              <a:srgbClr val="FFFFFF"/>
            </a:solidFill>
            <a:ln cap="flat" cmpd="sng" w="19050">
              <a:solidFill>
                <a:srgbClr val="00206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200"/>
                <a:t>id </a:t>
              </a:r>
              <a:r>
                <a:rPr i="1" lang="en" sz="1200">
                  <a:solidFill>
                    <a:srgbClr val="AD0055"/>
                  </a:solidFill>
                </a:rPr>
                <a:t>course_data_t</a:t>
              </a:r>
              <a:endParaRPr sz="1200"/>
            </a:p>
            <a:p>
              <a:pPr indent="0" lvl="0" marL="0" marR="0" rtl="0" algn="l">
                <a:lnSpc>
                  <a:spcPct val="100000"/>
                </a:lnSpc>
                <a:spcBef>
                  <a:spcPts val="0"/>
                </a:spcBef>
                <a:spcAft>
                  <a:spcPts val="0"/>
                </a:spcAft>
                <a:buNone/>
              </a:pPr>
              <a:r>
                <a:rPr lang="en" sz="1200"/>
                <a:t>username </a:t>
              </a:r>
              <a:r>
                <a:rPr i="1" lang="en" sz="1200">
                  <a:solidFill>
                    <a:srgbClr val="93C47D"/>
                  </a:solidFill>
                </a:rPr>
                <a:t>i</a:t>
              </a:r>
              <a:r>
                <a:rPr i="1" lang="en" sz="1200">
                  <a:solidFill>
                    <a:srgbClr val="6AA84F"/>
                  </a:solidFill>
                </a:rPr>
                <a:t>nstructor_data_t</a:t>
              </a:r>
              <a:endParaRPr i="1" sz="1200">
                <a:solidFill>
                  <a:srgbClr val="6AA84F"/>
                </a:solidFill>
              </a:endParaRPr>
            </a:p>
            <a:p>
              <a:pPr indent="0" lvl="0" marL="0" marR="0" rtl="0" algn="l">
                <a:lnSpc>
                  <a:spcPct val="100000"/>
                </a:lnSpc>
                <a:spcBef>
                  <a:spcPts val="0"/>
                </a:spcBef>
                <a:spcAft>
                  <a:spcPts val="0"/>
                </a:spcAft>
                <a:buNone/>
              </a:pPr>
              <a:r>
                <a:rPr lang="en" sz="1200"/>
                <a:t>name </a:t>
              </a:r>
              <a:r>
                <a:rPr i="1" lang="en" sz="1200">
                  <a:solidFill>
                    <a:srgbClr val="AD0055"/>
                  </a:solidFill>
                </a:rPr>
                <a:t>course_data_t</a:t>
              </a:r>
              <a:endParaRPr i="1" sz="1200"/>
            </a:p>
          </p:txBody>
        </p:sp>
      </p:grpSp>
      <p:grpSp>
        <p:nvGrpSpPr>
          <p:cNvPr id="698" name="Google Shape;698;p61"/>
          <p:cNvGrpSpPr/>
          <p:nvPr/>
        </p:nvGrpSpPr>
        <p:grpSpPr>
          <a:xfrm>
            <a:off x="5913573" y="1879604"/>
            <a:ext cx="2460358" cy="1022872"/>
            <a:chOff x="398250" y="1899391"/>
            <a:chExt cx="1525803" cy="1009845"/>
          </a:xfrm>
        </p:grpSpPr>
        <p:sp>
          <p:nvSpPr>
            <p:cNvPr id="699" name="Google Shape;699;p61"/>
            <p:cNvSpPr/>
            <p:nvPr/>
          </p:nvSpPr>
          <p:spPr>
            <a:xfrm>
              <a:off x="398250" y="1899391"/>
              <a:ext cx="1525800" cy="2766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 sz="1200"/>
                <a:t>coordinator</a:t>
              </a:r>
              <a:r>
                <a:rPr lang="en" sz="1200"/>
                <a:t> </a:t>
              </a:r>
              <a:r>
                <a:rPr i="1" lang="en" sz="1200">
                  <a:solidFill>
                    <a:srgbClr val="CC0000"/>
                  </a:solidFill>
                </a:rPr>
                <a:t>coordinator</a:t>
              </a:r>
              <a:r>
                <a:rPr i="1" lang="en" sz="1200">
                  <a:solidFill>
                    <a:srgbClr val="CC0000"/>
                  </a:solidFill>
                </a:rPr>
                <a:t>_data_t</a:t>
              </a:r>
              <a:endParaRPr i="1" sz="1200">
                <a:solidFill>
                  <a:srgbClr val="CC0000"/>
                </a:solidFill>
              </a:endParaRPr>
            </a:p>
          </p:txBody>
        </p:sp>
        <p:sp>
          <p:nvSpPr>
            <p:cNvPr id="700" name="Google Shape;700;p61"/>
            <p:cNvSpPr/>
            <p:nvPr/>
          </p:nvSpPr>
          <p:spPr>
            <a:xfrm>
              <a:off x="398253" y="2176036"/>
              <a:ext cx="1525800" cy="733200"/>
            </a:xfrm>
            <a:prstGeom prst="rect">
              <a:avLst/>
            </a:prstGeom>
            <a:solidFill>
              <a:srgbClr val="FFFFFF"/>
            </a:solidFill>
            <a:ln cap="flat" cmpd="sng" w="19050">
              <a:solidFill>
                <a:srgbClr val="00206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200"/>
                <a:t>id </a:t>
              </a:r>
              <a:r>
                <a:rPr i="1" lang="en" sz="1200">
                  <a:solidFill>
                    <a:srgbClr val="CC0000"/>
                  </a:solidFill>
                </a:rPr>
                <a:t>coordinator_data_t</a:t>
              </a:r>
              <a:endParaRPr sz="1200"/>
            </a:p>
            <a:p>
              <a:pPr indent="0" lvl="0" marL="0" marR="0" rtl="0" algn="l">
                <a:lnSpc>
                  <a:spcPct val="100000"/>
                </a:lnSpc>
                <a:spcBef>
                  <a:spcPts val="0"/>
                </a:spcBef>
                <a:spcAft>
                  <a:spcPts val="0"/>
                </a:spcAft>
                <a:buNone/>
              </a:pPr>
              <a:r>
                <a:rPr lang="en" sz="1200"/>
                <a:t>username </a:t>
              </a:r>
              <a:r>
                <a:rPr i="1" lang="en" sz="1200">
                  <a:solidFill>
                    <a:srgbClr val="CC0000"/>
                  </a:solidFill>
                </a:rPr>
                <a:t>coordinator_data_t</a:t>
              </a:r>
              <a:endParaRPr i="1" sz="1200"/>
            </a:p>
            <a:p>
              <a:pPr indent="0" lvl="0" marL="0" marR="0" rtl="0" algn="l">
                <a:lnSpc>
                  <a:spcPct val="100000"/>
                </a:lnSpc>
                <a:spcBef>
                  <a:spcPts val="0"/>
                </a:spcBef>
                <a:spcAft>
                  <a:spcPts val="0"/>
                </a:spcAft>
                <a:buNone/>
              </a:pPr>
              <a:r>
                <a:rPr lang="en" sz="1200"/>
                <a:t>name </a:t>
              </a:r>
              <a:r>
                <a:rPr i="1" lang="en" sz="1200">
                  <a:solidFill>
                    <a:srgbClr val="CC0000"/>
                  </a:solidFill>
                </a:rPr>
                <a:t>coordinator_data_t</a:t>
              </a:r>
              <a:endParaRPr i="1" sz="1200"/>
            </a:p>
          </p:txBody>
        </p:sp>
      </p:grpSp>
      <p:grpSp>
        <p:nvGrpSpPr>
          <p:cNvPr id="701" name="Google Shape;701;p61"/>
          <p:cNvGrpSpPr/>
          <p:nvPr/>
        </p:nvGrpSpPr>
        <p:grpSpPr>
          <a:xfrm>
            <a:off x="1628612" y="3324921"/>
            <a:ext cx="2064721" cy="1561333"/>
            <a:chOff x="398244" y="1899391"/>
            <a:chExt cx="1525806" cy="1541448"/>
          </a:xfrm>
        </p:grpSpPr>
        <p:sp>
          <p:nvSpPr>
            <p:cNvPr id="702" name="Google Shape;702;p61"/>
            <p:cNvSpPr/>
            <p:nvPr/>
          </p:nvSpPr>
          <p:spPr>
            <a:xfrm>
              <a:off x="398250" y="1899391"/>
              <a:ext cx="1525800" cy="2766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 sz="1200"/>
                <a:t>course </a:t>
              </a:r>
              <a:r>
                <a:rPr i="1" lang="en" sz="1200">
                  <a:solidFill>
                    <a:srgbClr val="AD0055"/>
                  </a:solidFill>
                </a:rPr>
                <a:t>course_data_t</a:t>
              </a:r>
              <a:endParaRPr i="1" sz="1200"/>
            </a:p>
          </p:txBody>
        </p:sp>
        <p:sp>
          <p:nvSpPr>
            <p:cNvPr id="703" name="Google Shape;703;p61"/>
            <p:cNvSpPr/>
            <p:nvPr/>
          </p:nvSpPr>
          <p:spPr>
            <a:xfrm>
              <a:off x="398244" y="2176039"/>
              <a:ext cx="1525800" cy="1264800"/>
            </a:xfrm>
            <a:prstGeom prst="rect">
              <a:avLst/>
            </a:prstGeom>
            <a:solidFill>
              <a:srgbClr val="FFFFFF"/>
            </a:solidFill>
            <a:ln cap="flat" cmpd="sng" w="19050">
              <a:solidFill>
                <a:srgbClr val="00206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200"/>
                <a:t>id </a:t>
              </a:r>
              <a:r>
                <a:rPr i="1" lang="en" sz="1200">
                  <a:solidFill>
                    <a:srgbClr val="AD0055"/>
                  </a:solidFill>
                </a:rPr>
                <a:t>course_data_t</a:t>
              </a:r>
              <a:endParaRPr sz="1200"/>
            </a:p>
            <a:p>
              <a:pPr indent="0" lvl="0" marL="0" marR="0" rtl="0" algn="l">
                <a:lnSpc>
                  <a:spcPct val="100000"/>
                </a:lnSpc>
                <a:spcBef>
                  <a:spcPts val="0"/>
                </a:spcBef>
                <a:spcAft>
                  <a:spcPts val="0"/>
                </a:spcAft>
                <a:buNone/>
              </a:pPr>
              <a:r>
                <a:rPr lang="en" sz="1200"/>
                <a:t>instructor_id </a:t>
              </a:r>
              <a:r>
                <a:rPr i="1" lang="en" sz="1200">
                  <a:solidFill>
                    <a:srgbClr val="AD0055"/>
                  </a:solidFill>
                </a:rPr>
                <a:t>course_data_t</a:t>
              </a:r>
              <a:endParaRPr i="1" sz="1200"/>
            </a:p>
            <a:p>
              <a:pPr indent="0" lvl="0" marL="0" marR="0" rtl="0" algn="l">
                <a:lnSpc>
                  <a:spcPct val="100000"/>
                </a:lnSpc>
                <a:spcBef>
                  <a:spcPts val="0"/>
                </a:spcBef>
                <a:spcAft>
                  <a:spcPts val="0"/>
                </a:spcAft>
                <a:buNone/>
              </a:pPr>
              <a:r>
                <a:rPr lang="en" sz="1200"/>
                <a:t>name</a:t>
              </a:r>
              <a:r>
                <a:rPr i="1" lang="en" sz="1200">
                  <a:solidFill>
                    <a:srgbClr val="AD0055"/>
                  </a:solidFill>
                </a:rPr>
                <a:t> course_data_t</a:t>
              </a:r>
              <a:endParaRPr sz="1200"/>
            </a:p>
            <a:p>
              <a:pPr indent="0" lvl="0" marL="0" marR="0" rtl="0" algn="l">
                <a:lnSpc>
                  <a:spcPct val="100000"/>
                </a:lnSpc>
                <a:spcBef>
                  <a:spcPts val="0"/>
                </a:spcBef>
                <a:spcAft>
                  <a:spcPts val="0"/>
                </a:spcAft>
                <a:buNone/>
              </a:pPr>
              <a:r>
                <a:rPr lang="en" sz="1200"/>
                <a:t>days </a:t>
              </a:r>
              <a:r>
                <a:rPr i="1" lang="en" sz="1200">
                  <a:solidFill>
                    <a:srgbClr val="AD0055"/>
                  </a:solidFill>
                </a:rPr>
                <a:t>course_data_t</a:t>
              </a:r>
              <a:endParaRPr i="1" sz="1200">
                <a:solidFill>
                  <a:srgbClr val="AD0055"/>
                </a:solidFill>
              </a:endParaRPr>
            </a:p>
            <a:p>
              <a:pPr indent="0" lvl="0" marL="0" marR="0" rtl="0" algn="l">
                <a:lnSpc>
                  <a:spcPct val="100000"/>
                </a:lnSpc>
                <a:spcBef>
                  <a:spcPts val="0"/>
                </a:spcBef>
                <a:spcAft>
                  <a:spcPts val="0"/>
                </a:spcAft>
                <a:buNone/>
              </a:pPr>
              <a:r>
                <a:rPr lang="en" sz="1200"/>
                <a:t>start_time </a:t>
              </a:r>
              <a:r>
                <a:rPr i="1" lang="en" sz="1200">
                  <a:solidFill>
                    <a:srgbClr val="AD0055"/>
                  </a:solidFill>
                </a:rPr>
                <a:t>course_data_t</a:t>
              </a:r>
              <a:endParaRPr i="1" sz="1200"/>
            </a:p>
            <a:p>
              <a:pPr indent="0" lvl="0" marL="0" rtl="0" algn="l">
                <a:spcBef>
                  <a:spcPts val="0"/>
                </a:spcBef>
                <a:spcAft>
                  <a:spcPts val="0"/>
                </a:spcAft>
                <a:buClr>
                  <a:schemeClr val="dk1"/>
                </a:buClr>
                <a:buSzPts val="1100"/>
                <a:buFont typeface="Arial"/>
                <a:buNone/>
              </a:pPr>
              <a:r>
                <a:rPr lang="en" sz="1200">
                  <a:solidFill>
                    <a:schemeClr val="dk1"/>
                  </a:solidFill>
                </a:rPr>
                <a:t>end_time</a:t>
              </a:r>
              <a:r>
                <a:rPr i="1" lang="en" sz="1200">
                  <a:solidFill>
                    <a:srgbClr val="AD0055"/>
                  </a:solidFill>
                </a:rPr>
                <a:t> course_data_t</a:t>
              </a:r>
              <a:endParaRPr sz="1200"/>
            </a:p>
          </p:txBody>
        </p:sp>
      </p:grpSp>
      <p:grpSp>
        <p:nvGrpSpPr>
          <p:cNvPr id="704" name="Google Shape;704;p61"/>
          <p:cNvGrpSpPr/>
          <p:nvPr/>
        </p:nvGrpSpPr>
        <p:grpSpPr>
          <a:xfrm>
            <a:off x="4200390" y="3324916"/>
            <a:ext cx="2919325" cy="1561333"/>
            <a:chOff x="398244" y="1899391"/>
            <a:chExt cx="1525806" cy="1541448"/>
          </a:xfrm>
        </p:grpSpPr>
        <p:sp>
          <p:nvSpPr>
            <p:cNvPr id="705" name="Google Shape;705;p61"/>
            <p:cNvSpPr/>
            <p:nvPr/>
          </p:nvSpPr>
          <p:spPr>
            <a:xfrm>
              <a:off x="398250" y="1899391"/>
              <a:ext cx="1525800" cy="2766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 sz="1200"/>
                <a:t>course_student_mapping</a:t>
              </a:r>
              <a:r>
                <a:rPr lang="en" sz="1200"/>
                <a:t> </a:t>
              </a:r>
              <a:r>
                <a:rPr i="1" lang="en" sz="1200">
                  <a:solidFill>
                    <a:srgbClr val="AD0055"/>
                  </a:solidFill>
                </a:rPr>
                <a:t>course_data_t</a:t>
              </a:r>
              <a:endParaRPr i="1" sz="1200"/>
            </a:p>
          </p:txBody>
        </p:sp>
        <p:sp>
          <p:nvSpPr>
            <p:cNvPr id="706" name="Google Shape;706;p61"/>
            <p:cNvSpPr/>
            <p:nvPr/>
          </p:nvSpPr>
          <p:spPr>
            <a:xfrm>
              <a:off x="398244" y="2176039"/>
              <a:ext cx="1525800" cy="1264800"/>
            </a:xfrm>
            <a:prstGeom prst="rect">
              <a:avLst/>
            </a:prstGeom>
            <a:solidFill>
              <a:srgbClr val="FFFFFF"/>
            </a:solidFill>
            <a:ln cap="flat" cmpd="sng" w="19050">
              <a:solidFill>
                <a:srgbClr val="00206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200"/>
                <a:t>id </a:t>
              </a:r>
              <a:r>
                <a:rPr i="1" lang="en" sz="1200">
                  <a:solidFill>
                    <a:srgbClr val="AD0055"/>
                  </a:solidFill>
                </a:rPr>
                <a:t>course_data_t</a:t>
              </a:r>
              <a:endParaRPr i="1" sz="1200"/>
            </a:p>
            <a:p>
              <a:pPr indent="0" lvl="0" marL="0" marR="0" rtl="0" algn="l">
                <a:lnSpc>
                  <a:spcPct val="100000"/>
                </a:lnSpc>
                <a:spcBef>
                  <a:spcPts val="0"/>
                </a:spcBef>
                <a:spcAft>
                  <a:spcPts val="0"/>
                </a:spcAft>
                <a:buNone/>
              </a:pPr>
              <a:r>
                <a:rPr lang="en" sz="1200"/>
                <a:t>student_id </a:t>
              </a:r>
              <a:r>
                <a:rPr i="1" lang="en" sz="1200">
                  <a:solidFill>
                    <a:srgbClr val="AD0055"/>
                  </a:solidFill>
                </a:rPr>
                <a:t>course_data_t</a:t>
              </a:r>
              <a:endParaRPr sz="1200"/>
            </a:p>
            <a:p>
              <a:pPr indent="0" lvl="0" marL="0" marR="0" rtl="0" algn="l">
                <a:lnSpc>
                  <a:spcPct val="100000"/>
                </a:lnSpc>
                <a:spcBef>
                  <a:spcPts val="0"/>
                </a:spcBef>
                <a:spcAft>
                  <a:spcPts val="0"/>
                </a:spcAft>
                <a:buNone/>
              </a:pPr>
              <a:r>
                <a:rPr lang="en" sz="1200"/>
                <a:t>course_id </a:t>
              </a:r>
              <a:r>
                <a:rPr i="1" lang="en" sz="1200">
                  <a:solidFill>
                    <a:srgbClr val="AD0055"/>
                  </a:solidFill>
                </a:rPr>
                <a:t>course_data_t</a:t>
              </a:r>
              <a:endParaRPr i="1" sz="1200">
                <a:solidFill>
                  <a:srgbClr val="AD0055"/>
                </a:solidFill>
              </a:endParaRPr>
            </a:p>
            <a:p>
              <a:pPr indent="0" lvl="0" marL="0" marR="0" rtl="0" algn="l">
                <a:lnSpc>
                  <a:spcPct val="100000"/>
                </a:lnSpc>
                <a:spcBef>
                  <a:spcPts val="0"/>
                </a:spcBef>
                <a:spcAft>
                  <a:spcPts val="0"/>
                </a:spcAft>
                <a:buNone/>
              </a:pPr>
              <a:r>
                <a:rPr lang="en" sz="1200"/>
                <a:t>grade </a:t>
              </a:r>
              <a:r>
                <a:rPr i="1" lang="en" sz="1200">
                  <a:solidFill>
                    <a:srgbClr val="E69138"/>
                  </a:solidFill>
                </a:rPr>
                <a:t>grade</a:t>
              </a:r>
              <a:r>
                <a:rPr i="1" lang="en" sz="1200">
                  <a:solidFill>
                    <a:srgbClr val="E69138"/>
                  </a:solidFill>
                </a:rPr>
                <a:t>_data_t</a:t>
              </a:r>
              <a:endParaRPr sz="1200">
                <a:solidFill>
                  <a:srgbClr val="E69138"/>
                </a:solidFil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0" name="Shape 710"/>
        <p:cNvGrpSpPr/>
        <p:nvPr/>
      </p:nvGrpSpPr>
      <p:grpSpPr>
        <a:xfrm>
          <a:off x="0" y="0"/>
          <a:ext cx="0" cy="0"/>
          <a:chOff x="0" y="0"/>
          <a:chExt cx="0" cy="0"/>
        </a:xfrm>
      </p:grpSpPr>
      <p:sp>
        <p:nvSpPr>
          <p:cNvPr id="711" name="Google Shape;711;p62"/>
          <p:cNvSpPr txBox="1"/>
          <p:nvPr>
            <p:ph type="title"/>
          </p:nvPr>
        </p:nvSpPr>
        <p:spPr>
          <a:xfrm>
            <a:off x="311700" y="581750"/>
            <a:ext cx="8520600" cy="87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Data Storage and Security</a:t>
            </a:r>
            <a:br>
              <a:rPr lang="en"/>
            </a:br>
            <a:r>
              <a:rPr b="0" lang="en" sz="2400"/>
              <a:t>Testing</a:t>
            </a:r>
            <a:endParaRPr b="0" sz="2400"/>
          </a:p>
        </p:txBody>
      </p:sp>
      <p:sp>
        <p:nvSpPr>
          <p:cNvPr id="712" name="Google Shape;712;p62"/>
          <p:cNvSpPr txBox="1"/>
          <p:nvPr>
            <p:ph idx="1" type="body"/>
          </p:nvPr>
        </p:nvSpPr>
        <p:spPr>
          <a:xfrm>
            <a:off x="311700" y="1535425"/>
            <a:ext cx="8520600" cy="2978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a:solidFill>
                  <a:srgbClr val="000000"/>
                </a:solidFill>
              </a:rPr>
              <a:t>Testing is integral to the development of an SELinux security policy, so it was done continuously throughout development.</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However, after creation of the full policy, testing was formalized and automated via bash scripts</a:t>
            </a:r>
            <a:endParaRPr>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6" name="Shape 716"/>
        <p:cNvGrpSpPr/>
        <p:nvPr/>
      </p:nvGrpSpPr>
      <p:grpSpPr>
        <a:xfrm>
          <a:off x="0" y="0"/>
          <a:ext cx="0" cy="0"/>
          <a:chOff x="0" y="0"/>
          <a:chExt cx="0" cy="0"/>
        </a:xfrm>
      </p:grpSpPr>
      <p:sp>
        <p:nvSpPr>
          <p:cNvPr id="717" name="Google Shape;717;p63"/>
          <p:cNvSpPr txBox="1"/>
          <p:nvPr>
            <p:ph type="title"/>
          </p:nvPr>
        </p:nvSpPr>
        <p:spPr>
          <a:xfrm>
            <a:off x="311700" y="581750"/>
            <a:ext cx="8520600" cy="87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Data Storage and Security</a:t>
            </a:r>
            <a:br>
              <a:rPr lang="en"/>
            </a:br>
            <a:r>
              <a:rPr b="0" lang="en" sz="2400"/>
              <a:t>Testing</a:t>
            </a:r>
            <a:endParaRPr b="0" sz="2400"/>
          </a:p>
        </p:txBody>
      </p:sp>
      <p:pic>
        <p:nvPicPr>
          <p:cNvPr id="718" name="Google Shape;718;p63"/>
          <p:cNvPicPr preferRelativeResize="0"/>
          <p:nvPr/>
        </p:nvPicPr>
        <p:blipFill>
          <a:blip r:embed="rId3">
            <a:alphaModFix/>
          </a:blip>
          <a:stretch>
            <a:fillRect/>
          </a:stretch>
        </p:blipFill>
        <p:spPr>
          <a:xfrm>
            <a:off x="76200" y="1457150"/>
            <a:ext cx="3771384" cy="3686351"/>
          </a:xfrm>
          <a:prstGeom prst="rect">
            <a:avLst/>
          </a:prstGeom>
          <a:noFill/>
          <a:ln>
            <a:noFill/>
          </a:ln>
        </p:spPr>
      </p:pic>
      <p:pic>
        <p:nvPicPr>
          <p:cNvPr id="719" name="Google Shape;719;p63"/>
          <p:cNvPicPr preferRelativeResize="0"/>
          <p:nvPr/>
        </p:nvPicPr>
        <p:blipFill>
          <a:blip r:embed="rId4">
            <a:alphaModFix/>
          </a:blip>
          <a:stretch>
            <a:fillRect/>
          </a:stretch>
        </p:blipFill>
        <p:spPr>
          <a:xfrm>
            <a:off x="2591374" y="1457150"/>
            <a:ext cx="3585021" cy="3686350"/>
          </a:xfrm>
          <a:prstGeom prst="rect">
            <a:avLst/>
          </a:prstGeom>
          <a:noFill/>
          <a:ln>
            <a:noFill/>
          </a:ln>
        </p:spPr>
      </p:pic>
      <p:pic>
        <p:nvPicPr>
          <p:cNvPr id="720" name="Google Shape;720;p63"/>
          <p:cNvPicPr preferRelativeResize="0"/>
          <p:nvPr/>
        </p:nvPicPr>
        <p:blipFill rotWithShape="1">
          <a:blip r:embed="rId5">
            <a:alphaModFix/>
          </a:blip>
          <a:srcRect b="0" l="0" r="7019" t="0"/>
          <a:stretch/>
        </p:blipFill>
        <p:spPr>
          <a:xfrm>
            <a:off x="5556850" y="1457150"/>
            <a:ext cx="3464049" cy="36863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4" name="Shape 724"/>
        <p:cNvGrpSpPr/>
        <p:nvPr/>
      </p:nvGrpSpPr>
      <p:grpSpPr>
        <a:xfrm>
          <a:off x="0" y="0"/>
          <a:ext cx="0" cy="0"/>
          <a:chOff x="0" y="0"/>
          <a:chExt cx="0" cy="0"/>
        </a:xfrm>
      </p:grpSpPr>
      <p:sp>
        <p:nvSpPr>
          <p:cNvPr id="725" name="Google Shape;725;p64"/>
          <p:cNvSpPr txBox="1"/>
          <p:nvPr>
            <p:ph type="title"/>
          </p:nvPr>
        </p:nvSpPr>
        <p:spPr>
          <a:xfrm>
            <a:off x="311700" y="749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Container Runtime - Overview</a:t>
            </a:r>
            <a:endParaRPr/>
          </a:p>
        </p:txBody>
      </p:sp>
      <p:sp>
        <p:nvSpPr>
          <p:cNvPr id="726" name="Google Shape;726;p64"/>
          <p:cNvSpPr txBox="1"/>
          <p:nvPr>
            <p:ph idx="1" type="body"/>
          </p:nvPr>
        </p:nvSpPr>
        <p:spPr>
          <a:xfrm>
            <a:off x="311700" y="14572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Container Runtime</a:t>
            </a:r>
            <a:r>
              <a:rPr lang="en">
                <a:solidFill>
                  <a:schemeClr val="dk1"/>
                </a:solidFill>
              </a:rPr>
              <a:t> is: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 Flask RESTful service.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Handles creating isolated running instances of a service via Docker Containers</a:t>
            </a:r>
            <a:endParaRPr>
              <a:solidFill>
                <a:schemeClr val="dk1"/>
              </a:solidFill>
            </a:endParaRPr>
          </a:p>
          <a:p>
            <a:pPr indent="-317500" lvl="2" marL="1371600" rtl="0" algn="l">
              <a:spcBef>
                <a:spcPts val="0"/>
              </a:spcBef>
              <a:spcAft>
                <a:spcPts val="0"/>
              </a:spcAft>
              <a:buClr>
                <a:schemeClr val="dk1"/>
              </a:buClr>
              <a:buSzPts val="1400"/>
              <a:buChar char="■"/>
            </a:pPr>
            <a:r>
              <a:rPr lang="en">
                <a:solidFill>
                  <a:schemeClr val="dk1"/>
                </a:solidFill>
              </a:rPr>
              <a:t>Enforces security for the service based on the authorization levels of the user</a:t>
            </a:r>
            <a:endParaRPr>
              <a:solidFill>
                <a:schemeClr val="dk1"/>
              </a:solidFill>
            </a:endParaRPr>
          </a:p>
          <a:p>
            <a:pPr indent="0" lvl="0" marL="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Adjustments made from Problem Statement: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In order to create a full end-to-end system, some of the responsibilities of other COPs components were mocked within the Container Runtime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This includes:</a:t>
            </a:r>
            <a:endParaRPr>
              <a:solidFill>
                <a:schemeClr val="dk1"/>
              </a:solidFill>
            </a:endParaRPr>
          </a:p>
          <a:p>
            <a:pPr indent="-317500" lvl="2" marL="1371600" rtl="0" algn="l">
              <a:spcBef>
                <a:spcPts val="0"/>
              </a:spcBef>
              <a:spcAft>
                <a:spcPts val="0"/>
              </a:spcAft>
              <a:buClr>
                <a:schemeClr val="dk1"/>
              </a:buClr>
              <a:buSzPts val="1400"/>
              <a:buChar char="■"/>
            </a:pPr>
            <a:r>
              <a:rPr lang="en">
                <a:solidFill>
                  <a:schemeClr val="dk1"/>
                </a:solidFill>
              </a:rPr>
              <a:t>Authentication</a:t>
            </a:r>
            <a:endParaRPr>
              <a:solidFill>
                <a:schemeClr val="dk1"/>
              </a:solidFill>
            </a:endParaRPr>
          </a:p>
          <a:p>
            <a:pPr indent="-317500" lvl="2" marL="1371600" rtl="0" algn="l">
              <a:spcBef>
                <a:spcPts val="0"/>
              </a:spcBef>
              <a:spcAft>
                <a:spcPts val="0"/>
              </a:spcAft>
              <a:buClr>
                <a:schemeClr val="dk1"/>
              </a:buClr>
              <a:buSzPts val="1400"/>
              <a:buChar char="■"/>
            </a:pPr>
            <a:r>
              <a:rPr lang="en">
                <a:solidFill>
                  <a:schemeClr val="dk1"/>
                </a:solidFill>
              </a:rPr>
              <a:t>Authorization</a:t>
            </a:r>
            <a:endParaRPr>
              <a:solidFill>
                <a:schemeClr val="dk1"/>
              </a:solidFill>
            </a:endParaRPr>
          </a:p>
          <a:p>
            <a:pPr indent="-317500" lvl="2" marL="1371600" rtl="0" algn="l">
              <a:spcBef>
                <a:spcPts val="0"/>
              </a:spcBef>
              <a:spcAft>
                <a:spcPts val="0"/>
              </a:spcAft>
              <a:buClr>
                <a:schemeClr val="dk1"/>
              </a:buClr>
              <a:buSzPts val="1400"/>
              <a:buChar char="■"/>
            </a:pPr>
            <a:r>
              <a:rPr lang="en">
                <a:solidFill>
                  <a:schemeClr val="dk1"/>
                </a:solidFill>
              </a:rPr>
              <a:t>Routing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0" name="Shape 730"/>
        <p:cNvGrpSpPr/>
        <p:nvPr/>
      </p:nvGrpSpPr>
      <p:grpSpPr>
        <a:xfrm>
          <a:off x="0" y="0"/>
          <a:ext cx="0" cy="0"/>
          <a:chOff x="0" y="0"/>
          <a:chExt cx="0" cy="0"/>
        </a:xfrm>
      </p:grpSpPr>
      <p:sp>
        <p:nvSpPr>
          <p:cNvPr id="731" name="Google Shape;731;p65"/>
          <p:cNvSpPr txBox="1"/>
          <p:nvPr>
            <p:ph idx="1" type="body"/>
          </p:nvPr>
        </p:nvSpPr>
        <p:spPr>
          <a:xfrm>
            <a:off x="311700" y="1521650"/>
            <a:ext cx="8520600" cy="2765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C</a:t>
            </a:r>
            <a:r>
              <a:rPr lang="en">
                <a:solidFill>
                  <a:srgbClr val="000000"/>
                </a:solidFill>
              </a:rPr>
              <a:t>ontainers shall provide isolated computing resources for RESTful services.</a:t>
            </a:r>
            <a:endParaRPr>
              <a:solidFill>
                <a:srgbClr val="000000"/>
              </a:solidFill>
            </a:endParaRPr>
          </a:p>
          <a:p>
            <a:pPr indent="0" lvl="0" marL="457200" rtl="0" algn="l">
              <a:spcBef>
                <a:spcPts val="0"/>
              </a:spcBef>
              <a:spcAft>
                <a:spcPts val="0"/>
              </a:spcAft>
              <a:buNone/>
            </a:pPr>
            <a:r>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Shall run each container with the enforced security context of the user.</a:t>
            </a:r>
            <a:endParaRPr>
              <a:solidFill>
                <a:srgbClr val="000000"/>
              </a:solidFill>
            </a:endParaRPr>
          </a:p>
          <a:p>
            <a:pPr indent="0" lvl="0" marL="457200" rtl="0" algn="l">
              <a:spcBef>
                <a:spcPts val="0"/>
              </a:spcBef>
              <a:spcAft>
                <a:spcPts val="0"/>
              </a:spcAft>
              <a:buNone/>
            </a:pPr>
            <a:r>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service running inside the container must gracefully handle ‘Access</a:t>
            </a:r>
            <a:endParaRPr>
              <a:solidFill>
                <a:srgbClr val="000000"/>
              </a:solidFill>
            </a:endParaRPr>
          </a:p>
          <a:p>
            <a:pPr indent="0" lvl="0" marL="457200" rtl="0" algn="l">
              <a:spcBef>
                <a:spcPts val="0"/>
              </a:spcBef>
              <a:spcAft>
                <a:spcPts val="0"/>
              </a:spcAft>
              <a:buNone/>
            </a:pPr>
            <a:r>
              <a:rPr lang="en">
                <a:solidFill>
                  <a:srgbClr val="000000"/>
                </a:solidFill>
              </a:rPr>
              <a:t>Denied’ errors when attempting to retrieve data from the Data Storage.</a:t>
            </a:r>
            <a:endParaRPr>
              <a:solidFill>
                <a:srgbClr val="000000"/>
              </a:solidFill>
            </a:endParaRPr>
          </a:p>
          <a:p>
            <a:pPr indent="0" lvl="0" marL="0" rtl="0" algn="l">
              <a:spcBef>
                <a:spcPts val="0"/>
              </a:spcBef>
              <a:spcAft>
                <a:spcPts val="0"/>
              </a:spcAft>
              <a:buNone/>
            </a:pPr>
            <a:r>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Shuts down a container when the user disconnects from the service.</a:t>
            </a:r>
            <a:endParaRPr>
              <a:solidFill>
                <a:srgbClr val="000000"/>
              </a:solidFill>
            </a:endParaRPr>
          </a:p>
          <a:p>
            <a:pPr indent="0" lvl="0" marL="0" rtl="0" algn="l">
              <a:spcBef>
                <a:spcPts val="0"/>
              </a:spcBef>
              <a:spcAft>
                <a:spcPts val="0"/>
              </a:spcAft>
              <a:buNone/>
            </a:pPr>
            <a:r>
              <a:t/>
            </a:r>
            <a:endParaRPr>
              <a:solidFill>
                <a:srgbClr val="000000"/>
              </a:solidFill>
            </a:endParaRPr>
          </a:p>
        </p:txBody>
      </p:sp>
      <p:sp>
        <p:nvSpPr>
          <p:cNvPr id="732" name="Google Shape;732;p65"/>
          <p:cNvSpPr txBox="1"/>
          <p:nvPr>
            <p:ph type="title"/>
          </p:nvPr>
        </p:nvSpPr>
        <p:spPr>
          <a:xfrm>
            <a:off x="311700" y="581750"/>
            <a:ext cx="8520600" cy="6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t>Container Runtime - Requirements Overview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9"/>
          <p:cNvSpPr txBox="1"/>
          <p:nvPr>
            <p:ph type="title"/>
          </p:nvPr>
        </p:nvSpPr>
        <p:spPr>
          <a:xfrm>
            <a:off x="311700" y="581750"/>
            <a:ext cx="8520600" cy="87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Project Recap</a:t>
            </a:r>
            <a:br>
              <a:rPr lang="en"/>
            </a:br>
            <a:r>
              <a:rPr b="0" lang="en" sz="2400"/>
              <a:t>Problem Statement</a:t>
            </a:r>
            <a:endParaRPr b="0" sz="2400"/>
          </a:p>
        </p:txBody>
      </p:sp>
      <p:sp>
        <p:nvSpPr>
          <p:cNvPr id="158" name="Google Shape;158;p39"/>
          <p:cNvSpPr txBox="1"/>
          <p:nvPr>
            <p:ph idx="1" type="body"/>
          </p:nvPr>
        </p:nvSpPr>
        <p:spPr>
          <a:xfrm>
            <a:off x="311700" y="1535425"/>
            <a:ext cx="8520600" cy="121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rPr>
              <a:t>Paraphrased from the senior design website: </a:t>
            </a:r>
            <a:endParaRPr>
              <a:solidFill>
                <a:srgbClr val="000000"/>
              </a:solidFill>
            </a:endParaRPr>
          </a:p>
          <a:p>
            <a:pPr indent="0" lvl="0" marL="0" rtl="0" algn="l">
              <a:lnSpc>
                <a:spcPct val="115000"/>
              </a:lnSpc>
              <a:spcBef>
                <a:spcPts val="0"/>
              </a:spcBef>
              <a:spcAft>
                <a:spcPts val="0"/>
              </a:spcAft>
              <a:buNone/>
            </a:pPr>
            <a:r>
              <a:rPr lang="en">
                <a:solidFill>
                  <a:srgbClr val="000000"/>
                </a:solidFill>
              </a:rPr>
              <a:t>“How do we create a system which </a:t>
            </a:r>
            <a:r>
              <a:rPr lang="en" u="sng">
                <a:solidFill>
                  <a:srgbClr val="000000"/>
                </a:solidFill>
              </a:rPr>
              <a:t>securely</a:t>
            </a:r>
            <a:r>
              <a:rPr lang="en">
                <a:solidFill>
                  <a:srgbClr val="000000"/>
                </a:solidFill>
              </a:rPr>
              <a:t> </a:t>
            </a:r>
            <a:r>
              <a:rPr lang="en" u="sng">
                <a:solidFill>
                  <a:srgbClr val="000000"/>
                </a:solidFill>
              </a:rPr>
              <a:t>controls access</a:t>
            </a:r>
            <a:r>
              <a:rPr lang="en">
                <a:solidFill>
                  <a:srgbClr val="000000"/>
                </a:solidFill>
              </a:rPr>
              <a:t> to </a:t>
            </a:r>
            <a:r>
              <a:rPr lang="en" u="sng">
                <a:solidFill>
                  <a:srgbClr val="000000"/>
                </a:solidFill>
              </a:rPr>
              <a:t>data with multiple security classifications</a:t>
            </a:r>
            <a:r>
              <a:rPr lang="en">
                <a:solidFill>
                  <a:srgbClr val="000000"/>
                </a:solidFill>
              </a:rPr>
              <a:t> in a </a:t>
            </a:r>
            <a:r>
              <a:rPr lang="en" u="sng">
                <a:solidFill>
                  <a:srgbClr val="000000"/>
                </a:solidFill>
              </a:rPr>
              <a:t>single database</a:t>
            </a:r>
            <a:r>
              <a:rPr lang="en">
                <a:solidFill>
                  <a:srgbClr val="000000"/>
                </a:solidFill>
              </a:rPr>
              <a:t>?”</a:t>
            </a:r>
            <a:endParaRPr>
              <a:solidFill>
                <a:srgbClr val="000000"/>
              </a:solidFill>
            </a:endParaRPr>
          </a:p>
          <a:p>
            <a:pPr indent="0" lvl="0" marL="114300" rtl="0" algn="l">
              <a:lnSpc>
                <a:spcPct val="115000"/>
              </a:lnSpc>
              <a:spcBef>
                <a:spcPts val="0"/>
              </a:spcBef>
              <a:spcAft>
                <a:spcPts val="0"/>
              </a:spcAft>
              <a:buSzPts val="1800"/>
              <a:buNone/>
            </a:pPr>
            <a:r>
              <a:t/>
            </a:r>
            <a:endParaRPr>
              <a:solidFill>
                <a:srgbClr val="000000"/>
              </a:solidFill>
            </a:endParaRPr>
          </a:p>
        </p:txBody>
      </p:sp>
      <p:sp>
        <p:nvSpPr>
          <p:cNvPr id="159" name="Google Shape;159;p39"/>
          <p:cNvSpPr/>
          <p:nvPr/>
        </p:nvSpPr>
        <p:spPr>
          <a:xfrm>
            <a:off x="6764600" y="2824500"/>
            <a:ext cx="1996800" cy="2023200"/>
          </a:xfrm>
          <a:prstGeom prst="can">
            <a:avLst>
              <a:gd fmla="val 18274" name="adj"/>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9"/>
          <p:cNvSpPr/>
          <p:nvPr/>
        </p:nvSpPr>
        <p:spPr>
          <a:xfrm>
            <a:off x="6992450" y="3230425"/>
            <a:ext cx="1541100" cy="7206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Top Secret</a:t>
            </a:r>
            <a:endParaRPr/>
          </a:p>
        </p:txBody>
      </p:sp>
      <p:sp>
        <p:nvSpPr>
          <p:cNvPr id="161" name="Google Shape;161;p39"/>
          <p:cNvSpPr/>
          <p:nvPr/>
        </p:nvSpPr>
        <p:spPr>
          <a:xfrm>
            <a:off x="6992450" y="3951025"/>
            <a:ext cx="1541100" cy="7206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Secret</a:t>
            </a:r>
            <a:endParaRPr/>
          </a:p>
        </p:txBody>
      </p:sp>
      <p:sp>
        <p:nvSpPr>
          <p:cNvPr id="162" name="Google Shape;162;p39"/>
          <p:cNvSpPr/>
          <p:nvPr/>
        </p:nvSpPr>
        <p:spPr>
          <a:xfrm rot="-5400000">
            <a:off x="639150" y="3091300"/>
            <a:ext cx="618900" cy="610500"/>
          </a:xfrm>
          <a:prstGeom prst="flowChartDelay">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163" name="Google Shape;163;p39"/>
          <p:cNvGrpSpPr/>
          <p:nvPr/>
        </p:nvGrpSpPr>
        <p:grpSpPr>
          <a:xfrm>
            <a:off x="643350" y="3770250"/>
            <a:ext cx="610500" cy="1076550"/>
            <a:chOff x="643350" y="3770250"/>
            <a:chExt cx="610500" cy="1076550"/>
          </a:xfrm>
        </p:grpSpPr>
        <p:sp>
          <p:nvSpPr>
            <p:cNvPr id="164" name="Google Shape;164;p39"/>
            <p:cNvSpPr/>
            <p:nvPr/>
          </p:nvSpPr>
          <p:spPr>
            <a:xfrm rot="-5400000">
              <a:off x="639150" y="4232100"/>
              <a:ext cx="618900" cy="610500"/>
            </a:xfrm>
            <a:prstGeom prst="flowChartDelay">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65" name="Google Shape;165;p39"/>
            <p:cNvSpPr/>
            <p:nvPr/>
          </p:nvSpPr>
          <p:spPr>
            <a:xfrm>
              <a:off x="729600" y="3770250"/>
              <a:ext cx="438000" cy="406200"/>
            </a:xfrm>
            <a:prstGeom prst="ellipse">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6" name="Google Shape;166;p39"/>
          <p:cNvCxnSpPr>
            <a:stCxn id="162" idx="2"/>
          </p:cNvCxnSpPr>
          <p:nvPr/>
        </p:nvCxnSpPr>
        <p:spPr>
          <a:xfrm>
            <a:off x="1253850" y="3396550"/>
            <a:ext cx="5751000" cy="0"/>
          </a:xfrm>
          <a:prstGeom prst="straightConnector1">
            <a:avLst/>
          </a:prstGeom>
          <a:noFill/>
          <a:ln cap="flat" cmpd="sng" w="19050">
            <a:solidFill>
              <a:srgbClr val="002060"/>
            </a:solidFill>
            <a:prstDash val="solid"/>
            <a:round/>
            <a:headEnd len="sm" w="sm" type="none"/>
            <a:tailEnd len="sm" w="sm" type="triangle"/>
          </a:ln>
        </p:spPr>
      </p:cxnSp>
      <p:cxnSp>
        <p:nvCxnSpPr>
          <p:cNvPr id="167" name="Google Shape;167;p39"/>
          <p:cNvCxnSpPr>
            <a:stCxn id="162" idx="2"/>
            <a:endCxn id="161" idx="1"/>
          </p:cNvCxnSpPr>
          <p:nvPr/>
        </p:nvCxnSpPr>
        <p:spPr>
          <a:xfrm>
            <a:off x="1253850" y="3396550"/>
            <a:ext cx="5738700" cy="914700"/>
          </a:xfrm>
          <a:prstGeom prst="straightConnector1">
            <a:avLst/>
          </a:prstGeom>
          <a:noFill/>
          <a:ln cap="flat" cmpd="sng" w="19050">
            <a:solidFill>
              <a:srgbClr val="002060"/>
            </a:solidFill>
            <a:prstDash val="solid"/>
            <a:round/>
            <a:headEnd len="sm" w="sm" type="none"/>
            <a:tailEnd len="sm" w="sm" type="triangle"/>
          </a:ln>
        </p:spPr>
      </p:cxnSp>
      <p:cxnSp>
        <p:nvCxnSpPr>
          <p:cNvPr id="168" name="Google Shape;168;p39"/>
          <p:cNvCxnSpPr>
            <a:stCxn id="164" idx="2"/>
          </p:cNvCxnSpPr>
          <p:nvPr/>
        </p:nvCxnSpPr>
        <p:spPr>
          <a:xfrm>
            <a:off x="1253850" y="4537350"/>
            <a:ext cx="5746200" cy="0"/>
          </a:xfrm>
          <a:prstGeom prst="straightConnector1">
            <a:avLst/>
          </a:prstGeom>
          <a:noFill/>
          <a:ln cap="flat" cmpd="sng" w="19050">
            <a:solidFill>
              <a:srgbClr val="002060"/>
            </a:solidFill>
            <a:prstDash val="solid"/>
            <a:round/>
            <a:headEnd len="sm" w="sm" type="none"/>
            <a:tailEnd len="sm" w="sm" type="triangle"/>
          </a:ln>
        </p:spPr>
      </p:cxnSp>
      <p:cxnSp>
        <p:nvCxnSpPr>
          <p:cNvPr id="169" name="Google Shape;169;p39"/>
          <p:cNvCxnSpPr>
            <a:stCxn id="164" idx="2"/>
            <a:endCxn id="170" idx="2"/>
          </p:cNvCxnSpPr>
          <p:nvPr/>
        </p:nvCxnSpPr>
        <p:spPr>
          <a:xfrm flipH="1" rot="10800000">
            <a:off x="1253850" y="3770250"/>
            <a:ext cx="4811400" cy="767100"/>
          </a:xfrm>
          <a:prstGeom prst="straightConnector1">
            <a:avLst/>
          </a:prstGeom>
          <a:noFill/>
          <a:ln cap="flat" cmpd="sng" w="19050">
            <a:solidFill>
              <a:srgbClr val="FF0000"/>
            </a:solidFill>
            <a:prstDash val="solid"/>
            <a:round/>
            <a:headEnd len="sm" w="sm" type="none"/>
            <a:tailEnd len="sm" w="sm" type="triangle"/>
          </a:ln>
        </p:spPr>
      </p:cxnSp>
      <p:pic>
        <p:nvPicPr>
          <p:cNvPr id="171" name="Google Shape;171;p39"/>
          <p:cNvPicPr preferRelativeResize="0"/>
          <p:nvPr/>
        </p:nvPicPr>
        <p:blipFill>
          <a:blip r:embed="rId3">
            <a:alphaModFix/>
          </a:blip>
          <a:stretch>
            <a:fillRect/>
          </a:stretch>
        </p:blipFill>
        <p:spPr>
          <a:xfrm>
            <a:off x="3124749" y="2913350"/>
            <a:ext cx="1996800" cy="1996800"/>
          </a:xfrm>
          <a:prstGeom prst="ellipse">
            <a:avLst/>
          </a:prstGeom>
          <a:noFill/>
          <a:ln>
            <a:noFill/>
          </a:ln>
        </p:spPr>
      </p:pic>
      <p:sp>
        <p:nvSpPr>
          <p:cNvPr id="170" name="Google Shape;170;p39"/>
          <p:cNvSpPr/>
          <p:nvPr/>
        </p:nvSpPr>
        <p:spPr>
          <a:xfrm>
            <a:off x="6065125" y="3464900"/>
            <a:ext cx="610500" cy="610500"/>
          </a:xfrm>
          <a:prstGeom prst="noSmoking">
            <a:avLst>
              <a:gd fmla="val 10605" name="adj"/>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9"/>
          <p:cNvSpPr/>
          <p:nvPr/>
        </p:nvSpPr>
        <p:spPr>
          <a:xfrm>
            <a:off x="729600" y="2639425"/>
            <a:ext cx="438000" cy="406200"/>
          </a:xfrm>
          <a:prstGeom prst="ellipse">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6" name="Shape 736"/>
        <p:cNvGrpSpPr/>
        <p:nvPr/>
      </p:nvGrpSpPr>
      <p:grpSpPr>
        <a:xfrm>
          <a:off x="0" y="0"/>
          <a:ext cx="0" cy="0"/>
          <a:chOff x="0" y="0"/>
          <a:chExt cx="0" cy="0"/>
        </a:xfrm>
      </p:grpSpPr>
      <p:sp>
        <p:nvSpPr>
          <p:cNvPr id="737" name="Google Shape;737;p66"/>
          <p:cNvSpPr txBox="1"/>
          <p:nvPr>
            <p:ph type="title"/>
          </p:nvPr>
        </p:nvSpPr>
        <p:spPr>
          <a:xfrm>
            <a:off x="402425" y="421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Container Runtime - Design</a:t>
            </a:r>
            <a:endParaRPr sz="2400"/>
          </a:p>
        </p:txBody>
      </p:sp>
      <p:pic>
        <p:nvPicPr>
          <p:cNvPr id="738" name="Google Shape;738;p66"/>
          <p:cNvPicPr preferRelativeResize="0"/>
          <p:nvPr/>
        </p:nvPicPr>
        <p:blipFill>
          <a:blip r:embed="rId3">
            <a:alphaModFix/>
          </a:blip>
          <a:stretch>
            <a:fillRect/>
          </a:stretch>
        </p:blipFill>
        <p:spPr>
          <a:xfrm>
            <a:off x="1428125" y="918675"/>
            <a:ext cx="5947621" cy="4165293"/>
          </a:xfrm>
          <a:prstGeom prst="rect">
            <a:avLst/>
          </a:prstGeom>
          <a:noFill/>
          <a:ln>
            <a:noFill/>
          </a:ln>
        </p:spPr>
      </p:pic>
      <p:sp>
        <p:nvSpPr>
          <p:cNvPr id="739" name="Google Shape;739;p66"/>
          <p:cNvSpPr/>
          <p:nvPr/>
        </p:nvSpPr>
        <p:spPr>
          <a:xfrm>
            <a:off x="2649450" y="918675"/>
            <a:ext cx="1250700" cy="1050900"/>
          </a:xfrm>
          <a:prstGeom prst="rect">
            <a:avLst/>
          </a:prstGeom>
          <a:noFill/>
          <a:ln cap="flat" cmpd="sng" w="381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6"/>
          <p:cNvSpPr/>
          <p:nvPr/>
        </p:nvSpPr>
        <p:spPr>
          <a:xfrm>
            <a:off x="1879800" y="2486650"/>
            <a:ext cx="2692200" cy="851100"/>
          </a:xfrm>
          <a:prstGeom prst="rect">
            <a:avLst/>
          </a:prstGeom>
          <a:noFill/>
          <a:ln cap="flat" cmpd="sng" w="381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6"/>
          <p:cNvSpPr/>
          <p:nvPr/>
        </p:nvSpPr>
        <p:spPr>
          <a:xfrm>
            <a:off x="3850450" y="4033200"/>
            <a:ext cx="1295100" cy="1050900"/>
          </a:xfrm>
          <a:prstGeom prst="rect">
            <a:avLst/>
          </a:prstGeom>
          <a:noFill/>
          <a:ln cap="flat" cmpd="sng" w="381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6"/>
          <p:cNvSpPr/>
          <p:nvPr/>
        </p:nvSpPr>
        <p:spPr>
          <a:xfrm>
            <a:off x="1428125" y="4033350"/>
            <a:ext cx="1443300" cy="851100"/>
          </a:xfrm>
          <a:prstGeom prst="rect">
            <a:avLst/>
          </a:prstGeom>
          <a:noFill/>
          <a:ln cap="flat" cmpd="sng" w="381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743" name="Google Shape;743;p66"/>
          <p:cNvSpPr/>
          <p:nvPr/>
        </p:nvSpPr>
        <p:spPr>
          <a:xfrm>
            <a:off x="5932275" y="2949675"/>
            <a:ext cx="1443300" cy="1050900"/>
          </a:xfrm>
          <a:prstGeom prst="rect">
            <a:avLst/>
          </a:prstGeom>
          <a:noFill/>
          <a:ln cap="flat" cmpd="sng" w="381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6"/>
          <p:cNvSpPr/>
          <p:nvPr/>
        </p:nvSpPr>
        <p:spPr>
          <a:xfrm>
            <a:off x="6124575" y="4644425"/>
            <a:ext cx="1053900" cy="240000"/>
          </a:xfrm>
          <a:prstGeom prst="rect">
            <a:avLst/>
          </a:prstGeom>
          <a:noFill/>
          <a:ln cap="flat" cmpd="sng" w="381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6"/>
          <p:cNvSpPr/>
          <p:nvPr/>
        </p:nvSpPr>
        <p:spPr>
          <a:xfrm>
            <a:off x="5352000" y="1052225"/>
            <a:ext cx="1295100" cy="957600"/>
          </a:xfrm>
          <a:prstGeom prst="rect">
            <a:avLst/>
          </a:prstGeom>
          <a:noFill/>
          <a:ln cap="flat" cmpd="sng" w="381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6"/>
          <p:cNvSpPr txBox="1"/>
          <p:nvPr/>
        </p:nvSpPr>
        <p:spPr>
          <a:xfrm>
            <a:off x="8588550" y="4758400"/>
            <a:ext cx="510900" cy="2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JB</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0"/>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73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2"/>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74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4"/>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74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74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5"/>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74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74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0" name="Shape 750"/>
        <p:cNvGrpSpPr/>
        <p:nvPr/>
      </p:nvGrpSpPr>
      <p:grpSpPr>
        <a:xfrm>
          <a:off x="0" y="0"/>
          <a:ext cx="0" cy="0"/>
          <a:chOff x="0" y="0"/>
          <a:chExt cx="0" cy="0"/>
        </a:xfrm>
      </p:grpSpPr>
      <p:sp>
        <p:nvSpPr>
          <p:cNvPr id="751" name="Google Shape;751;p67"/>
          <p:cNvSpPr txBox="1"/>
          <p:nvPr>
            <p:ph type="title"/>
          </p:nvPr>
        </p:nvSpPr>
        <p:spPr>
          <a:xfrm>
            <a:off x="311700" y="581750"/>
            <a:ext cx="8520600" cy="6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800"/>
              <a:buNone/>
            </a:pPr>
            <a:r>
              <a:rPr lang="en"/>
              <a:t>Container Runtime</a:t>
            </a:r>
            <a:endParaRPr/>
          </a:p>
        </p:txBody>
      </p:sp>
      <p:sp>
        <p:nvSpPr>
          <p:cNvPr id="752" name="Google Shape;752;p67"/>
          <p:cNvSpPr txBox="1"/>
          <p:nvPr/>
        </p:nvSpPr>
        <p:spPr>
          <a:xfrm>
            <a:off x="200138" y="1113550"/>
            <a:ext cx="7386900" cy="1339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Handles service requests</a:t>
            </a:r>
            <a:endParaRPr b="1" sz="1800"/>
          </a:p>
          <a:p>
            <a:pPr indent="-317500" lvl="1" marL="914400" rtl="0" algn="l">
              <a:spcBef>
                <a:spcPts val="0"/>
              </a:spcBef>
              <a:spcAft>
                <a:spcPts val="0"/>
              </a:spcAft>
              <a:buSzPts val="1400"/>
              <a:buChar char="○"/>
            </a:pPr>
            <a:r>
              <a:rPr lang="en"/>
              <a:t>The service name and credentials of user sent in POST request</a:t>
            </a:r>
            <a:endParaRPr/>
          </a:p>
          <a:p>
            <a:pPr indent="0" lvl="0" marL="914400" rtl="0" algn="l">
              <a:spcBef>
                <a:spcPts val="0"/>
              </a:spcBef>
              <a:spcAft>
                <a:spcPts val="0"/>
              </a:spcAft>
              <a:buNone/>
            </a:pPr>
            <a:r>
              <a:t/>
            </a:r>
            <a:endParaRPr/>
          </a:p>
          <a:p>
            <a:pPr indent="-342900" lvl="0" marL="457200" rtl="0" algn="l">
              <a:spcBef>
                <a:spcPts val="0"/>
              </a:spcBef>
              <a:spcAft>
                <a:spcPts val="0"/>
              </a:spcAft>
              <a:buSzPts val="1800"/>
              <a:buChar char="●"/>
            </a:pPr>
            <a:r>
              <a:rPr b="1" lang="en" sz="1800"/>
              <a:t>Authenticates user and determines authorization level</a:t>
            </a:r>
            <a:endParaRPr b="1" sz="1800"/>
          </a:p>
          <a:p>
            <a:pPr indent="-317500" lvl="1" marL="914400" rtl="0" algn="l">
              <a:spcBef>
                <a:spcPts val="0"/>
              </a:spcBef>
              <a:spcAft>
                <a:spcPts val="0"/>
              </a:spcAft>
              <a:buSzPts val="1400"/>
              <a:buChar char="○"/>
            </a:pPr>
            <a:r>
              <a:rPr lang="en"/>
              <a:t>In the real COPs system, the IAM handles this</a:t>
            </a:r>
            <a:endParaRPr/>
          </a:p>
          <a:p>
            <a:pPr indent="0" lvl="0" marL="91440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753" name="Google Shape;753;p67"/>
          <p:cNvSpPr/>
          <p:nvPr/>
        </p:nvSpPr>
        <p:spPr>
          <a:xfrm>
            <a:off x="3565724" y="2662125"/>
            <a:ext cx="2273700" cy="2277900"/>
          </a:xfrm>
          <a:prstGeom prst="rect">
            <a:avLst/>
          </a:prstGeom>
          <a:solidFill>
            <a:srgbClr val="FFFFFF"/>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2060"/>
              </a:solidFill>
              <a:latin typeface="Arial"/>
              <a:ea typeface="Arial"/>
              <a:cs typeface="Arial"/>
              <a:sym typeface="Arial"/>
            </a:endParaRPr>
          </a:p>
        </p:txBody>
      </p:sp>
      <p:sp>
        <p:nvSpPr>
          <p:cNvPr id="754" name="Google Shape;754;p67"/>
          <p:cNvSpPr/>
          <p:nvPr/>
        </p:nvSpPr>
        <p:spPr>
          <a:xfrm>
            <a:off x="1372444" y="2886063"/>
            <a:ext cx="1047000" cy="1830000"/>
          </a:xfrm>
          <a:prstGeom prst="rect">
            <a:avLst/>
          </a:prstGeom>
          <a:solidFill>
            <a:srgbClr val="FFFFFF"/>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2060"/>
              </a:solidFill>
              <a:latin typeface="Arial"/>
              <a:ea typeface="Arial"/>
              <a:cs typeface="Arial"/>
              <a:sym typeface="Arial"/>
            </a:endParaRPr>
          </a:p>
        </p:txBody>
      </p:sp>
      <p:pic>
        <p:nvPicPr>
          <p:cNvPr descr="W3C HTML5 Logo" id="755" name="Google Shape;755;p67"/>
          <p:cNvPicPr preferRelativeResize="0"/>
          <p:nvPr/>
        </p:nvPicPr>
        <p:blipFill rotWithShape="1">
          <a:blip r:embed="rId3">
            <a:alphaModFix/>
          </a:blip>
          <a:srcRect b="0" l="0" r="0" t="0"/>
          <a:stretch/>
        </p:blipFill>
        <p:spPr>
          <a:xfrm>
            <a:off x="1510746" y="3012477"/>
            <a:ext cx="675146" cy="675146"/>
          </a:xfrm>
          <a:prstGeom prst="rect">
            <a:avLst/>
          </a:prstGeom>
          <a:noFill/>
          <a:ln>
            <a:noFill/>
          </a:ln>
        </p:spPr>
      </p:pic>
      <p:pic>
        <p:nvPicPr>
          <p:cNvPr descr="Angular Logos" id="756" name="Google Shape;756;p67"/>
          <p:cNvPicPr preferRelativeResize="0"/>
          <p:nvPr/>
        </p:nvPicPr>
        <p:blipFill rotWithShape="1">
          <a:blip r:embed="rId4">
            <a:alphaModFix/>
          </a:blip>
          <a:srcRect b="0" l="0" r="0" t="0"/>
          <a:stretch/>
        </p:blipFill>
        <p:spPr>
          <a:xfrm>
            <a:off x="1493583" y="3855737"/>
            <a:ext cx="804725" cy="847079"/>
          </a:xfrm>
          <a:prstGeom prst="rect">
            <a:avLst/>
          </a:prstGeom>
          <a:noFill/>
          <a:ln>
            <a:noFill/>
          </a:ln>
        </p:spPr>
      </p:pic>
      <p:grpSp>
        <p:nvGrpSpPr>
          <p:cNvPr id="757" name="Google Shape;757;p67"/>
          <p:cNvGrpSpPr/>
          <p:nvPr/>
        </p:nvGrpSpPr>
        <p:grpSpPr>
          <a:xfrm>
            <a:off x="2430423" y="2923681"/>
            <a:ext cx="1166689" cy="426482"/>
            <a:chOff x="578373" y="2139673"/>
            <a:chExt cx="1127563" cy="397763"/>
          </a:xfrm>
        </p:grpSpPr>
        <p:sp>
          <p:nvSpPr>
            <p:cNvPr id="758" name="Google Shape;758;p67"/>
            <p:cNvSpPr txBox="1"/>
            <p:nvPr/>
          </p:nvSpPr>
          <p:spPr>
            <a:xfrm>
              <a:off x="679335" y="2139673"/>
              <a:ext cx="1026600" cy="276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rgbClr val="002060"/>
                  </a:solidFill>
                  <a:latin typeface="Arial"/>
                  <a:ea typeface="Arial"/>
                  <a:cs typeface="Arial"/>
                  <a:sym typeface="Arial"/>
                </a:rPr>
                <a:t>Service Request</a:t>
              </a:r>
              <a:endParaRPr b="0" i="0" sz="1400" u="none" cap="none" strike="noStrike">
                <a:solidFill>
                  <a:srgbClr val="002060"/>
                </a:solidFill>
                <a:latin typeface="Arial"/>
                <a:ea typeface="Arial"/>
                <a:cs typeface="Arial"/>
                <a:sym typeface="Arial"/>
              </a:endParaRPr>
            </a:p>
          </p:txBody>
        </p:sp>
        <p:cxnSp>
          <p:nvCxnSpPr>
            <p:cNvPr id="759" name="Google Shape;759;p67"/>
            <p:cNvCxnSpPr/>
            <p:nvPr/>
          </p:nvCxnSpPr>
          <p:spPr>
            <a:xfrm>
              <a:off x="578373" y="2537436"/>
              <a:ext cx="1072200" cy="0"/>
            </a:xfrm>
            <a:prstGeom prst="straightConnector1">
              <a:avLst/>
            </a:prstGeom>
            <a:solidFill>
              <a:srgbClr val="FFFFFF"/>
            </a:solidFill>
            <a:ln cap="flat" cmpd="sng" w="25400">
              <a:solidFill>
                <a:srgbClr val="002060"/>
              </a:solidFill>
              <a:prstDash val="solid"/>
              <a:round/>
              <a:headEnd len="sm" w="sm" type="none"/>
              <a:tailEnd len="med" w="med" type="triangle"/>
            </a:ln>
          </p:spPr>
        </p:cxnSp>
      </p:grpSp>
      <p:sp>
        <p:nvSpPr>
          <p:cNvPr id="760" name="Google Shape;760;p67"/>
          <p:cNvSpPr/>
          <p:nvPr/>
        </p:nvSpPr>
        <p:spPr>
          <a:xfrm>
            <a:off x="7671775" y="2811736"/>
            <a:ext cx="1413777" cy="1978678"/>
          </a:xfrm>
          <a:prstGeom prst="flowChartMagneticDisk">
            <a:avLst/>
          </a:prstGeom>
          <a:solidFill>
            <a:srgbClr val="FFFFFF"/>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
                <a:solidFill>
                  <a:srgbClr val="002060"/>
                </a:solidFill>
              </a:rPr>
              <a:t>Postgres Server</a:t>
            </a:r>
            <a:endParaRPr b="0" i="0" sz="1400" u="none" cap="none" strike="noStrike">
              <a:solidFill>
                <a:srgbClr val="002060"/>
              </a:solidFill>
              <a:latin typeface="Arial"/>
              <a:ea typeface="Arial"/>
              <a:cs typeface="Arial"/>
              <a:sym typeface="Arial"/>
            </a:endParaRPr>
          </a:p>
        </p:txBody>
      </p:sp>
      <p:cxnSp>
        <p:nvCxnSpPr>
          <p:cNvPr id="761" name="Google Shape;761;p67"/>
          <p:cNvCxnSpPr/>
          <p:nvPr/>
        </p:nvCxnSpPr>
        <p:spPr>
          <a:xfrm>
            <a:off x="5837575" y="3357025"/>
            <a:ext cx="1834200" cy="0"/>
          </a:xfrm>
          <a:prstGeom prst="straightConnector1">
            <a:avLst/>
          </a:prstGeom>
          <a:solidFill>
            <a:srgbClr val="FFFFFF"/>
          </a:solidFill>
          <a:ln cap="flat" cmpd="sng" w="25400">
            <a:solidFill>
              <a:srgbClr val="002060"/>
            </a:solidFill>
            <a:prstDash val="solid"/>
            <a:round/>
            <a:headEnd len="sm" w="sm" type="none"/>
            <a:tailEnd len="med" w="med" type="triangle"/>
          </a:ln>
        </p:spPr>
      </p:cxnSp>
      <p:sp>
        <p:nvSpPr>
          <p:cNvPr id="762" name="Google Shape;762;p67"/>
          <p:cNvSpPr txBox="1"/>
          <p:nvPr/>
        </p:nvSpPr>
        <p:spPr>
          <a:xfrm>
            <a:off x="5880780" y="2988425"/>
            <a:ext cx="1601100" cy="297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
                <a:solidFill>
                  <a:srgbClr val="002060"/>
                </a:solidFill>
              </a:rPr>
              <a:t>Authenticate User</a:t>
            </a:r>
            <a:endParaRPr b="0" i="0" sz="1400" u="none" cap="none" strike="noStrike">
              <a:solidFill>
                <a:srgbClr val="002060"/>
              </a:solidFill>
              <a:latin typeface="Arial"/>
              <a:ea typeface="Arial"/>
              <a:cs typeface="Arial"/>
              <a:sym typeface="Arial"/>
            </a:endParaRPr>
          </a:p>
        </p:txBody>
      </p:sp>
      <p:grpSp>
        <p:nvGrpSpPr>
          <p:cNvPr id="763" name="Google Shape;763;p67"/>
          <p:cNvGrpSpPr/>
          <p:nvPr/>
        </p:nvGrpSpPr>
        <p:grpSpPr>
          <a:xfrm flipH="1">
            <a:off x="5784018" y="3746704"/>
            <a:ext cx="2121320" cy="277297"/>
            <a:chOff x="977275" y="2174408"/>
            <a:chExt cx="1265100" cy="277131"/>
          </a:xfrm>
        </p:grpSpPr>
        <p:sp>
          <p:nvSpPr>
            <p:cNvPr id="764" name="Google Shape;764;p67"/>
            <p:cNvSpPr txBox="1"/>
            <p:nvPr/>
          </p:nvSpPr>
          <p:spPr>
            <a:xfrm>
              <a:off x="977275" y="2174408"/>
              <a:ext cx="1265100" cy="276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
                  <a:solidFill>
                    <a:srgbClr val="002060"/>
                  </a:solidFill>
                </a:rPr>
                <a:t>Authorization Level</a:t>
              </a:r>
              <a:endParaRPr b="0" i="0" sz="1400" u="none" cap="none" strike="noStrike">
                <a:solidFill>
                  <a:srgbClr val="002060"/>
                </a:solidFill>
                <a:latin typeface="Arial"/>
                <a:ea typeface="Arial"/>
                <a:cs typeface="Arial"/>
                <a:sym typeface="Arial"/>
              </a:endParaRPr>
            </a:p>
          </p:txBody>
        </p:sp>
        <p:cxnSp>
          <p:nvCxnSpPr>
            <p:cNvPr id="765" name="Google Shape;765;p67"/>
            <p:cNvCxnSpPr/>
            <p:nvPr/>
          </p:nvCxnSpPr>
          <p:spPr>
            <a:xfrm>
              <a:off x="1119352" y="2451538"/>
              <a:ext cx="1072200" cy="0"/>
            </a:xfrm>
            <a:prstGeom prst="straightConnector1">
              <a:avLst/>
            </a:prstGeom>
            <a:solidFill>
              <a:srgbClr val="FFFFFF"/>
            </a:solidFill>
            <a:ln cap="flat" cmpd="sng" w="25400">
              <a:solidFill>
                <a:srgbClr val="002060"/>
              </a:solidFill>
              <a:prstDash val="solid"/>
              <a:round/>
              <a:headEnd len="sm" w="sm" type="none"/>
              <a:tailEnd len="med" w="med" type="triangle"/>
            </a:ln>
          </p:spPr>
        </p:cxnSp>
      </p:grpSp>
      <p:grpSp>
        <p:nvGrpSpPr>
          <p:cNvPr id="766" name="Google Shape;766;p67"/>
          <p:cNvGrpSpPr/>
          <p:nvPr/>
        </p:nvGrpSpPr>
        <p:grpSpPr>
          <a:xfrm>
            <a:off x="200160" y="2886066"/>
            <a:ext cx="571501" cy="1461283"/>
            <a:chOff x="431395" y="2308161"/>
            <a:chExt cx="571501" cy="1461283"/>
          </a:xfrm>
        </p:grpSpPr>
        <p:sp>
          <p:nvSpPr>
            <p:cNvPr id="767" name="Google Shape;767;p67"/>
            <p:cNvSpPr/>
            <p:nvPr/>
          </p:nvSpPr>
          <p:spPr>
            <a:xfrm>
              <a:off x="488545" y="2608709"/>
              <a:ext cx="457200" cy="444000"/>
            </a:xfrm>
            <a:prstGeom prst="ellipse">
              <a:avLst/>
            </a:prstGeom>
            <a:solidFill>
              <a:srgbClr val="FFFFFF"/>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2060"/>
                </a:solidFill>
                <a:latin typeface="Arial"/>
                <a:ea typeface="Arial"/>
                <a:cs typeface="Arial"/>
                <a:sym typeface="Arial"/>
              </a:endParaRPr>
            </a:p>
          </p:txBody>
        </p:sp>
        <p:sp>
          <p:nvSpPr>
            <p:cNvPr id="768" name="Google Shape;768;p67"/>
            <p:cNvSpPr/>
            <p:nvPr/>
          </p:nvSpPr>
          <p:spPr>
            <a:xfrm rot="-5400000">
              <a:off x="374245" y="3140794"/>
              <a:ext cx="685800" cy="571500"/>
            </a:xfrm>
            <a:prstGeom prst="flowChartDelay">
              <a:avLst/>
            </a:prstGeom>
            <a:solidFill>
              <a:srgbClr val="FFFFFF"/>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2060"/>
                </a:solidFill>
                <a:latin typeface="Arial"/>
                <a:ea typeface="Arial"/>
                <a:cs typeface="Arial"/>
                <a:sym typeface="Arial"/>
              </a:endParaRPr>
            </a:p>
          </p:txBody>
        </p:sp>
        <p:sp>
          <p:nvSpPr>
            <p:cNvPr id="769" name="Google Shape;769;p67"/>
            <p:cNvSpPr txBox="1"/>
            <p:nvPr/>
          </p:nvSpPr>
          <p:spPr>
            <a:xfrm>
              <a:off x="431396" y="2308161"/>
              <a:ext cx="571500" cy="2769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rgbClr val="002060"/>
                  </a:solidFill>
                  <a:latin typeface="Arial"/>
                  <a:ea typeface="Arial"/>
                  <a:cs typeface="Arial"/>
                  <a:sym typeface="Arial"/>
                </a:rPr>
                <a:t>User</a:t>
              </a:r>
              <a:endParaRPr b="0" i="0" sz="1400" u="none" cap="none" strike="noStrike">
                <a:solidFill>
                  <a:srgbClr val="002060"/>
                </a:solidFill>
                <a:latin typeface="Arial"/>
                <a:ea typeface="Arial"/>
                <a:cs typeface="Arial"/>
                <a:sym typeface="Arial"/>
              </a:endParaRPr>
            </a:p>
          </p:txBody>
        </p:sp>
      </p:grpSp>
      <p:cxnSp>
        <p:nvCxnSpPr>
          <p:cNvPr id="770" name="Google Shape;770;p67"/>
          <p:cNvCxnSpPr/>
          <p:nvPr/>
        </p:nvCxnSpPr>
        <p:spPr>
          <a:xfrm>
            <a:off x="689960" y="3616720"/>
            <a:ext cx="682500" cy="0"/>
          </a:xfrm>
          <a:prstGeom prst="straightConnector1">
            <a:avLst/>
          </a:prstGeom>
          <a:solidFill>
            <a:srgbClr val="FFFFFF"/>
          </a:solidFill>
          <a:ln cap="flat" cmpd="sng" w="25400">
            <a:solidFill>
              <a:srgbClr val="002060"/>
            </a:solidFill>
            <a:prstDash val="solid"/>
            <a:round/>
            <a:headEnd len="sm" w="sm" type="none"/>
            <a:tailEnd len="med" w="med" type="triangle"/>
          </a:ln>
        </p:spPr>
      </p:cxnSp>
      <p:sp>
        <p:nvSpPr>
          <p:cNvPr id="771" name="Google Shape;771;p67"/>
          <p:cNvSpPr txBox="1"/>
          <p:nvPr/>
        </p:nvSpPr>
        <p:spPr>
          <a:xfrm>
            <a:off x="3666000" y="2811725"/>
            <a:ext cx="2338200" cy="4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Container Runtime</a:t>
            </a:r>
            <a:endParaRPr sz="1800"/>
          </a:p>
        </p:txBody>
      </p:sp>
      <p:pic>
        <p:nvPicPr>
          <p:cNvPr descr="The Python Logo | Python Software Foundation" id="772" name="Google Shape;772;p67"/>
          <p:cNvPicPr preferRelativeResize="0"/>
          <p:nvPr/>
        </p:nvPicPr>
        <p:blipFill rotWithShape="1">
          <a:blip r:embed="rId5">
            <a:alphaModFix/>
          </a:blip>
          <a:srcRect b="0" l="0" r="0" t="0"/>
          <a:stretch/>
        </p:blipFill>
        <p:spPr>
          <a:xfrm>
            <a:off x="3950211" y="3350174"/>
            <a:ext cx="1413214" cy="530050"/>
          </a:xfrm>
          <a:prstGeom prst="rect">
            <a:avLst/>
          </a:prstGeom>
          <a:noFill/>
          <a:ln>
            <a:noFill/>
          </a:ln>
        </p:spPr>
      </p:pic>
      <p:pic>
        <p:nvPicPr>
          <p:cNvPr id="773" name="Google Shape;773;p67"/>
          <p:cNvPicPr preferRelativeResize="0"/>
          <p:nvPr/>
        </p:nvPicPr>
        <p:blipFill rotWithShape="1">
          <a:blip r:embed="rId6">
            <a:alphaModFix/>
          </a:blip>
          <a:srcRect b="0" l="0" r="0" t="0"/>
          <a:stretch/>
        </p:blipFill>
        <p:spPr>
          <a:xfrm>
            <a:off x="3665999" y="3890674"/>
            <a:ext cx="675150" cy="563649"/>
          </a:xfrm>
          <a:prstGeom prst="rect">
            <a:avLst/>
          </a:prstGeom>
          <a:noFill/>
          <a:ln>
            <a:noFill/>
          </a:ln>
        </p:spPr>
      </p:pic>
      <p:pic>
        <p:nvPicPr>
          <p:cNvPr descr="Docker Logos and Photos | Docker" id="774" name="Google Shape;774;p67"/>
          <p:cNvPicPr preferRelativeResize="0"/>
          <p:nvPr/>
        </p:nvPicPr>
        <p:blipFill rotWithShape="1">
          <a:blip r:embed="rId7">
            <a:alphaModFix/>
          </a:blip>
          <a:srcRect b="0" l="0" r="0" t="0"/>
          <a:stretch/>
        </p:blipFill>
        <p:spPr>
          <a:xfrm>
            <a:off x="4519569" y="4024000"/>
            <a:ext cx="1155095" cy="297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8" name="Shape 778"/>
        <p:cNvGrpSpPr/>
        <p:nvPr/>
      </p:nvGrpSpPr>
      <p:grpSpPr>
        <a:xfrm>
          <a:off x="0" y="0"/>
          <a:ext cx="0" cy="0"/>
          <a:chOff x="0" y="0"/>
          <a:chExt cx="0" cy="0"/>
        </a:xfrm>
      </p:grpSpPr>
      <p:sp>
        <p:nvSpPr>
          <p:cNvPr id="779" name="Google Shape;779;p68"/>
          <p:cNvSpPr txBox="1"/>
          <p:nvPr>
            <p:ph type="title"/>
          </p:nvPr>
        </p:nvSpPr>
        <p:spPr>
          <a:xfrm>
            <a:off x="311700" y="581750"/>
            <a:ext cx="8520600" cy="6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800"/>
              <a:buNone/>
            </a:pPr>
            <a:r>
              <a:rPr lang="en"/>
              <a:t>Container Runtime</a:t>
            </a:r>
            <a:endParaRPr/>
          </a:p>
        </p:txBody>
      </p:sp>
      <p:sp>
        <p:nvSpPr>
          <p:cNvPr id="780" name="Google Shape;780;p68"/>
          <p:cNvSpPr txBox="1"/>
          <p:nvPr>
            <p:ph idx="1" type="body"/>
          </p:nvPr>
        </p:nvSpPr>
        <p:spPr>
          <a:xfrm>
            <a:off x="215875" y="1139275"/>
            <a:ext cx="8520600" cy="107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b="1" lang="en">
                <a:solidFill>
                  <a:schemeClr val="dk1"/>
                </a:solidFill>
              </a:rPr>
              <a:t>Creates a Docker container to run service for the user</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
                <a:solidFill>
                  <a:schemeClr val="dk1"/>
                </a:solidFill>
              </a:rPr>
              <a:t>Course Manager is the only service supported currently</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b="1" lang="en">
                <a:solidFill>
                  <a:schemeClr val="dk1"/>
                </a:solidFill>
              </a:rPr>
              <a:t>Labels the IP connection of the Docker Container to ensure security</a:t>
            </a:r>
            <a:endParaRPr b="1">
              <a:solidFill>
                <a:schemeClr val="dk1"/>
              </a:solidFill>
            </a:endParaRPr>
          </a:p>
          <a:p>
            <a:pPr indent="-317500" lvl="1" marL="914400" rtl="0" algn="l">
              <a:lnSpc>
                <a:spcPct val="100000"/>
              </a:lnSpc>
              <a:spcBef>
                <a:spcPts val="0"/>
              </a:spcBef>
              <a:spcAft>
                <a:spcPts val="0"/>
              </a:spcAft>
              <a:buClr>
                <a:schemeClr val="dk1"/>
              </a:buClr>
              <a:buSzPts val="1400"/>
              <a:buChar char="○"/>
            </a:pPr>
            <a:r>
              <a:rPr lang="en">
                <a:solidFill>
                  <a:schemeClr val="dk1"/>
                </a:solidFill>
              </a:rPr>
              <a:t>Using 3 roles for our authorization levels (‘coordinator’, ‘instructor’, or ‘student’)</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p>
        </p:txBody>
      </p:sp>
      <p:sp>
        <p:nvSpPr>
          <p:cNvPr id="781" name="Google Shape;781;p68"/>
          <p:cNvSpPr/>
          <p:nvPr/>
        </p:nvSpPr>
        <p:spPr>
          <a:xfrm>
            <a:off x="494575" y="2648875"/>
            <a:ext cx="1725600" cy="1082400"/>
          </a:xfrm>
          <a:prstGeom prst="rect">
            <a:avLst/>
          </a:prstGeom>
          <a:solidFill>
            <a:srgbClr val="FFFFFF"/>
          </a:solidFill>
          <a:ln cap="flat" cmpd="sng" w="25400">
            <a:solidFill>
              <a:srgbClr val="00206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
                <a:solidFill>
                  <a:srgbClr val="002060"/>
                </a:solidFill>
              </a:rPr>
              <a:t>Container 1</a:t>
            </a:r>
            <a:endParaRPr>
              <a:solidFill>
                <a:srgbClr val="FF0000"/>
              </a:solidFill>
            </a:endParaRPr>
          </a:p>
        </p:txBody>
      </p:sp>
      <p:sp>
        <p:nvSpPr>
          <p:cNvPr id="782" name="Google Shape;782;p68"/>
          <p:cNvSpPr/>
          <p:nvPr/>
        </p:nvSpPr>
        <p:spPr>
          <a:xfrm>
            <a:off x="619225" y="3036300"/>
            <a:ext cx="1476300" cy="515400"/>
          </a:xfrm>
          <a:prstGeom prst="rect">
            <a:avLst/>
          </a:prstGeom>
          <a:solidFill>
            <a:srgbClr val="FFFFFF"/>
          </a:solidFill>
          <a:ln cap="flat" cmpd="sng" w="25400">
            <a:solidFill>
              <a:srgbClr val="00206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
                <a:solidFill>
                  <a:srgbClr val="002060"/>
                </a:solidFill>
              </a:rPr>
              <a:t>CourseManager</a:t>
            </a:r>
            <a:endParaRPr>
              <a:solidFill>
                <a:srgbClr val="002060"/>
              </a:solidFill>
            </a:endParaRPr>
          </a:p>
        </p:txBody>
      </p:sp>
      <p:sp>
        <p:nvSpPr>
          <p:cNvPr id="783" name="Google Shape;783;p68"/>
          <p:cNvSpPr/>
          <p:nvPr/>
        </p:nvSpPr>
        <p:spPr>
          <a:xfrm>
            <a:off x="494575" y="3984900"/>
            <a:ext cx="1725600" cy="1082400"/>
          </a:xfrm>
          <a:prstGeom prst="rect">
            <a:avLst/>
          </a:prstGeom>
          <a:solidFill>
            <a:srgbClr val="FFFFFF"/>
          </a:solidFill>
          <a:ln cap="flat" cmpd="sng" w="25400">
            <a:solidFill>
              <a:srgbClr val="00206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
                <a:solidFill>
                  <a:srgbClr val="002060"/>
                </a:solidFill>
              </a:rPr>
              <a:t>Container 2</a:t>
            </a:r>
            <a:endParaRPr>
              <a:solidFill>
                <a:srgbClr val="FF0000"/>
              </a:solidFill>
            </a:endParaRPr>
          </a:p>
        </p:txBody>
      </p:sp>
      <p:sp>
        <p:nvSpPr>
          <p:cNvPr id="784" name="Google Shape;784;p68"/>
          <p:cNvSpPr/>
          <p:nvPr/>
        </p:nvSpPr>
        <p:spPr>
          <a:xfrm>
            <a:off x="619225" y="4372325"/>
            <a:ext cx="1476300" cy="515400"/>
          </a:xfrm>
          <a:prstGeom prst="rect">
            <a:avLst/>
          </a:prstGeom>
          <a:solidFill>
            <a:srgbClr val="FFFFFF"/>
          </a:solidFill>
          <a:ln cap="flat" cmpd="sng" w="25400">
            <a:solidFill>
              <a:srgbClr val="00206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
                <a:solidFill>
                  <a:srgbClr val="002060"/>
                </a:solidFill>
              </a:rPr>
              <a:t>CourseManager</a:t>
            </a:r>
            <a:endParaRPr>
              <a:solidFill>
                <a:srgbClr val="002060"/>
              </a:solidFill>
            </a:endParaRPr>
          </a:p>
        </p:txBody>
      </p:sp>
      <p:sp>
        <p:nvSpPr>
          <p:cNvPr id="785" name="Google Shape;785;p68"/>
          <p:cNvSpPr/>
          <p:nvPr/>
        </p:nvSpPr>
        <p:spPr>
          <a:xfrm>
            <a:off x="2814625" y="3036300"/>
            <a:ext cx="1004700" cy="515400"/>
          </a:xfrm>
          <a:prstGeom prst="rect">
            <a:avLst/>
          </a:prstGeom>
          <a:solidFill>
            <a:srgbClr val="FFFFFF"/>
          </a:solidFill>
          <a:ln cap="flat" cmpd="sng" w="25400">
            <a:solidFill>
              <a:srgbClr val="00206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
                <a:solidFill>
                  <a:srgbClr val="002060"/>
                </a:solidFill>
              </a:rPr>
              <a:t>IP 1</a:t>
            </a:r>
            <a:endParaRPr>
              <a:solidFill>
                <a:srgbClr val="002060"/>
              </a:solidFill>
            </a:endParaRPr>
          </a:p>
          <a:p>
            <a:pPr indent="0" lvl="0" marL="0" marR="0" rtl="0" algn="ctr">
              <a:lnSpc>
                <a:spcPct val="100000"/>
              </a:lnSpc>
              <a:spcBef>
                <a:spcPts val="0"/>
              </a:spcBef>
              <a:spcAft>
                <a:spcPts val="0"/>
              </a:spcAft>
              <a:buNone/>
            </a:pPr>
            <a:r>
              <a:rPr lang="en">
                <a:solidFill>
                  <a:srgbClr val="FF0000"/>
                </a:solidFill>
              </a:rPr>
              <a:t>label</a:t>
            </a:r>
            <a:endParaRPr>
              <a:solidFill>
                <a:srgbClr val="FF0000"/>
              </a:solidFill>
            </a:endParaRPr>
          </a:p>
        </p:txBody>
      </p:sp>
      <p:sp>
        <p:nvSpPr>
          <p:cNvPr id="786" name="Google Shape;786;p68"/>
          <p:cNvSpPr/>
          <p:nvPr/>
        </p:nvSpPr>
        <p:spPr>
          <a:xfrm>
            <a:off x="2814625" y="4372325"/>
            <a:ext cx="1004700" cy="515400"/>
          </a:xfrm>
          <a:prstGeom prst="rect">
            <a:avLst/>
          </a:prstGeom>
          <a:solidFill>
            <a:srgbClr val="FFFFFF"/>
          </a:solidFill>
          <a:ln cap="flat" cmpd="sng" w="25400">
            <a:solidFill>
              <a:srgbClr val="00206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
                <a:solidFill>
                  <a:srgbClr val="002060"/>
                </a:solidFill>
              </a:rPr>
              <a:t>IP 2</a:t>
            </a:r>
            <a:endParaRPr>
              <a:solidFill>
                <a:srgbClr val="002060"/>
              </a:solidFill>
            </a:endParaRPr>
          </a:p>
          <a:p>
            <a:pPr indent="0" lvl="0" marL="0" marR="0" rtl="0" algn="ctr">
              <a:lnSpc>
                <a:spcPct val="100000"/>
              </a:lnSpc>
              <a:spcBef>
                <a:spcPts val="0"/>
              </a:spcBef>
              <a:spcAft>
                <a:spcPts val="0"/>
              </a:spcAft>
              <a:buNone/>
            </a:pPr>
            <a:r>
              <a:rPr lang="en">
                <a:solidFill>
                  <a:srgbClr val="0000FF"/>
                </a:solidFill>
              </a:rPr>
              <a:t>label</a:t>
            </a:r>
            <a:endParaRPr>
              <a:solidFill>
                <a:srgbClr val="0000FF"/>
              </a:solidFill>
            </a:endParaRPr>
          </a:p>
        </p:txBody>
      </p:sp>
      <p:cxnSp>
        <p:nvCxnSpPr>
          <p:cNvPr id="787" name="Google Shape;787;p68"/>
          <p:cNvCxnSpPr>
            <a:stCxn id="782" idx="3"/>
            <a:endCxn id="785" idx="1"/>
          </p:cNvCxnSpPr>
          <p:nvPr/>
        </p:nvCxnSpPr>
        <p:spPr>
          <a:xfrm>
            <a:off x="2095525" y="3294000"/>
            <a:ext cx="719100" cy="0"/>
          </a:xfrm>
          <a:prstGeom prst="straightConnector1">
            <a:avLst/>
          </a:prstGeom>
          <a:noFill/>
          <a:ln cap="flat" cmpd="sng" w="25400">
            <a:solidFill>
              <a:srgbClr val="002060"/>
            </a:solidFill>
            <a:prstDash val="solid"/>
            <a:round/>
            <a:headEnd len="sm" w="sm" type="triangle"/>
            <a:tailEnd len="med" w="med" type="triangle"/>
          </a:ln>
        </p:spPr>
      </p:cxnSp>
      <p:cxnSp>
        <p:nvCxnSpPr>
          <p:cNvPr id="788" name="Google Shape;788;p68"/>
          <p:cNvCxnSpPr>
            <a:stCxn id="784" idx="3"/>
            <a:endCxn id="786" idx="1"/>
          </p:cNvCxnSpPr>
          <p:nvPr/>
        </p:nvCxnSpPr>
        <p:spPr>
          <a:xfrm>
            <a:off x="2095525" y="4630025"/>
            <a:ext cx="719100" cy="0"/>
          </a:xfrm>
          <a:prstGeom prst="straightConnector1">
            <a:avLst/>
          </a:prstGeom>
          <a:noFill/>
          <a:ln cap="flat" cmpd="sng" w="25400">
            <a:solidFill>
              <a:srgbClr val="002060"/>
            </a:solidFill>
            <a:prstDash val="solid"/>
            <a:round/>
            <a:headEnd len="sm" w="sm" type="triangle"/>
            <a:tailEnd len="med" w="med" type="triangle"/>
          </a:ln>
        </p:spPr>
      </p:cxnSp>
      <p:sp>
        <p:nvSpPr>
          <p:cNvPr id="789" name="Google Shape;789;p68"/>
          <p:cNvSpPr/>
          <p:nvPr/>
        </p:nvSpPr>
        <p:spPr>
          <a:xfrm>
            <a:off x="5851275" y="3704313"/>
            <a:ext cx="1004700" cy="515400"/>
          </a:xfrm>
          <a:prstGeom prst="rect">
            <a:avLst/>
          </a:prstGeom>
          <a:solidFill>
            <a:srgbClr val="FFFFFF"/>
          </a:solidFill>
          <a:ln cap="flat" cmpd="sng" w="25400">
            <a:solidFill>
              <a:srgbClr val="00206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
                <a:solidFill>
                  <a:srgbClr val="002060"/>
                </a:solidFill>
              </a:rPr>
              <a:t>Postgres IP</a:t>
            </a:r>
            <a:endParaRPr>
              <a:solidFill>
                <a:srgbClr val="0000FF"/>
              </a:solidFill>
            </a:endParaRPr>
          </a:p>
        </p:txBody>
      </p:sp>
      <p:sp>
        <p:nvSpPr>
          <p:cNvPr id="790" name="Google Shape;790;p68"/>
          <p:cNvSpPr/>
          <p:nvPr/>
        </p:nvSpPr>
        <p:spPr>
          <a:xfrm>
            <a:off x="7322700" y="2972686"/>
            <a:ext cx="1413777" cy="1978678"/>
          </a:xfrm>
          <a:prstGeom prst="flowChartMagneticDisk">
            <a:avLst/>
          </a:prstGeom>
          <a:solidFill>
            <a:srgbClr val="FFFFFF"/>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
                <a:solidFill>
                  <a:srgbClr val="002060"/>
                </a:solidFill>
              </a:rPr>
              <a:t>Postgres Server</a:t>
            </a:r>
            <a:endParaRPr b="0" i="0" sz="1400" u="none" cap="none" strike="noStrike">
              <a:solidFill>
                <a:srgbClr val="002060"/>
              </a:solidFill>
              <a:latin typeface="Arial"/>
              <a:ea typeface="Arial"/>
              <a:cs typeface="Arial"/>
              <a:sym typeface="Arial"/>
            </a:endParaRPr>
          </a:p>
        </p:txBody>
      </p:sp>
      <p:cxnSp>
        <p:nvCxnSpPr>
          <p:cNvPr id="791" name="Google Shape;791;p68"/>
          <p:cNvCxnSpPr>
            <a:stCxn id="789" idx="3"/>
            <a:endCxn id="790" idx="2"/>
          </p:cNvCxnSpPr>
          <p:nvPr/>
        </p:nvCxnSpPr>
        <p:spPr>
          <a:xfrm>
            <a:off x="6855975" y="3962013"/>
            <a:ext cx="466800" cy="0"/>
          </a:xfrm>
          <a:prstGeom prst="straightConnector1">
            <a:avLst/>
          </a:prstGeom>
          <a:noFill/>
          <a:ln cap="flat" cmpd="sng" w="25400">
            <a:solidFill>
              <a:srgbClr val="002060"/>
            </a:solidFill>
            <a:prstDash val="solid"/>
            <a:round/>
            <a:headEnd len="sm" w="sm" type="triangle"/>
            <a:tailEnd len="med" w="med" type="triangle"/>
          </a:ln>
        </p:spPr>
      </p:cxnSp>
      <p:cxnSp>
        <p:nvCxnSpPr>
          <p:cNvPr id="792" name="Google Shape;792;p68"/>
          <p:cNvCxnSpPr>
            <a:stCxn id="786" idx="3"/>
            <a:endCxn id="789" idx="1"/>
          </p:cNvCxnSpPr>
          <p:nvPr/>
        </p:nvCxnSpPr>
        <p:spPr>
          <a:xfrm flipH="1" rot="10800000">
            <a:off x="3819325" y="3961925"/>
            <a:ext cx="2031900" cy="668100"/>
          </a:xfrm>
          <a:prstGeom prst="straightConnector1">
            <a:avLst/>
          </a:prstGeom>
          <a:noFill/>
          <a:ln cap="flat" cmpd="sng" w="25400">
            <a:solidFill>
              <a:srgbClr val="0000FF"/>
            </a:solidFill>
            <a:prstDash val="solid"/>
            <a:round/>
            <a:headEnd len="sm" w="sm" type="triangle"/>
            <a:tailEnd len="med" w="med" type="triangle"/>
          </a:ln>
        </p:spPr>
      </p:cxnSp>
      <p:cxnSp>
        <p:nvCxnSpPr>
          <p:cNvPr id="793" name="Google Shape;793;p68"/>
          <p:cNvCxnSpPr>
            <a:stCxn id="785" idx="3"/>
            <a:endCxn id="789" idx="1"/>
          </p:cNvCxnSpPr>
          <p:nvPr/>
        </p:nvCxnSpPr>
        <p:spPr>
          <a:xfrm>
            <a:off x="3819325" y="3294000"/>
            <a:ext cx="2031900" cy="668100"/>
          </a:xfrm>
          <a:prstGeom prst="straightConnector1">
            <a:avLst/>
          </a:prstGeom>
          <a:noFill/>
          <a:ln cap="flat" cmpd="sng" w="25400">
            <a:solidFill>
              <a:srgbClr val="FF0000"/>
            </a:solidFill>
            <a:prstDash val="solid"/>
            <a:round/>
            <a:headEnd len="sm" w="sm" type="triangl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7" name="Shape 797"/>
        <p:cNvGrpSpPr/>
        <p:nvPr/>
      </p:nvGrpSpPr>
      <p:grpSpPr>
        <a:xfrm>
          <a:off x="0" y="0"/>
          <a:ext cx="0" cy="0"/>
          <a:chOff x="0" y="0"/>
          <a:chExt cx="0" cy="0"/>
        </a:xfrm>
      </p:grpSpPr>
      <p:sp>
        <p:nvSpPr>
          <p:cNvPr id="798" name="Google Shape;798;p69"/>
          <p:cNvSpPr/>
          <p:nvPr/>
        </p:nvSpPr>
        <p:spPr>
          <a:xfrm>
            <a:off x="5034450" y="2207550"/>
            <a:ext cx="3341700" cy="2541000"/>
          </a:xfrm>
          <a:prstGeom prst="rect">
            <a:avLst/>
          </a:prstGeom>
          <a:solidFill>
            <a:srgbClr val="FFFFFF"/>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2060"/>
              </a:solidFill>
              <a:latin typeface="Arial"/>
              <a:ea typeface="Arial"/>
              <a:cs typeface="Arial"/>
              <a:sym typeface="Arial"/>
            </a:endParaRPr>
          </a:p>
        </p:txBody>
      </p:sp>
      <p:sp>
        <p:nvSpPr>
          <p:cNvPr id="799" name="Google Shape;799;p69"/>
          <p:cNvSpPr/>
          <p:nvPr/>
        </p:nvSpPr>
        <p:spPr>
          <a:xfrm>
            <a:off x="1758669" y="2676763"/>
            <a:ext cx="1047000" cy="1830000"/>
          </a:xfrm>
          <a:prstGeom prst="rect">
            <a:avLst/>
          </a:prstGeom>
          <a:solidFill>
            <a:srgbClr val="FFFFFF"/>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2060"/>
              </a:solidFill>
              <a:latin typeface="Arial"/>
              <a:ea typeface="Arial"/>
              <a:cs typeface="Arial"/>
              <a:sym typeface="Arial"/>
            </a:endParaRPr>
          </a:p>
        </p:txBody>
      </p:sp>
      <p:pic>
        <p:nvPicPr>
          <p:cNvPr descr="W3C HTML5 Logo" id="800" name="Google Shape;800;p69"/>
          <p:cNvPicPr preferRelativeResize="0"/>
          <p:nvPr/>
        </p:nvPicPr>
        <p:blipFill rotWithShape="1">
          <a:blip r:embed="rId3">
            <a:alphaModFix/>
          </a:blip>
          <a:srcRect b="0" l="0" r="0" t="0"/>
          <a:stretch/>
        </p:blipFill>
        <p:spPr>
          <a:xfrm>
            <a:off x="1893746" y="2803177"/>
            <a:ext cx="675146" cy="675146"/>
          </a:xfrm>
          <a:prstGeom prst="rect">
            <a:avLst/>
          </a:prstGeom>
          <a:noFill/>
          <a:ln>
            <a:noFill/>
          </a:ln>
        </p:spPr>
      </p:pic>
      <p:pic>
        <p:nvPicPr>
          <p:cNvPr descr="Angular Logos" id="801" name="Google Shape;801;p69"/>
          <p:cNvPicPr preferRelativeResize="0"/>
          <p:nvPr/>
        </p:nvPicPr>
        <p:blipFill rotWithShape="1">
          <a:blip r:embed="rId4">
            <a:alphaModFix/>
          </a:blip>
          <a:srcRect b="0" l="0" r="0" t="0"/>
          <a:stretch/>
        </p:blipFill>
        <p:spPr>
          <a:xfrm>
            <a:off x="1879821" y="3599612"/>
            <a:ext cx="804725" cy="847079"/>
          </a:xfrm>
          <a:prstGeom prst="rect">
            <a:avLst/>
          </a:prstGeom>
          <a:noFill/>
          <a:ln>
            <a:noFill/>
          </a:ln>
        </p:spPr>
      </p:pic>
      <p:grpSp>
        <p:nvGrpSpPr>
          <p:cNvPr id="802" name="Google Shape;802;p69"/>
          <p:cNvGrpSpPr/>
          <p:nvPr/>
        </p:nvGrpSpPr>
        <p:grpSpPr>
          <a:xfrm>
            <a:off x="2790056" y="2566566"/>
            <a:ext cx="2246581" cy="355685"/>
            <a:chOff x="578373" y="2205702"/>
            <a:chExt cx="1072200" cy="331734"/>
          </a:xfrm>
        </p:grpSpPr>
        <p:sp>
          <p:nvSpPr>
            <p:cNvPr id="803" name="Google Shape;803;p69"/>
            <p:cNvSpPr txBox="1"/>
            <p:nvPr/>
          </p:nvSpPr>
          <p:spPr>
            <a:xfrm>
              <a:off x="629732" y="2205702"/>
              <a:ext cx="975900" cy="276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rgbClr val="002060"/>
                  </a:solidFill>
                  <a:latin typeface="Arial"/>
                  <a:ea typeface="Arial"/>
                  <a:cs typeface="Arial"/>
                  <a:sym typeface="Arial"/>
                </a:rPr>
                <a:t>Service Request</a:t>
              </a:r>
              <a:endParaRPr b="0" i="0" sz="1400" u="none" cap="none" strike="noStrike">
                <a:solidFill>
                  <a:srgbClr val="002060"/>
                </a:solidFill>
                <a:latin typeface="Arial"/>
                <a:ea typeface="Arial"/>
                <a:cs typeface="Arial"/>
                <a:sym typeface="Arial"/>
              </a:endParaRPr>
            </a:p>
          </p:txBody>
        </p:sp>
        <p:cxnSp>
          <p:nvCxnSpPr>
            <p:cNvPr id="804" name="Google Shape;804;p69"/>
            <p:cNvCxnSpPr/>
            <p:nvPr/>
          </p:nvCxnSpPr>
          <p:spPr>
            <a:xfrm>
              <a:off x="578373" y="2537436"/>
              <a:ext cx="1072200" cy="0"/>
            </a:xfrm>
            <a:prstGeom prst="straightConnector1">
              <a:avLst/>
            </a:prstGeom>
            <a:solidFill>
              <a:srgbClr val="FFFFFF"/>
            </a:solidFill>
            <a:ln cap="flat" cmpd="sng" w="25400">
              <a:solidFill>
                <a:srgbClr val="002060"/>
              </a:solidFill>
              <a:prstDash val="solid"/>
              <a:round/>
              <a:headEnd len="sm" w="sm" type="none"/>
              <a:tailEnd len="med" w="med" type="triangle"/>
            </a:ln>
          </p:spPr>
        </p:cxnSp>
      </p:grpSp>
      <p:sp>
        <p:nvSpPr>
          <p:cNvPr id="805" name="Google Shape;805;p69"/>
          <p:cNvSpPr/>
          <p:nvPr/>
        </p:nvSpPr>
        <p:spPr>
          <a:xfrm>
            <a:off x="5543400" y="2666175"/>
            <a:ext cx="2323800" cy="1777200"/>
          </a:xfrm>
          <a:prstGeom prst="rect">
            <a:avLst/>
          </a:prstGeom>
          <a:solidFill>
            <a:srgbClr val="FFFFFF"/>
          </a:solidFill>
          <a:ln cap="flat" cmpd="sng" w="25400">
            <a:solidFill>
              <a:srgbClr val="687DA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a:solidFill>
                <a:srgbClr val="687DA7"/>
              </a:solidFill>
            </a:endParaRPr>
          </a:p>
        </p:txBody>
      </p:sp>
      <p:grpSp>
        <p:nvGrpSpPr>
          <p:cNvPr id="806" name="Google Shape;806;p69"/>
          <p:cNvGrpSpPr/>
          <p:nvPr/>
        </p:nvGrpSpPr>
        <p:grpSpPr>
          <a:xfrm>
            <a:off x="5866510" y="3076727"/>
            <a:ext cx="1677600" cy="1030093"/>
            <a:chOff x="2678755" y="2476961"/>
            <a:chExt cx="1677600" cy="1830300"/>
          </a:xfrm>
        </p:grpSpPr>
        <p:sp>
          <p:nvSpPr>
            <p:cNvPr id="807" name="Google Shape;807;p69"/>
            <p:cNvSpPr/>
            <p:nvPr/>
          </p:nvSpPr>
          <p:spPr>
            <a:xfrm>
              <a:off x="2678755" y="2476961"/>
              <a:ext cx="1677600" cy="1830300"/>
            </a:xfrm>
            <a:prstGeom prst="rect">
              <a:avLst/>
            </a:prstGeom>
            <a:solidFill>
              <a:srgbClr val="FFFFFF"/>
            </a:solidFill>
            <a:ln cap="flat" cmpd="sng" w="25400">
              <a:solidFill>
                <a:srgbClr val="687DA7"/>
              </a:solidFill>
              <a:prstDash val="dash"/>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206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400" u="none" cap="none" strike="noStrike">
                <a:solidFill>
                  <a:srgbClr val="002060"/>
                </a:solidFill>
                <a:latin typeface="Arial"/>
                <a:ea typeface="Arial"/>
                <a:cs typeface="Arial"/>
                <a:sym typeface="Arial"/>
              </a:endParaRPr>
            </a:p>
            <a:p>
              <a:pPr indent="0" lvl="0" marL="0" marR="0" rtl="0" algn="ctr">
                <a:lnSpc>
                  <a:spcPct val="100000"/>
                </a:lnSpc>
                <a:spcBef>
                  <a:spcPts val="0"/>
                </a:spcBef>
                <a:spcAft>
                  <a:spcPts val="0"/>
                </a:spcAft>
                <a:buNone/>
              </a:pPr>
              <a:r>
                <a:rPr b="0" i="0" lang="en" sz="1400" u="none" cap="none" strike="noStrike">
                  <a:solidFill>
                    <a:srgbClr val="687DA7"/>
                  </a:solidFill>
                  <a:latin typeface="Arial"/>
                  <a:ea typeface="Arial"/>
                  <a:cs typeface="Arial"/>
                  <a:sym typeface="Arial"/>
                </a:rPr>
                <a:t>CourseManager</a:t>
              </a:r>
              <a:endParaRPr b="0" i="0" sz="1400" u="none" cap="none" strike="noStrike">
                <a:solidFill>
                  <a:srgbClr val="687DA7"/>
                </a:solidFill>
                <a:latin typeface="Arial"/>
                <a:ea typeface="Arial"/>
                <a:cs typeface="Arial"/>
                <a:sym typeface="Arial"/>
              </a:endParaRPr>
            </a:p>
            <a:p>
              <a:pPr indent="0" lvl="0" marL="0" marR="0" rtl="0" algn="ctr">
                <a:lnSpc>
                  <a:spcPct val="100000"/>
                </a:lnSpc>
                <a:spcBef>
                  <a:spcPts val="0"/>
                </a:spcBef>
                <a:spcAft>
                  <a:spcPts val="0"/>
                </a:spcAft>
                <a:buNone/>
              </a:pPr>
              <a:r>
                <a:rPr b="0" i="0" lang="en" sz="1400" u="none" cap="none" strike="noStrike">
                  <a:solidFill>
                    <a:srgbClr val="687DA7"/>
                  </a:solidFill>
                  <a:latin typeface="Arial"/>
                  <a:ea typeface="Arial"/>
                  <a:cs typeface="Arial"/>
                  <a:sym typeface="Arial"/>
                </a:rPr>
                <a:t>RESTful service</a:t>
              </a:r>
              <a:endParaRPr>
                <a:solidFill>
                  <a:srgbClr val="687DA7"/>
                </a:solidFill>
              </a:endParaRPr>
            </a:p>
          </p:txBody>
        </p:sp>
        <p:pic>
          <p:nvPicPr>
            <p:cNvPr id="808" name="Google Shape;808;p69"/>
            <p:cNvPicPr preferRelativeResize="0"/>
            <p:nvPr/>
          </p:nvPicPr>
          <p:blipFill rotWithShape="1">
            <a:blip r:embed="rId5">
              <a:alphaModFix/>
            </a:blip>
            <a:srcRect b="0" l="0" r="0" t="0"/>
            <a:stretch/>
          </p:blipFill>
          <p:spPr>
            <a:xfrm>
              <a:off x="3866380" y="2487590"/>
              <a:ext cx="466700" cy="624747"/>
            </a:xfrm>
            <a:prstGeom prst="rect">
              <a:avLst/>
            </a:prstGeom>
            <a:noFill/>
            <a:ln>
              <a:noFill/>
            </a:ln>
          </p:spPr>
        </p:pic>
        <p:pic>
          <p:nvPicPr>
            <p:cNvPr descr="The Python Logo | Python Software Foundation" id="809" name="Google Shape;809;p69"/>
            <p:cNvPicPr preferRelativeResize="0"/>
            <p:nvPr/>
          </p:nvPicPr>
          <p:blipFill rotWithShape="1">
            <a:blip r:embed="rId6">
              <a:alphaModFix/>
            </a:blip>
            <a:srcRect b="0" l="0" r="0" t="0"/>
            <a:stretch/>
          </p:blipFill>
          <p:spPr>
            <a:xfrm>
              <a:off x="2771950" y="2528226"/>
              <a:ext cx="1141101" cy="491933"/>
            </a:xfrm>
            <a:prstGeom prst="rect">
              <a:avLst/>
            </a:prstGeom>
            <a:noFill/>
            <a:ln>
              <a:noFill/>
            </a:ln>
          </p:spPr>
        </p:pic>
      </p:grpSp>
      <p:sp>
        <p:nvSpPr>
          <p:cNvPr id="810" name="Google Shape;810;p69"/>
          <p:cNvSpPr txBox="1"/>
          <p:nvPr/>
        </p:nvSpPr>
        <p:spPr>
          <a:xfrm>
            <a:off x="6160200" y="2324663"/>
            <a:ext cx="1383900" cy="2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2060"/>
                </a:solidFill>
              </a:rPr>
              <a:t>Container</a:t>
            </a:r>
            <a:endParaRPr sz="1600">
              <a:solidFill>
                <a:srgbClr val="002060"/>
              </a:solidFill>
            </a:endParaRPr>
          </a:p>
        </p:txBody>
      </p:sp>
      <p:grpSp>
        <p:nvGrpSpPr>
          <p:cNvPr id="811" name="Google Shape;811;p69"/>
          <p:cNvGrpSpPr/>
          <p:nvPr/>
        </p:nvGrpSpPr>
        <p:grpSpPr>
          <a:xfrm flipH="1">
            <a:off x="2709048" y="3227454"/>
            <a:ext cx="2605853" cy="373385"/>
            <a:chOff x="977269" y="2078787"/>
            <a:chExt cx="1265100" cy="372751"/>
          </a:xfrm>
        </p:grpSpPr>
        <p:sp>
          <p:nvSpPr>
            <p:cNvPr id="812" name="Google Shape;812;p69"/>
            <p:cNvSpPr txBox="1"/>
            <p:nvPr/>
          </p:nvSpPr>
          <p:spPr>
            <a:xfrm>
              <a:off x="977269" y="2078787"/>
              <a:ext cx="1265100" cy="372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
                  <a:solidFill>
                    <a:srgbClr val="002060"/>
                  </a:solidFill>
                </a:rPr>
                <a:t>Service Response</a:t>
              </a:r>
              <a:endParaRPr b="0" i="0" sz="1400" u="none" cap="none" strike="noStrike">
                <a:solidFill>
                  <a:srgbClr val="002060"/>
                </a:solidFill>
                <a:latin typeface="Arial"/>
                <a:ea typeface="Arial"/>
                <a:cs typeface="Arial"/>
                <a:sym typeface="Arial"/>
              </a:endParaRPr>
            </a:p>
          </p:txBody>
        </p:sp>
        <p:cxnSp>
          <p:nvCxnSpPr>
            <p:cNvPr id="813" name="Google Shape;813;p69"/>
            <p:cNvCxnSpPr/>
            <p:nvPr/>
          </p:nvCxnSpPr>
          <p:spPr>
            <a:xfrm>
              <a:off x="1119352" y="2451538"/>
              <a:ext cx="1072200" cy="0"/>
            </a:xfrm>
            <a:prstGeom prst="straightConnector1">
              <a:avLst/>
            </a:prstGeom>
            <a:solidFill>
              <a:srgbClr val="FFFFFF"/>
            </a:solidFill>
            <a:ln cap="flat" cmpd="sng" w="25400">
              <a:solidFill>
                <a:srgbClr val="002060"/>
              </a:solidFill>
              <a:prstDash val="solid"/>
              <a:round/>
              <a:headEnd len="sm" w="sm" type="none"/>
              <a:tailEnd len="med" w="med" type="triangle"/>
            </a:ln>
          </p:spPr>
        </p:cxnSp>
      </p:grpSp>
      <p:sp>
        <p:nvSpPr>
          <p:cNvPr id="814" name="Google Shape;814;p69"/>
          <p:cNvSpPr txBox="1"/>
          <p:nvPr/>
        </p:nvSpPr>
        <p:spPr>
          <a:xfrm>
            <a:off x="2910813" y="3600475"/>
            <a:ext cx="2250000" cy="47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2060"/>
                </a:solidFill>
              </a:rPr>
              <a:t>URL for CourseManager</a:t>
            </a:r>
            <a:endParaRPr>
              <a:solidFill>
                <a:srgbClr val="002060"/>
              </a:solidFill>
            </a:endParaRPr>
          </a:p>
        </p:txBody>
      </p:sp>
      <p:grpSp>
        <p:nvGrpSpPr>
          <p:cNvPr id="815" name="Google Shape;815;p69"/>
          <p:cNvGrpSpPr/>
          <p:nvPr/>
        </p:nvGrpSpPr>
        <p:grpSpPr>
          <a:xfrm>
            <a:off x="399535" y="2683516"/>
            <a:ext cx="571501" cy="1461283"/>
            <a:chOff x="431395" y="2308161"/>
            <a:chExt cx="571501" cy="1461283"/>
          </a:xfrm>
        </p:grpSpPr>
        <p:sp>
          <p:nvSpPr>
            <p:cNvPr id="816" name="Google Shape;816;p69"/>
            <p:cNvSpPr/>
            <p:nvPr/>
          </p:nvSpPr>
          <p:spPr>
            <a:xfrm>
              <a:off x="488545" y="2608709"/>
              <a:ext cx="457200" cy="444000"/>
            </a:xfrm>
            <a:prstGeom prst="ellipse">
              <a:avLst/>
            </a:prstGeom>
            <a:solidFill>
              <a:srgbClr val="FFFFFF"/>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2060"/>
                </a:solidFill>
                <a:latin typeface="Arial"/>
                <a:ea typeface="Arial"/>
                <a:cs typeface="Arial"/>
                <a:sym typeface="Arial"/>
              </a:endParaRPr>
            </a:p>
          </p:txBody>
        </p:sp>
        <p:sp>
          <p:nvSpPr>
            <p:cNvPr id="817" name="Google Shape;817;p69"/>
            <p:cNvSpPr/>
            <p:nvPr/>
          </p:nvSpPr>
          <p:spPr>
            <a:xfrm rot="-5400000">
              <a:off x="374245" y="3140794"/>
              <a:ext cx="685800" cy="571500"/>
            </a:xfrm>
            <a:prstGeom prst="flowChartDelay">
              <a:avLst/>
            </a:prstGeom>
            <a:solidFill>
              <a:srgbClr val="FFFFFF"/>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2060"/>
                </a:solidFill>
                <a:latin typeface="Arial"/>
                <a:ea typeface="Arial"/>
                <a:cs typeface="Arial"/>
                <a:sym typeface="Arial"/>
              </a:endParaRPr>
            </a:p>
          </p:txBody>
        </p:sp>
        <p:sp>
          <p:nvSpPr>
            <p:cNvPr id="818" name="Google Shape;818;p69"/>
            <p:cNvSpPr txBox="1"/>
            <p:nvPr/>
          </p:nvSpPr>
          <p:spPr>
            <a:xfrm>
              <a:off x="431396" y="2308161"/>
              <a:ext cx="571500" cy="2769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rgbClr val="002060"/>
                  </a:solidFill>
                  <a:latin typeface="Arial"/>
                  <a:ea typeface="Arial"/>
                  <a:cs typeface="Arial"/>
                  <a:sym typeface="Arial"/>
                </a:rPr>
                <a:t>User</a:t>
              </a:r>
              <a:endParaRPr b="0" i="0" sz="1400" u="none" cap="none" strike="noStrike">
                <a:solidFill>
                  <a:srgbClr val="002060"/>
                </a:solidFill>
                <a:latin typeface="Arial"/>
                <a:ea typeface="Arial"/>
                <a:cs typeface="Arial"/>
                <a:sym typeface="Arial"/>
              </a:endParaRPr>
            </a:p>
          </p:txBody>
        </p:sp>
      </p:grpSp>
      <p:cxnSp>
        <p:nvCxnSpPr>
          <p:cNvPr id="819" name="Google Shape;819;p69"/>
          <p:cNvCxnSpPr/>
          <p:nvPr/>
        </p:nvCxnSpPr>
        <p:spPr>
          <a:xfrm rot="10800000">
            <a:off x="952900" y="4012125"/>
            <a:ext cx="798300" cy="0"/>
          </a:xfrm>
          <a:prstGeom prst="straightConnector1">
            <a:avLst/>
          </a:prstGeom>
          <a:solidFill>
            <a:srgbClr val="FFFFFF"/>
          </a:solidFill>
          <a:ln cap="flat" cmpd="sng" w="25400">
            <a:solidFill>
              <a:srgbClr val="002060"/>
            </a:solidFill>
            <a:prstDash val="solid"/>
            <a:round/>
            <a:headEnd len="sm" w="sm" type="none"/>
            <a:tailEnd len="med" w="med" type="triangle"/>
          </a:ln>
        </p:spPr>
      </p:cxnSp>
      <p:cxnSp>
        <p:nvCxnSpPr>
          <p:cNvPr id="820" name="Google Shape;820;p69"/>
          <p:cNvCxnSpPr/>
          <p:nvPr/>
        </p:nvCxnSpPr>
        <p:spPr>
          <a:xfrm>
            <a:off x="971035" y="3411045"/>
            <a:ext cx="786600" cy="2400"/>
          </a:xfrm>
          <a:prstGeom prst="straightConnector1">
            <a:avLst/>
          </a:prstGeom>
          <a:solidFill>
            <a:srgbClr val="FFFFFF"/>
          </a:solidFill>
          <a:ln cap="flat" cmpd="sng" w="25400">
            <a:solidFill>
              <a:srgbClr val="002060"/>
            </a:solidFill>
            <a:prstDash val="solid"/>
            <a:round/>
            <a:headEnd len="sm" w="sm" type="none"/>
            <a:tailEnd len="med" w="med" type="triangle"/>
          </a:ln>
        </p:spPr>
      </p:cxnSp>
      <p:pic>
        <p:nvPicPr>
          <p:cNvPr descr="Docker Logos and Photos | Docker" id="821" name="Google Shape;821;p69"/>
          <p:cNvPicPr preferRelativeResize="0"/>
          <p:nvPr/>
        </p:nvPicPr>
        <p:blipFill rotWithShape="1">
          <a:blip r:embed="rId7">
            <a:alphaModFix/>
          </a:blip>
          <a:srcRect b="0" l="0" r="0" t="0"/>
          <a:stretch/>
        </p:blipFill>
        <p:spPr>
          <a:xfrm>
            <a:off x="6228548" y="2737854"/>
            <a:ext cx="887145" cy="228101"/>
          </a:xfrm>
          <a:prstGeom prst="rect">
            <a:avLst/>
          </a:prstGeom>
          <a:noFill/>
          <a:ln>
            <a:noFill/>
          </a:ln>
        </p:spPr>
      </p:pic>
      <p:sp>
        <p:nvSpPr>
          <p:cNvPr id="822" name="Google Shape;822;p69"/>
          <p:cNvSpPr txBox="1"/>
          <p:nvPr>
            <p:ph type="title"/>
          </p:nvPr>
        </p:nvSpPr>
        <p:spPr>
          <a:xfrm>
            <a:off x="311700" y="581750"/>
            <a:ext cx="8520600" cy="6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800"/>
              <a:buNone/>
            </a:pPr>
            <a:r>
              <a:rPr lang="en"/>
              <a:t>Container Runtime</a:t>
            </a:r>
            <a:endParaRPr/>
          </a:p>
        </p:txBody>
      </p:sp>
      <p:sp>
        <p:nvSpPr>
          <p:cNvPr id="823" name="Google Shape;823;p69"/>
          <p:cNvSpPr txBox="1"/>
          <p:nvPr>
            <p:ph idx="1" type="body"/>
          </p:nvPr>
        </p:nvSpPr>
        <p:spPr>
          <a:xfrm>
            <a:off x="215875" y="1139275"/>
            <a:ext cx="8520600" cy="8187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b="1" lang="en">
                <a:solidFill>
                  <a:schemeClr val="dk1"/>
                </a:solidFill>
              </a:rPr>
              <a:t>Forwards route to running service in the response</a:t>
            </a:r>
            <a:endParaRPr b="1">
              <a:solidFill>
                <a:schemeClr val="dk1"/>
              </a:solidFill>
            </a:endParaRPr>
          </a:p>
          <a:p>
            <a:pPr indent="-317500" lvl="1" marL="914400" rtl="0" algn="l">
              <a:lnSpc>
                <a:spcPct val="100000"/>
              </a:lnSpc>
              <a:spcBef>
                <a:spcPts val="0"/>
              </a:spcBef>
              <a:spcAft>
                <a:spcPts val="0"/>
              </a:spcAft>
              <a:buClr>
                <a:schemeClr val="dk1"/>
              </a:buClr>
              <a:buSzPts val="1400"/>
              <a:buChar char="○"/>
            </a:pPr>
            <a:r>
              <a:rPr lang="en">
                <a:solidFill>
                  <a:schemeClr val="dk1"/>
                </a:solidFill>
              </a:rPr>
              <a:t>In the real COPs system, the Platform Controller handles all routing</a:t>
            </a:r>
            <a:endParaRPr b="1">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7" name="Shape 827"/>
        <p:cNvGrpSpPr/>
        <p:nvPr/>
      </p:nvGrpSpPr>
      <p:grpSpPr>
        <a:xfrm>
          <a:off x="0" y="0"/>
          <a:ext cx="0" cy="0"/>
          <a:chOff x="0" y="0"/>
          <a:chExt cx="0" cy="0"/>
        </a:xfrm>
      </p:grpSpPr>
      <p:sp>
        <p:nvSpPr>
          <p:cNvPr id="828" name="Google Shape;828;p70"/>
          <p:cNvSpPr/>
          <p:nvPr/>
        </p:nvSpPr>
        <p:spPr>
          <a:xfrm>
            <a:off x="3257550" y="2175300"/>
            <a:ext cx="3695100" cy="2757900"/>
          </a:xfrm>
          <a:prstGeom prst="rect">
            <a:avLst/>
          </a:prstGeom>
          <a:solidFill>
            <a:srgbClr val="FFFFFF"/>
          </a:solidFill>
          <a:ln cap="flat" cmpd="sng" w="25400">
            <a:solidFill>
              <a:srgbClr val="00206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2060"/>
              </a:solidFill>
              <a:latin typeface="Arial"/>
              <a:ea typeface="Arial"/>
              <a:cs typeface="Arial"/>
              <a:sym typeface="Arial"/>
            </a:endParaRPr>
          </a:p>
        </p:txBody>
      </p:sp>
      <p:sp>
        <p:nvSpPr>
          <p:cNvPr id="829" name="Google Shape;829;p70"/>
          <p:cNvSpPr/>
          <p:nvPr/>
        </p:nvSpPr>
        <p:spPr>
          <a:xfrm>
            <a:off x="3578100" y="2329225"/>
            <a:ext cx="1725600" cy="1082400"/>
          </a:xfrm>
          <a:prstGeom prst="rect">
            <a:avLst/>
          </a:prstGeom>
          <a:solidFill>
            <a:srgbClr val="FFFFFF"/>
          </a:solidFill>
          <a:ln cap="flat" cmpd="sng" w="25400">
            <a:solidFill>
              <a:srgbClr val="00206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
                <a:solidFill>
                  <a:srgbClr val="002060"/>
                </a:solidFill>
              </a:rPr>
              <a:t>Container 1</a:t>
            </a:r>
            <a:endParaRPr>
              <a:solidFill>
                <a:srgbClr val="FF0000"/>
              </a:solidFill>
            </a:endParaRPr>
          </a:p>
        </p:txBody>
      </p:sp>
      <p:sp>
        <p:nvSpPr>
          <p:cNvPr id="830" name="Google Shape;830;p70"/>
          <p:cNvSpPr/>
          <p:nvPr/>
        </p:nvSpPr>
        <p:spPr>
          <a:xfrm>
            <a:off x="3702750" y="2667575"/>
            <a:ext cx="1476300" cy="615900"/>
          </a:xfrm>
          <a:prstGeom prst="rect">
            <a:avLst/>
          </a:prstGeom>
          <a:solidFill>
            <a:srgbClr val="FFFFFF"/>
          </a:solidFill>
          <a:ln cap="flat" cmpd="sng" w="25400">
            <a:solidFill>
              <a:srgbClr val="00206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
                <a:solidFill>
                  <a:srgbClr val="002060"/>
                </a:solidFill>
              </a:rPr>
              <a:t>CourseManager</a:t>
            </a:r>
            <a:endParaRPr>
              <a:solidFill>
                <a:srgbClr val="002060"/>
              </a:solidFill>
            </a:endParaRPr>
          </a:p>
        </p:txBody>
      </p:sp>
      <p:sp>
        <p:nvSpPr>
          <p:cNvPr id="831" name="Google Shape;831;p70"/>
          <p:cNvSpPr/>
          <p:nvPr/>
        </p:nvSpPr>
        <p:spPr>
          <a:xfrm>
            <a:off x="3578100" y="3633075"/>
            <a:ext cx="1725600" cy="1082400"/>
          </a:xfrm>
          <a:prstGeom prst="rect">
            <a:avLst/>
          </a:prstGeom>
          <a:solidFill>
            <a:srgbClr val="FFFFFF"/>
          </a:solidFill>
          <a:ln cap="flat" cmpd="sng" w="25400">
            <a:solidFill>
              <a:srgbClr val="00206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
                <a:solidFill>
                  <a:srgbClr val="002060"/>
                </a:solidFill>
              </a:rPr>
              <a:t>Container 2</a:t>
            </a:r>
            <a:endParaRPr>
              <a:solidFill>
                <a:srgbClr val="FF0000"/>
              </a:solidFill>
            </a:endParaRPr>
          </a:p>
        </p:txBody>
      </p:sp>
      <p:sp>
        <p:nvSpPr>
          <p:cNvPr id="832" name="Google Shape;832;p70"/>
          <p:cNvSpPr/>
          <p:nvPr/>
        </p:nvSpPr>
        <p:spPr>
          <a:xfrm>
            <a:off x="3702750" y="3916575"/>
            <a:ext cx="1476300" cy="669600"/>
          </a:xfrm>
          <a:prstGeom prst="rect">
            <a:avLst/>
          </a:prstGeom>
          <a:solidFill>
            <a:srgbClr val="FFFFFF"/>
          </a:solidFill>
          <a:ln cap="flat" cmpd="sng" w="25400">
            <a:solidFill>
              <a:srgbClr val="00206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
                <a:solidFill>
                  <a:srgbClr val="002060"/>
                </a:solidFill>
              </a:rPr>
              <a:t>CourseManager</a:t>
            </a:r>
            <a:endParaRPr>
              <a:solidFill>
                <a:srgbClr val="002060"/>
              </a:solidFill>
            </a:endParaRPr>
          </a:p>
        </p:txBody>
      </p:sp>
      <p:sp>
        <p:nvSpPr>
          <p:cNvPr id="833" name="Google Shape;833;p70"/>
          <p:cNvSpPr/>
          <p:nvPr/>
        </p:nvSpPr>
        <p:spPr>
          <a:xfrm>
            <a:off x="5303700" y="2674175"/>
            <a:ext cx="354900" cy="502200"/>
          </a:xfrm>
          <a:prstGeom prst="curvedLeftArrow">
            <a:avLst>
              <a:gd fmla="val 25000" name="adj1"/>
              <a:gd fmla="val 50000" name="adj2"/>
              <a:gd fmla="val 25000" name="adj3"/>
            </a:avLst>
          </a:prstGeom>
          <a:solidFill>
            <a:srgbClr val="687DA7"/>
          </a:solidFill>
          <a:ln cap="flat" cmpd="sng" w="9525">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2060"/>
              </a:solidFill>
            </a:endParaRPr>
          </a:p>
        </p:txBody>
      </p:sp>
      <p:sp>
        <p:nvSpPr>
          <p:cNvPr id="834" name="Google Shape;834;p70"/>
          <p:cNvSpPr/>
          <p:nvPr/>
        </p:nvSpPr>
        <p:spPr>
          <a:xfrm>
            <a:off x="5303700" y="4000275"/>
            <a:ext cx="354900" cy="502200"/>
          </a:xfrm>
          <a:prstGeom prst="curvedLeftArrow">
            <a:avLst>
              <a:gd fmla="val 25000" name="adj1"/>
              <a:gd fmla="val 50000" name="adj2"/>
              <a:gd fmla="val 25000" name="adj3"/>
            </a:avLst>
          </a:prstGeom>
          <a:solidFill>
            <a:srgbClr val="687D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70"/>
          <p:cNvSpPr/>
          <p:nvPr/>
        </p:nvSpPr>
        <p:spPr>
          <a:xfrm>
            <a:off x="1467725" y="2526575"/>
            <a:ext cx="592200" cy="797400"/>
          </a:xfrm>
          <a:prstGeom prst="rect">
            <a:avLst/>
          </a:prstGeom>
          <a:solidFill>
            <a:srgbClr val="FFFFFF"/>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2060"/>
              </a:solidFill>
              <a:latin typeface="Arial"/>
              <a:ea typeface="Arial"/>
              <a:cs typeface="Arial"/>
              <a:sym typeface="Arial"/>
            </a:endParaRPr>
          </a:p>
        </p:txBody>
      </p:sp>
      <p:grpSp>
        <p:nvGrpSpPr>
          <p:cNvPr id="836" name="Google Shape;836;p70"/>
          <p:cNvGrpSpPr/>
          <p:nvPr/>
        </p:nvGrpSpPr>
        <p:grpSpPr>
          <a:xfrm>
            <a:off x="388332" y="2578462"/>
            <a:ext cx="421881" cy="705150"/>
            <a:chOff x="431398" y="2608709"/>
            <a:chExt cx="571500" cy="1009375"/>
          </a:xfrm>
        </p:grpSpPr>
        <p:sp>
          <p:nvSpPr>
            <p:cNvPr id="837" name="Google Shape;837;p70"/>
            <p:cNvSpPr/>
            <p:nvPr/>
          </p:nvSpPr>
          <p:spPr>
            <a:xfrm>
              <a:off x="488545" y="2608709"/>
              <a:ext cx="457200" cy="444000"/>
            </a:xfrm>
            <a:prstGeom prst="ellipse">
              <a:avLst/>
            </a:prstGeom>
            <a:solidFill>
              <a:srgbClr val="FFFFFF"/>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2060"/>
                </a:solidFill>
                <a:latin typeface="Arial"/>
                <a:ea typeface="Arial"/>
                <a:cs typeface="Arial"/>
                <a:sym typeface="Arial"/>
              </a:endParaRPr>
            </a:p>
          </p:txBody>
        </p:sp>
        <p:sp>
          <p:nvSpPr>
            <p:cNvPr id="838" name="Google Shape;838;p70"/>
            <p:cNvSpPr/>
            <p:nvPr/>
          </p:nvSpPr>
          <p:spPr>
            <a:xfrm rot="-5400000">
              <a:off x="449998" y="3065184"/>
              <a:ext cx="534300" cy="571500"/>
            </a:xfrm>
            <a:prstGeom prst="flowChartDelay">
              <a:avLst/>
            </a:prstGeom>
            <a:solidFill>
              <a:srgbClr val="FFFFFF"/>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2060"/>
                </a:solidFill>
                <a:latin typeface="Arial"/>
                <a:ea typeface="Arial"/>
                <a:cs typeface="Arial"/>
                <a:sym typeface="Arial"/>
              </a:endParaRPr>
            </a:p>
          </p:txBody>
        </p:sp>
      </p:grpSp>
      <p:cxnSp>
        <p:nvCxnSpPr>
          <p:cNvPr id="839" name="Google Shape;839;p70"/>
          <p:cNvCxnSpPr/>
          <p:nvPr/>
        </p:nvCxnSpPr>
        <p:spPr>
          <a:xfrm rot="10800000">
            <a:off x="817425" y="3160750"/>
            <a:ext cx="631200" cy="6900"/>
          </a:xfrm>
          <a:prstGeom prst="straightConnector1">
            <a:avLst/>
          </a:prstGeom>
          <a:solidFill>
            <a:srgbClr val="FFFFFF"/>
          </a:solidFill>
          <a:ln cap="flat" cmpd="sng" w="25400">
            <a:solidFill>
              <a:srgbClr val="002060"/>
            </a:solidFill>
            <a:prstDash val="solid"/>
            <a:round/>
            <a:headEnd len="sm" w="sm" type="none"/>
            <a:tailEnd len="med" w="med" type="triangle"/>
          </a:ln>
        </p:spPr>
      </p:cxnSp>
      <p:cxnSp>
        <p:nvCxnSpPr>
          <p:cNvPr id="840" name="Google Shape;840;p70"/>
          <p:cNvCxnSpPr/>
          <p:nvPr/>
        </p:nvCxnSpPr>
        <p:spPr>
          <a:xfrm>
            <a:off x="835829" y="2753951"/>
            <a:ext cx="606300" cy="1800"/>
          </a:xfrm>
          <a:prstGeom prst="straightConnector1">
            <a:avLst/>
          </a:prstGeom>
          <a:solidFill>
            <a:srgbClr val="FFFFFF"/>
          </a:solidFill>
          <a:ln cap="flat" cmpd="sng" w="25400">
            <a:solidFill>
              <a:srgbClr val="002060"/>
            </a:solidFill>
            <a:prstDash val="solid"/>
            <a:round/>
            <a:headEnd len="sm" w="sm" type="none"/>
            <a:tailEnd len="med" w="med" type="triangle"/>
          </a:ln>
        </p:spPr>
      </p:cxnSp>
      <p:grpSp>
        <p:nvGrpSpPr>
          <p:cNvPr id="841" name="Google Shape;841;p70"/>
          <p:cNvGrpSpPr/>
          <p:nvPr/>
        </p:nvGrpSpPr>
        <p:grpSpPr>
          <a:xfrm>
            <a:off x="2073225" y="2315028"/>
            <a:ext cx="1616234" cy="418121"/>
            <a:chOff x="1111209" y="1963492"/>
            <a:chExt cx="1072200" cy="418121"/>
          </a:xfrm>
        </p:grpSpPr>
        <p:sp>
          <p:nvSpPr>
            <p:cNvPr id="842" name="Google Shape;842;p70"/>
            <p:cNvSpPr txBox="1"/>
            <p:nvPr/>
          </p:nvSpPr>
          <p:spPr>
            <a:xfrm>
              <a:off x="1164683" y="1963492"/>
              <a:ext cx="669900" cy="276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rgbClr val="002060"/>
                  </a:solidFill>
                  <a:latin typeface="Arial"/>
                  <a:ea typeface="Arial"/>
                  <a:cs typeface="Arial"/>
                  <a:sym typeface="Arial"/>
                </a:rPr>
                <a:t>REST Request</a:t>
              </a:r>
              <a:endParaRPr b="0" i="0" sz="1400" u="none" cap="none" strike="noStrike">
                <a:solidFill>
                  <a:srgbClr val="002060"/>
                </a:solidFill>
                <a:latin typeface="Arial"/>
                <a:ea typeface="Arial"/>
                <a:cs typeface="Arial"/>
                <a:sym typeface="Arial"/>
              </a:endParaRPr>
            </a:p>
          </p:txBody>
        </p:sp>
        <p:cxnSp>
          <p:nvCxnSpPr>
            <p:cNvPr id="843" name="Google Shape;843;p70"/>
            <p:cNvCxnSpPr/>
            <p:nvPr/>
          </p:nvCxnSpPr>
          <p:spPr>
            <a:xfrm>
              <a:off x="1111209" y="2381613"/>
              <a:ext cx="1072200" cy="0"/>
            </a:xfrm>
            <a:prstGeom prst="straightConnector1">
              <a:avLst/>
            </a:prstGeom>
            <a:solidFill>
              <a:srgbClr val="FFFFFF"/>
            </a:solidFill>
            <a:ln cap="flat" cmpd="sng" w="25400">
              <a:solidFill>
                <a:srgbClr val="002060"/>
              </a:solidFill>
              <a:prstDash val="solid"/>
              <a:round/>
              <a:headEnd len="sm" w="sm" type="none"/>
              <a:tailEnd len="med" w="med" type="triangle"/>
            </a:ln>
          </p:spPr>
        </p:cxnSp>
      </p:grpSp>
      <p:grpSp>
        <p:nvGrpSpPr>
          <p:cNvPr id="844" name="Google Shape;844;p70"/>
          <p:cNvGrpSpPr/>
          <p:nvPr/>
        </p:nvGrpSpPr>
        <p:grpSpPr>
          <a:xfrm flipH="1">
            <a:off x="1995862" y="2872813"/>
            <a:ext cx="1693030" cy="346315"/>
            <a:chOff x="1136370" y="2105223"/>
            <a:chExt cx="1124787" cy="346315"/>
          </a:xfrm>
        </p:grpSpPr>
        <p:sp>
          <p:nvSpPr>
            <p:cNvPr id="845" name="Google Shape;845;p70"/>
            <p:cNvSpPr txBox="1"/>
            <p:nvPr/>
          </p:nvSpPr>
          <p:spPr>
            <a:xfrm>
              <a:off x="1317057" y="2105223"/>
              <a:ext cx="944100" cy="276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rgbClr val="002060"/>
                  </a:solidFill>
                  <a:latin typeface="Arial"/>
                  <a:ea typeface="Arial"/>
                  <a:cs typeface="Arial"/>
                  <a:sym typeface="Arial"/>
                </a:rPr>
                <a:t>JSON </a:t>
              </a:r>
              <a:r>
                <a:rPr lang="en">
                  <a:solidFill>
                    <a:srgbClr val="002060"/>
                  </a:solidFill>
                </a:rPr>
                <a:t>R</a:t>
              </a:r>
              <a:r>
                <a:rPr b="0" i="0" lang="en" sz="1400" u="none" cap="none" strike="noStrike">
                  <a:solidFill>
                    <a:srgbClr val="002060"/>
                  </a:solidFill>
                  <a:latin typeface="Arial"/>
                  <a:ea typeface="Arial"/>
                  <a:cs typeface="Arial"/>
                  <a:sym typeface="Arial"/>
                </a:rPr>
                <a:t>esponse</a:t>
              </a:r>
              <a:endParaRPr b="0" i="0" sz="1400" u="none" cap="none" strike="noStrike">
                <a:solidFill>
                  <a:srgbClr val="002060"/>
                </a:solidFill>
                <a:latin typeface="Arial"/>
                <a:ea typeface="Arial"/>
                <a:cs typeface="Arial"/>
                <a:sym typeface="Arial"/>
              </a:endParaRPr>
            </a:p>
          </p:txBody>
        </p:sp>
        <p:cxnSp>
          <p:nvCxnSpPr>
            <p:cNvPr id="846" name="Google Shape;846;p70"/>
            <p:cNvCxnSpPr/>
            <p:nvPr/>
          </p:nvCxnSpPr>
          <p:spPr>
            <a:xfrm>
              <a:off x="1136370" y="2451538"/>
              <a:ext cx="1072200" cy="0"/>
            </a:xfrm>
            <a:prstGeom prst="straightConnector1">
              <a:avLst/>
            </a:prstGeom>
            <a:solidFill>
              <a:srgbClr val="FFFFFF"/>
            </a:solidFill>
            <a:ln cap="flat" cmpd="sng" w="25400">
              <a:solidFill>
                <a:srgbClr val="002060"/>
              </a:solidFill>
              <a:prstDash val="solid"/>
              <a:round/>
              <a:headEnd len="sm" w="sm" type="none"/>
              <a:tailEnd len="med" w="med" type="triangle"/>
            </a:ln>
          </p:spPr>
        </p:cxnSp>
      </p:grpSp>
      <p:sp>
        <p:nvSpPr>
          <p:cNvPr id="847" name="Google Shape;847;p70"/>
          <p:cNvSpPr/>
          <p:nvPr/>
        </p:nvSpPr>
        <p:spPr>
          <a:xfrm>
            <a:off x="1481025" y="3844625"/>
            <a:ext cx="592200" cy="797400"/>
          </a:xfrm>
          <a:prstGeom prst="rect">
            <a:avLst/>
          </a:prstGeom>
          <a:solidFill>
            <a:srgbClr val="FFFFFF"/>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2060"/>
              </a:solidFill>
              <a:latin typeface="Arial"/>
              <a:ea typeface="Arial"/>
              <a:cs typeface="Arial"/>
              <a:sym typeface="Arial"/>
            </a:endParaRPr>
          </a:p>
        </p:txBody>
      </p:sp>
      <p:grpSp>
        <p:nvGrpSpPr>
          <p:cNvPr id="848" name="Google Shape;848;p70"/>
          <p:cNvGrpSpPr/>
          <p:nvPr/>
        </p:nvGrpSpPr>
        <p:grpSpPr>
          <a:xfrm>
            <a:off x="401632" y="3896512"/>
            <a:ext cx="421881" cy="705150"/>
            <a:chOff x="431398" y="2608709"/>
            <a:chExt cx="571500" cy="1009375"/>
          </a:xfrm>
        </p:grpSpPr>
        <p:sp>
          <p:nvSpPr>
            <p:cNvPr id="849" name="Google Shape;849;p70"/>
            <p:cNvSpPr/>
            <p:nvPr/>
          </p:nvSpPr>
          <p:spPr>
            <a:xfrm>
              <a:off x="488545" y="2608709"/>
              <a:ext cx="457200" cy="444000"/>
            </a:xfrm>
            <a:prstGeom prst="ellipse">
              <a:avLst/>
            </a:prstGeom>
            <a:solidFill>
              <a:srgbClr val="FFFFFF"/>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2060"/>
                </a:solidFill>
                <a:latin typeface="Arial"/>
                <a:ea typeface="Arial"/>
                <a:cs typeface="Arial"/>
                <a:sym typeface="Arial"/>
              </a:endParaRPr>
            </a:p>
          </p:txBody>
        </p:sp>
        <p:sp>
          <p:nvSpPr>
            <p:cNvPr id="850" name="Google Shape;850;p70"/>
            <p:cNvSpPr/>
            <p:nvPr/>
          </p:nvSpPr>
          <p:spPr>
            <a:xfrm rot="-5400000">
              <a:off x="449998" y="3065184"/>
              <a:ext cx="534300" cy="571500"/>
            </a:xfrm>
            <a:prstGeom prst="flowChartDelay">
              <a:avLst/>
            </a:prstGeom>
            <a:solidFill>
              <a:srgbClr val="FFFFFF"/>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2060"/>
                </a:solidFill>
                <a:latin typeface="Arial"/>
                <a:ea typeface="Arial"/>
                <a:cs typeface="Arial"/>
                <a:sym typeface="Arial"/>
              </a:endParaRPr>
            </a:p>
          </p:txBody>
        </p:sp>
      </p:grpSp>
      <p:cxnSp>
        <p:nvCxnSpPr>
          <p:cNvPr id="851" name="Google Shape;851;p70"/>
          <p:cNvCxnSpPr/>
          <p:nvPr/>
        </p:nvCxnSpPr>
        <p:spPr>
          <a:xfrm rot="10800000">
            <a:off x="830725" y="4478800"/>
            <a:ext cx="631200" cy="6900"/>
          </a:xfrm>
          <a:prstGeom prst="straightConnector1">
            <a:avLst/>
          </a:prstGeom>
          <a:solidFill>
            <a:srgbClr val="FFFFFF"/>
          </a:solidFill>
          <a:ln cap="flat" cmpd="sng" w="25400">
            <a:solidFill>
              <a:srgbClr val="002060"/>
            </a:solidFill>
            <a:prstDash val="solid"/>
            <a:round/>
            <a:headEnd len="sm" w="sm" type="none"/>
            <a:tailEnd len="med" w="med" type="triangle"/>
          </a:ln>
        </p:spPr>
      </p:cxnSp>
      <p:cxnSp>
        <p:nvCxnSpPr>
          <p:cNvPr id="852" name="Google Shape;852;p70"/>
          <p:cNvCxnSpPr/>
          <p:nvPr/>
        </p:nvCxnSpPr>
        <p:spPr>
          <a:xfrm>
            <a:off x="849129" y="4072001"/>
            <a:ext cx="606300" cy="1800"/>
          </a:xfrm>
          <a:prstGeom prst="straightConnector1">
            <a:avLst/>
          </a:prstGeom>
          <a:solidFill>
            <a:srgbClr val="FFFFFF"/>
          </a:solidFill>
          <a:ln cap="flat" cmpd="sng" w="25400">
            <a:solidFill>
              <a:srgbClr val="002060"/>
            </a:solidFill>
            <a:prstDash val="solid"/>
            <a:round/>
            <a:headEnd len="sm" w="sm" type="none"/>
            <a:tailEnd len="med" w="med" type="triangle"/>
          </a:ln>
        </p:spPr>
      </p:cxnSp>
      <p:grpSp>
        <p:nvGrpSpPr>
          <p:cNvPr id="853" name="Google Shape;853;p70"/>
          <p:cNvGrpSpPr/>
          <p:nvPr/>
        </p:nvGrpSpPr>
        <p:grpSpPr>
          <a:xfrm>
            <a:off x="2086525" y="3633078"/>
            <a:ext cx="1616234" cy="418121"/>
            <a:chOff x="1111209" y="1963492"/>
            <a:chExt cx="1072200" cy="418121"/>
          </a:xfrm>
        </p:grpSpPr>
        <p:sp>
          <p:nvSpPr>
            <p:cNvPr id="854" name="Google Shape;854;p70"/>
            <p:cNvSpPr txBox="1"/>
            <p:nvPr/>
          </p:nvSpPr>
          <p:spPr>
            <a:xfrm>
              <a:off x="1164683" y="1963492"/>
              <a:ext cx="669900" cy="276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rgbClr val="002060"/>
                  </a:solidFill>
                  <a:latin typeface="Arial"/>
                  <a:ea typeface="Arial"/>
                  <a:cs typeface="Arial"/>
                  <a:sym typeface="Arial"/>
                </a:rPr>
                <a:t>REST Request</a:t>
              </a:r>
              <a:endParaRPr b="0" i="0" sz="1400" u="none" cap="none" strike="noStrike">
                <a:solidFill>
                  <a:srgbClr val="002060"/>
                </a:solidFill>
                <a:latin typeface="Arial"/>
                <a:ea typeface="Arial"/>
                <a:cs typeface="Arial"/>
                <a:sym typeface="Arial"/>
              </a:endParaRPr>
            </a:p>
          </p:txBody>
        </p:sp>
        <p:cxnSp>
          <p:nvCxnSpPr>
            <p:cNvPr id="855" name="Google Shape;855;p70"/>
            <p:cNvCxnSpPr/>
            <p:nvPr/>
          </p:nvCxnSpPr>
          <p:spPr>
            <a:xfrm>
              <a:off x="1111209" y="2381613"/>
              <a:ext cx="1072200" cy="0"/>
            </a:xfrm>
            <a:prstGeom prst="straightConnector1">
              <a:avLst/>
            </a:prstGeom>
            <a:solidFill>
              <a:srgbClr val="FFFFFF"/>
            </a:solidFill>
            <a:ln cap="flat" cmpd="sng" w="25400">
              <a:solidFill>
                <a:srgbClr val="002060"/>
              </a:solidFill>
              <a:prstDash val="solid"/>
              <a:round/>
              <a:headEnd len="sm" w="sm" type="none"/>
              <a:tailEnd len="med" w="med" type="triangle"/>
            </a:ln>
          </p:spPr>
        </p:cxnSp>
      </p:grpSp>
      <p:grpSp>
        <p:nvGrpSpPr>
          <p:cNvPr id="856" name="Google Shape;856;p70"/>
          <p:cNvGrpSpPr/>
          <p:nvPr/>
        </p:nvGrpSpPr>
        <p:grpSpPr>
          <a:xfrm flipH="1">
            <a:off x="2009162" y="4190863"/>
            <a:ext cx="1693030" cy="346315"/>
            <a:chOff x="1136370" y="2105223"/>
            <a:chExt cx="1124787" cy="346315"/>
          </a:xfrm>
        </p:grpSpPr>
        <p:sp>
          <p:nvSpPr>
            <p:cNvPr id="857" name="Google Shape;857;p70"/>
            <p:cNvSpPr txBox="1"/>
            <p:nvPr/>
          </p:nvSpPr>
          <p:spPr>
            <a:xfrm>
              <a:off x="1317057" y="2105223"/>
              <a:ext cx="944100" cy="276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rgbClr val="002060"/>
                  </a:solidFill>
                  <a:latin typeface="Arial"/>
                  <a:ea typeface="Arial"/>
                  <a:cs typeface="Arial"/>
                  <a:sym typeface="Arial"/>
                </a:rPr>
                <a:t>JSON </a:t>
              </a:r>
              <a:r>
                <a:rPr lang="en">
                  <a:solidFill>
                    <a:srgbClr val="002060"/>
                  </a:solidFill>
                </a:rPr>
                <a:t>R</a:t>
              </a:r>
              <a:r>
                <a:rPr b="0" i="0" lang="en" sz="1400" u="none" cap="none" strike="noStrike">
                  <a:solidFill>
                    <a:srgbClr val="002060"/>
                  </a:solidFill>
                  <a:latin typeface="Arial"/>
                  <a:ea typeface="Arial"/>
                  <a:cs typeface="Arial"/>
                  <a:sym typeface="Arial"/>
                </a:rPr>
                <a:t>esponse</a:t>
              </a:r>
              <a:endParaRPr b="0" i="0" sz="1400" u="none" cap="none" strike="noStrike">
                <a:solidFill>
                  <a:srgbClr val="002060"/>
                </a:solidFill>
                <a:latin typeface="Arial"/>
                <a:ea typeface="Arial"/>
                <a:cs typeface="Arial"/>
                <a:sym typeface="Arial"/>
              </a:endParaRPr>
            </a:p>
          </p:txBody>
        </p:sp>
        <p:cxnSp>
          <p:nvCxnSpPr>
            <p:cNvPr id="858" name="Google Shape;858;p70"/>
            <p:cNvCxnSpPr/>
            <p:nvPr/>
          </p:nvCxnSpPr>
          <p:spPr>
            <a:xfrm>
              <a:off x="1136370" y="2451538"/>
              <a:ext cx="1072200" cy="0"/>
            </a:xfrm>
            <a:prstGeom prst="straightConnector1">
              <a:avLst/>
            </a:prstGeom>
            <a:solidFill>
              <a:srgbClr val="FFFFFF"/>
            </a:solidFill>
            <a:ln cap="flat" cmpd="sng" w="25400">
              <a:solidFill>
                <a:srgbClr val="002060"/>
              </a:solidFill>
              <a:prstDash val="solid"/>
              <a:round/>
              <a:headEnd len="sm" w="sm" type="none"/>
              <a:tailEnd len="med" w="med" type="triangle"/>
            </a:ln>
          </p:spPr>
        </p:cxnSp>
      </p:grpSp>
      <p:sp>
        <p:nvSpPr>
          <p:cNvPr id="859" name="Google Shape;859;p70"/>
          <p:cNvSpPr txBox="1"/>
          <p:nvPr/>
        </p:nvSpPr>
        <p:spPr>
          <a:xfrm>
            <a:off x="5710100" y="2667575"/>
            <a:ext cx="1152300" cy="28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200">
                <a:solidFill>
                  <a:srgbClr val="002060"/>
                </a:solidFill>
              </a:rPr>
              <a:t>Health Check</a:t>
            </a:r>
            <a:endParaRPr i="1" sz="1200">
              <a:solidFill>
                <a:srgbClr val="002060"/>
              </a:solidFill>
            </a:endParaRPr>
          </a:p>
          <a:p>
            <a:pPr indent="0" lvl="0" marL="0" rtl="0" algn="ctr">
              <a:spcBef>
                <a:spcPts val="0"/>
              </a:spcBef>
              <a:spcAft>
                <a:spcPts val="0"/>
              </a:spcAft>
              <a:buNone/>
            </a:pPr>
            <a:r>
              <a:rPr i="1" lang="en" sz="1200">
                <a:solidFill>
                  <a:srgbClr val="002060"/>
                </a:solidFill>
              </a:rPr>
              <a:t>Thread</a:t>
            </a:r>
            <a:endParaRPr i="1" sz="1200">
              <a:solidFill>
                <a:srgbClr val="002060"/>
              </a:solidFill>
            </a:endParaRPr>
          </a:p>
        </p:txBody>
      </p:sp>
      <p:sp>
        <p:nvSpPr>
          <p:cNvPr id="860" name="Google Shape;860;p70"/>
          <p:cNvSpPr txBox="1"/>
          <p:nvPr/>
        </p:nvSpPr>
        <p:spPr>
          <a:xfrm>
            <a:off x="5658600" y="3965000"/>
            <a:ext cx="1152300" cy="28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200">
                <a:solidFill>
                  <a:srgbClr val="002060"/>
                </a:solidFill>
              </a:rPr>
              <a:t>Health Check</a:t>
            </a:r>
            <a:endParaRPr i="1" sz="1200">
              <a:solidFill>
                <a:srgbClr val="002060"/>
              </a:solidFill>
            </a:endParaRPr>
          </a:p>
          <a:p>
            <a:pPr indent="0" lvl="0" marL="0" rtl="0" algn="ctr">
              <a:spcBef>
                <a:spcPts val="0"/>
              </a:spcBef>
              <a:spcAft>
                <a:spcPts val="0"/>
              </a:spcAft>
              <a:buNone/>
            </a:pPr>
            <a:r>
              <a:rPr i="1" lang="en" sz="1200">
                <a:solidFill>
                  <a:srgbClr val="002060"/>
                </a:solidFill>
              </a:rPr>
              <a:t>Thread</a:t>
            </a:r>
            <a:endParaRPr i="1" sz="1200">
              <a:solidFill>
                <a:srgbClr val="002060"/>
              </a:solidFill>
            </a:endParaRPr>
          </a:p>
        </p:txBody>
      </p:sp>
      <p:sp>
        <p:nvSpPr>
          <p:cNvPr id="861" name="Google Shape;861;p70"/>
          <p:cNvSpPr txBox="1"/>
          <p:nvPr/>
        </p:nvSpPr>
        <p:spPr>
          <a:xfrm>
            <a:off x="277025" y="2261825"/>
            <a:ext cx="7917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2060"/>
                </a:solidFill>
              </a:rPr>
              <a:t>User 1</a:t>
            </a:r>
            <a:endParaRPr>
              <a:solidFill>
                <a:srgbClr val="002060"/>
              </a:solidFill>
            </a:endParaRPr>
          </a:p>
        </p:txBody>
      </p:sp>
      <p:sp>
        <p:nvSpPr>
          <p:cNvPr id="862" name="Google Shape;862;p70"/>
          <p:cNvSpPr txBox="1"/>
          <p:nvPr/>
        </p:nvSpPr>
        <p:spPr>
          <a:xfrm>
            <a:off x="277025" y="3567850"/>
            <a:ext cx="7917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2060"/>
                </a:solidFill>
              </a:rPr>
              <a:t>User 2</a:t>
            </a:r>
            <a:endParaRPr>
              <a:solidFill>
                <a:srgbClr val="002060"/>
              </a:solidFill>
            </a:endParaRPr>
          </a:p>
        </p:txBody>
      </p:sp>
      <p:pic>
        <p:nvPicPr>
          <p:cNvPr descr="W3C HTML5 Logo" id="863" name="Google Shape;863;p70"/>
          <p:cNvPicPr preferRelativeResize="0"/>
          <p:nvPr/>
        </p:nvPicPr>
        <p:blipFill rotWithShape="1">
          <a:blip r:embed="rId3">
            <a:alphaModFix/>
          </a:blip>
          <a:srcRect b="0" l="0" r="0" t="0"/>
          <a:stretch/>
        </p:blipFill>
        <p:spPr>
          <a:xfrm>
            <a:off x="1542587" y="2682575"/>
            <a:ext cx="469075" cy="469075"/>
          </a:xfrm>
          <a:prstGeom prst="rect">
            <a:avLst/>
          </a:prstGeom>
          <a:noFill/>
          <a:ln>
            <a:noFill/>
          </a:ln>
        </p:spPr>
      </p:pic>
      <p:pic>
        <p:nvPicPr>
          <p:cNvPr descr="W3C HTML5 Logo" id="864" name="Google Shape;864;p70"/>
          <p:cNvPicPr preferRelativeResize="0"/>
          <p:nvPr/>
        </p:nvPicPr>
        <p:blipFill rotWithShape="1">
          <a:blip r:embed="rId3">
            <a:alphaModFix/>
          </a:blip>
          <a:srcRect b="0" l="0" r="0" t="0"/>
          <a:stretch/>
        </p:blipFill>
        <p:spPr>
          <a:xfrm>
            <a:off x="1536450" y="4008787"/>
            <a:ext cx="469075" cy="469075"/>
          </a:xfrm>
          <a:prstGeom prst="rect">
            <a:avLst/>
          </a:prstGeom>
          <a:noFill/>
          <a:ln>
            <a:noFill/>
          </a:ln>
        </p:spPr>
      </p:pic>
      <p:sp>
        <p:nvSpPr>
          <p:cNvPr id="865" name="Google Shape;865;p70"/>
          <p:cNvSpPr/>
          <p:nvPr/>
        </p:nvSpPr>
        <p:spPr>
          <a:xfrm>
            <a:off x="5265076" y="2635823"/>
            <a:ext cx="547500" cy="469200"/>
          </a:xfrm>
          <a:prstGeom prst="noSmoking">
            <a:avLst>
              <a:gd fmla="val 10406" name="adj"/>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66" name="Google Shape;866;p70"/>
          <p:cNvSpPr txBox="1"/>
          <p:nvPr>
            <p:ph type="title"/>
          </p:nvPr>
        </p:nvSpPr>
        <p:spPr>
          <a:xfrm>
            <a:off x="311700" y="581750"/>
            <a:ext cx="8520600" cy="6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800"/>
              <a:buNone/>
            </a:pPr>
            <a:r>
              <a:rPr lang="en"/>
              <a:t>Container Runtime</a:t>
            </a:r>
            <a:endParaRPr/>
          </a:p>
        </p:txBody>
      </p:sp>
      <p:sp>
        <p:nvSpPr>
          <p:cNvPr id="867" name="Google Shape;867;p70"/>
          <p:cNvSpPr txBox="1"/>
          <p:nvPr>
            <p:ph idx="1" type="body"/>
          </p:nvPr>
        </p:nvSpPr>
        <p:spPr>
          <a:xfrm>
            <a:off x="215875" y="1139275"/>
            <a:ext cx="8520600" cy="8187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b="1" lang="en">
                <a:solidFill>
                  <a:schemeClr val="dk1"/>
                </a:solidFill>
              </a:rPr>
              <a:t>Monitors the lifecycle of all containers</a:t>
            </a:r>
            <a:endParaRPr b="1">
              <a:solidFill>
                <a:schemeClr val="dk1"/>
              </a:solidFill>
            </a:endParaRPr>
          </a:p>
          <a:p>
            <a:pPr indent="-317500" lvl="1" marL="914400" rtl="0" algn="l">
              <a:lnSpc>
                <a:spcPct val="100000"/>
              </a:lnSpc>
              <a:spcBef>
                <a:spcPts val="0"/>
              </a:spcBef>
              <a:spcAft>
                <a:spcPts val="0"/>
              </a:spcAft>
              <a:buClr>
                <a:schemeClr val="dk1"/>
              </a:buClr>
              <a:buSzPts val="1400"/>
              <a:buChar char="○"/>
            </a:pPr>
            <a:r>
              <a:rPr lang="en">
                <a:solidFill>
                  <a:schemeClr val="dk1"/>
                </a:solidFill>
              </a:rPr>
              <a:t>Creates a “Health Check” thread for each running container</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
                <a:solidFill>
                  <a:schemeClr val="dk1"/>
                </a:solidFill>
              </a:rPr>
              <a:t>If the user is inactive or disconnects from service, shuts down the container</a:t>
            </a:r>
            <a:endParaRPr b="1">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3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84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84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84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83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86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83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86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2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83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85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86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83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1" name="Shape 871"/>
        <p:cNvGrpSpPr/>
        <p:nvPr/>
      </p:nvGrpSpPr>
      <p:grpSpPr>
        <a:xfrm>
          <a:off x="0" y="0"/>
          <a:ext cx="0" cy="0"/>
          <a:chOff x="0" y="0"/>
          <a:chExt cx="0" cy="0"/>
        </a:xfrm>
      </p:grpSpPr>
      <p:sp>
        <p:nvSpPr>
          <p:cNvPr id="872" name="Google Shape;872;p71"/>
          <p:cNvSpPr txBox="1"/>
          <p:nvPr>
            <p:ph type="title"/>
          </p:nvPr>
        </p:nvSpPr>
        <p:spPr>
          <a:xfrm>
            <a:off x="311700" y="749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Container Runtime - Testing</a:t>
            </a:r>
            <a:endParaRPr/>
          </a:p>
        </p:txBody>
      </p:sp>
      <p:sp>
        <p:nvSpPr>
          <p:cNvPr id="873" name="Google Shape;873;p71"/>
          <p:cNvSpPr txBox="1"/>
          <p:nvPr>
            <p:ph idx="1" type="body"/>
          </p:nvPr>
        </p:nvSpPr>
        <p:spPr>
          <a:xfrm>
            <a:off x="311700" y="14572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Container Runtime was tested using Python unittest framework.</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Tests to ensure that containers properly run the Course Manager service, handle exceptions, and shut down after a user disconnects.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Challenges: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Testing issues due to multithreading and signals needed for containers and thread clean up.</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Coverage is not entirely accurate because code within threads is ignored.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Coverage (using coverage.py): </a:t>
            </a:r>
            <a:endParaRPr>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80%</a:t>
            </a:r>
            <a:endParaRPr sz="18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7" name="Shape 877"/>
        <p:cNvGrpSpPr/>
        <p:nvPr/>
      </p:nvGrpSpPr>
      <p:grpSpPr>
        <a:xfrm>
          <a:off x="0" y="0"/>
          <a:ext cx="0" cy="0"/>
          <a:chOff x="0" y="0"/>
          <a:chExt cx="0" cy="0"/>
        </a:xfrm>
      </p:grpSpPr>
      <p:sp>
        <p:nvSpPr>
          <p:cNvPr id="878" name="Google Shape;878;p72"/>
          <p:cNvSpPr txBox="1"/>
          <p:nvPr>
            <p:ph type="title"/>
          </p:nvPr>
        </p:nvSpPr>
        <p:spPr>
          <a:xfrm>
            <a:off x="311700" y="581750"/>
            <a:ext cx="8520600" cy="67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End-to-end System Demo</a:t>
            </a:r>
            <a:endParaRPr b="0" sz="2400"/>
          </a:p>
        </p:txBody>
      </p:sp>
      <p:sp>
        <p:nvSpPr>
          <p:cNvPr id="879" name="Google Shape;879;p72"/>
          <p:cNvSpPr txBox="1"/>
          <p:nvPr>
            <p:ph idx="1" type="body"/>
          </p:nvPr>
        </p:nvSpPr>
        <p:spPr>
          <a:xfrm>
            <a:off x="311700" y="1535425"/>
            <a:ext cx="8520600" cy="309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rgbClr val="000000"/>
              </a:solidFill>
            </a:endParaRPr>
          </a:p>
          <a:p>
            <a:pPr indent="0" lvl="0" marL="114300" rtl="0" algn="l">
              <a:lnSpc>
                <a:spcPct val="115000"/>
              </a:lnSpc>
              <a:spcBef>
                <a:spcPts val="0"/>
              </a:spcBef>
              <a:spcAft>
                <a:spcPts val="0"/>
              </a:spcAft>
              <a:buSzPts val="1800"/>
              <a:buNone/>
            </a:pPr>
            <a:r>
              <a:t/>
            </a:r>
            <a:endParaRPr>
              <a:solidFill>
                <a:srgbClr val="000000"/>
              </a:solidFill>
            </a:endParaRPr>
          </a:p>
        </p:txBody>
      </p:sp>
      <p:pic>
        <p:nvPicPr>
          <p:cNvPr id="880" name="Google Shape;880;p72" title="Final Demo.mp4">
            <a:hlinkClick r:id="rId3"/>
          </p:cNvPr>
          <p:cNvPicPr preferRelativeResize="0"/>
          <p:nvPr/>
        </p:nvPicPr>
        <p:blipFill>
          <a:blip r:embed="rId4">
            <a:alphaModFix/>
          </a:blip>
          <a:stretch>
            <a:fillRect/>
          </a:stretch>
        </p:blipFill>
        <p:spPr>
          <a:xfrm>
            <a:off x="1120313" y="1141700"/>
            <a:ext cx="6903370" cy="388315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4" name="Shape 884"/>
        <p:cNvGrpSpPr/>
        <p:nvPr/>
      </p:nvGrpSpPr>
      <p:grpSpPr>
        <a:xfrm>
          <a:off x="0" y="0"/>
          <a:ext cx="0" cy="0"/>
          <a:chOff x="0" y="0"/>
          <a:chExt cx="0" cy="0"/>
        </a:xfrm>
      </p:grpSpPr>
      <p:sp>
        <p:nvSpPr>
          <p:cNvPr id="885" name="Google Shape;885;p73"/>
          <p:cNvSpPr txBox="1"/>
          <p:nvPr>
            <p:ph type="title"/>
          </p:nvPr>
        </p:nvSpPr>
        <p:spPr>
          <a:xfrm>
            <a:off x="311700" y="749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Blackbox Testing</a:t>
            </a:r>
            <a:endParaRPr/>
          </a:p>
        </p:txBody>
      </p:sp>
      <p:sp>
        <p:nvSpPr>
          <p:cNvPr id="886" name="Google Shape;886;p73"/>
          <p:cNvSpPr txBox="1"/>
          <p:nvPr>
            <p:ph idx="1" type="body"/>
          </p:nvPr>
        </p:nvSpPr>
        <p:spPr>
          <a:xfrm>
            <a:off x="311700" y="1457275"/>
            <a:ext cx="8574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Front-end manual tests to ensure system is working end-to-end as expected and is secure</a:t>
            </a:r>
            <a:endParaRPr/>
          </a:p>
          <a:p>
            <a:pPr indent="-342900" lvl="0" marL="457200" rtl="0" algn="l">
              <a:spcBef>
                <a:spcPts val="0"/>
              </a:spcBef>
              <a:spcAft>
                <a:spcPts val="0"/>
              </a:spcAft>
              <a:buSzPts val="1800"/>
              <a:buChar char="●"/>
            </a:pPr>
            <a:r>
              <a:rPr lang="en"/>
              <a:t>Users attempting to do actions outside their security privileges results in “Access Denied” response</a:t>
            </a:r>
            <a:endParaRPr/>
          </a:p>
          <a:p>
            <a:pPr indent="0" lvl="0" marL="457200" rtl="0" algn="l">
              <a:spcBef>
                <a:spcPts val="0"/>
              </a:spcBef>
              <a:spcAft>
                <a:spcPts val="0"/>
              </a:spcAft>
              <a:buNone/>
            </a:pPr>
            <a:r>
              <a:t/>
            </a:r>
            <a:endParaRPr/>
          </a:p>
        </p:txBody>
      </p:sp>
      <p:pic>
        <p:nvPicPr>
          <p:cNvPr id="887" name="Google Shape;887;p73"/>
          <p:cNvPicPr preferRelativeResize="0"/>
          <p:nvPr/>
        </p:nvPicPr>
        <p:blipFill rotWithShape="1">
          <a:blip r:embed="rId3">
            <a:alphaModFix/>
          </a:blip>
          <a:srcRect b="0" l="0" r="24345" t="7885"/>
          <a:stretch/>
        </p:blipFill>
        <p:spPr>
          <a:xfrm>
            <a:off x="3909225" y="2524525"/>
            <a:ext cx="2863724" cy="25635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1" name="Shape 891"/>
        <p:cNvGrpSpPr/>
        <p:nvPr/>
      </p:nvGrpSpPr>
      <p:grpSpPr>
        <a:xfrm>
          <a:off x="0" y="0"/>
          <a:ext cx="0" cy="0"/>
          <a:chOff x="0" y="0"/>
          <a:chExt cx="0" cy="0"/>
        </a:xfrm>
      </p:grpSpPr>
      <p:sp>
        <p:nvSpPr>
          <p:cNvPr id="892" name="Google Shape;892;p74"/>
          <p:cNvSpPr txBox="1"/>
          <p:nvPr>
            <p:ph type="title"/>
          </p:nvPr>
        </p:nvSpPr>
        <p:spPr>
          <a:xfrm>
            <a:off x="311700" y="581750"/>
            <a:ext cx="8520600" cy="87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Conclusion</a:t>
            </a:r>
            <a:br>
              <a:rPr lang="en"/>
            </a:br>
            <a:r>
              <a:rPr b="0" lang="en" sz="2400"/>
              <a:t>Advice for Future Teams</a:t>
            </a:r>
            <a:endParaRPr b="0" sz="2400"/>
          </a:p>
        </p:txBody>
      </p:sp>
      <p:sp>
        <p:nvSpPr>
          <p:cNvPr id="893" name="Google Shape;893;p74"/>
          <p:cNvSpPr txBox="1"/>
          <p:nvPr>
            <p:ph idx="1" type="body"/>
          </p:nvPr>
        </p:nvSpPr>
        <p:spPr>
          <a:xfrm>
            <a:off x="311700" y="1535425"/>
            <a:ext cx="8520600" cy="3095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Read our documentation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SELinux and its interactions are sparsely documented on the internet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Prioritize the bare essentials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When working with new tools, learning them takes a lot of time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Prioritize a small set of deliverables before tackling secondary implementation</a:t>
            </a:r>
            <a:endParaRPr>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7" name="Shape 897"/>
        <p:cNvGrpSpPr/>
        <p:nvPr/>
      </p:nvGrpSpPr>
      <p:grpSpPr>
        <a:xfrm>
          <a:off x="0" y="0"/>
          <a:ext cx="0" cy="0"/>
          <a:chOff x="0" y="0"/>
          <a:chExt cx="0" cy="0"/>
        </a:xfrm>
      </p:grpSpPr>
      <p:sp>
        <p:nvSpPr>
          <p:cNvPr id="898" name="Google Shape;898;p75"/>
          <p:cNvSpPr txBox="1"/>
          <p:nvPr>
            <p:ph type="title"/>
          </p:nvPr>
        </p:nvSpPr>
        <p:spPr>
          <a:xfrm>
            <a:off x="311700" y="581750"/>
            <a:ext cx="8520600" cy="87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Conclusion</a:t>
            </a:r>
            <a:br>
              <a:rPr lang="en"/>
            </a:br>
            <a:r>
              <a:rPr b="0" lang="en" sz="2400"/>
              <a:t>Where to go from here</a:t>
            </a:r>
            <a:endParaRPr b="0" sz="2400"/>
          </a:p>
        </p:txBody>
      </p:sp>
      <p:sp>
        <p:nvSpPr>
          <p:cNvPr id="899" name="Google Shape;899;p75"/>
          <p:cNvSpPr txBox="1"/>
          <p:nvPr>
            <p:ph idx="1" type="body"/>
          </p:nvPr>
        </p:nvSpPr>
        <p:spPr>
          <a:xfrm>
            <a:off x="311700" y="1535425"/>
            <a:ext cx="8520600" cy="3449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a:solidFill>
                  <a:srgbClr val="000000"/>
                </a:solidFill>
              </a:rPr>
              <a:t>What we scrapped from the original description to deal with scope</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Encryption based on security label</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A formal Identity and Access Management system</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A formal Container Orchestration system</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A formal logging system (aside from logs created by our technologies)</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A way to consolidate data from existing databases</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40"/>
          <p:cNvSpPr txBox="1"/>
          <p:nvPr>
            <p:ph type="title"/>
          </p:nvPr>
        </p:nvSpPr>
        <p:spPr>
          <a:xfrm>
            <a:off x="311700" y="581750"/>
            <a:ext cx="8520600" cy="87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Project Recap</a:t>
            </a:r>
            <a:br>
              <a:rPr lang="en"/>
            </a:br>
            <a:r>
              <a:rPr b="0" lang="en" sz="2400"/>
              <a:t>Proposed Project</a:t>
            </a:r>
            <a:endParaRPr b="0" sz="2400"/>
          </a:p>
        </p:txBody>
      </p:sp>
      <p:sp>
        <p:nvSpPr>
          <p:cNvPr id="178" name="Google Shape;178;p40"/>
          <p:cNvSpPr txBox="1"/>
          <p:nvPr>
            <p:ph idx="1" type="body"/>
          </p:nvPr>
        </p:nvSpPr>
        <p:spPr>
          <a:xfrm>
            <a:off x="311700" y="1535425"/>
            <a:ext cx="8520600" cy="138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000000"/>
                </a:solidFill>
              </a:rPr>
              <a:t>“</a:t>
            </a:r>
            <a:r>
              <a:rPr lang="en">
                <a:solidFill>
                  <a:srgbClr val="000000"/>
                </a:solidFill>
              </a:rPr>
              <a:t>The goal of the project is to have a Multi-Level Security(MLS) API gateway that allows the user to see what they have been cleared to see. The first phase for this semester is to utilize Docker containers and SE Linux labels in a Postgres database.”</a:t>
            </a:r>
            <a:endParaRPr>
              <a:solidFill>
                <a:srgbClr val="000000"/>
              </a:solidFill>
            </a:endParaRPr>
          </a:p>
        </p:txBody>
      </p:sp>
      <p:sp>
        <p:nvSpPr>
          <p:cNvPr id="179" name="Google Shape;179;p40"/>
          <p:cNvSpPr/>
          <p:nvPr/>
        </p:nvSpPr>
        <p:spPr>
          <a:xfrm>
            <a:off x="1544025" y="2922625"/>
            <a:ext cx="497400" cy="19542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API</a:t>
            </a:r>
            <a:endParaRPr/>
          </a:p>
        </p:txBody>
      </p:sp>
      <p:grpSp>
        <p:nvGrpSpPr>
          <p:cNvPr id="180" name="Google Shape;180;p40"/>
          <p:cNvGrpSpPr/>
          <p:nvPr/>
        </p:nvGrpSpPr>
        <p:grpSpPr>
          <a:xfrm>
            <a:off x="311700" y="3705100"/>
            <a:ext cx="610500" cy="1076550"/>
            <a:chOff x="643350" y="3770250"/>
            <a:chExt cx="610500" cy="1076550"/>
          </a:xfrm>
        </p:grpSpPr>
        <p:sp>
          <p:nvSpPr>
            <p:cNvPr id="181" name="Google Shape;181;p40"/>
            <p:cNvSpPr/>
            <p:nvPr/>
          </p:nvSpPr>
          <p:spPr>
            <a:xfrm rot="-5400000">
              <a:off x="639150" y="4232100"/>
              <a:ext cx="618900" cy="610500"/>
            </a:xfrm>
            <a:prstGeom prst="flowChartDelay">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82" name="Google Shape;182;p40"/>
            <p:cNvSpPr/>
            <p:nvPr/>
          </p:nvSpPr>
          <p:spPr>
            <a:xfrm>
              <a:off x="729600" y="3770250"/>
              <a:ext cx="438000" cy="406200"/>
            </a:xfrm>
            <a:prstGeom prst="ellipse">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3" name="Google Shape;183;p40"/>
          <p:cNvCxnSpPr>
            <a:stCxn id="182" idx="6"/>
            <a:endCxn id="179" idx="1"/>
          </p:cNvCxnSpPr>
          <p:nvPr/>
        </p:nvCxnSpPr>
        <p:spPr>
          <a:xfrm flipH="1" rot="10800000">
            <a:off x="835950" y="3899800"/>
            <a:ext cx="708000" cy="8400"/>
          </a:xfrm>
          <a:prstGeom prst="straightConnector1">
            <a:avLst/>
          </a:prstGeom>
          <a:noFill/>
          <a:ln cap="flat" cmpd="sng" w="19050">
            <a:solidFill>
              <a:srgbClr val="002060"/>
            </a:solidFill>
            <a:prstDash val="solid"/>
            <a:round/>
            <a:headEnd len="sm" w="sm" type="triangle"/>
            <a:tailEnd len="sm" w="sm" type="triangle"/>
          </a:ln>
        </p:spPr>
      </p:cxnSp>
      <p:sp>
        <p:nvSpPr>
          <p:cNvPr id="184" name="Google Shape;184;p40"/>
          <p:cNvSpPr/>
          <p:nvPr/>
        </p:nvSpPr>
        <p:spPr>
          <a:xfrm>
            <a:off x="6470425" y="3067825"/>
            <a:ext cx="1642200" cy="1663800"/>
          </a:xfrm>
          <a:prstGeom prst="can">
            <a:avLst>
              <a:gd fmla="val 17105" name="adj"/>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0"/>
          <p:cNvSpPr/>
          <p:nvPr/>
        </p:nvSpPr>
        <p:spPr>
          <a:xfrm>
            <a:off x="6530275" y="3754200"/>
            <a:ext cx="1522500" cy="3834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t>Visible data</a:t>
            </a:r>
            <a:endParaRPr/>
          </a:p>
        </p:txBody>
      </p:sp>
      <p:sp>
        <p:nvSpPr>
          <p:cNvPr id="186" name="Google Shape;186;p40"/>
          <p:cNvSpPr/>
          <p:nvPr/>
        </p:nvSpPr>
        <p:spPr>
          <a:xfrm>
            <a:off x="6530275" y="4137600"/>
            <a:ext cx="1522500" cy="3834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t>Hidden </a:t>
            </a:r>
            <a:r>
              <a:rPr lang="en"/>
              <a:t>data</a:t>
            </a:r>
            <a:endParaRPr/>
          </a:p>
        </p:txBody>
      </p:sp>
      <p:pic>
        <p:nvPicPr>
          <p:cNvPr id="187" name="Google Shape;187;p40"/>
          <p:cNvPicPr preferRelativeResize="0"/>
          <p:nvPr/>
        </p:nvPicPr>
        <p:blipFill>
          <a:blip r:embed="rId3">
            <a:alphaModFix/>
          </a:blip>
          <a:stretch>
            <a:fillRect/>
          </a:stretch>
        </p:blipFill>
        <p:spPr>
          <a:xfrm>
            <a:off x="7137175" y="3368748"/>
            <a:ext cx="308676" cy="318451"/>
          </a:xfrm>
          <a:prstGeom prst="rect">
            <a:avLst/>
          </a:prstGeom>
          <a:noFill/>
          <a:ln>
            <a:noFill/>
          </a:ln>
        </p:spPr>
      </p:pic>
      <p:pic>
        <p:nvPicPr>
          <p:cNvPr id="188" name="Google Shape;188;p40"/>
          <p:cNvPicPr preferRelativeResize="0"/>
          <p:nvPr/>
        </p:nvPicPr>
        <p:blipFill>
          <a:blip r:embed="rId4">
            <a:alphaModFix/>
          </a:blip>
          <a:stretch>
            <a:fillRect/>
          </a:stretch>
        </p:blipFill>
        <p:spPr>
          <a:xfrm>
            <a:off x="7667150" y="3806355"/>
            <a:ext cx="308676" cy="279095"/>
          </a:xfrm>
          <a:prstGeom prst="rect">
            <a:avLst/>
          </a:prstGeom>
          <a:noFill/>
          <a:ln>
            <a:noFill/>
          </a:ln>
        </p:spPr>
      </p:pic>
      <p:pic>
        <p:nvPicPr>
          <p:cNvPr id="189" name="Google Shape;189;p40"/>
          <p:cNvPicPr preferRelativeResize="0"/>
          <p:nvPr/>
        </p:nvPicPr>
        <p:blipFill>
          <a:blip r:embed="rId4">
            <a:alphaModFix/>
          </a:blip>
          <a:stretch>
            <a:fillRect/>
          </a:stretch>
        </p:blipFill>
        <p:spPr>
          <a:xfrm>
            <a:off x="7667150" y="4189755"/>
            <a:ext cx="308676" cy="279095"/>
          </a:xfrm>
          <a:prstGeom prst="rect">
            <a:avLst/>
          </a:prstGeom>
          <a:noFill/>
          <a:ln>
            <a:noFill/>
          </a:ln>
        </p:spPr>
      </p:pic>
      <p:cxnSp>
        <p:nvCxnSpPr>
          <p:cNvPr id="190" name="Google Shape;190;p40"/>
          <p:cNvCxnSpPr>
            <a:stCxn id="179" idx="3"/>
            <a:endCxn id="185" idx="1"/>
          </p:cNvCxnSpPr>
          <p:nvPr/>
        </p:nvCxnSpPr>
        <p:spPr>
          <a:xfrm>
            <a:off x="2041425" y="3899725"/>
            <a:ext cx="4488900" cy="46200"/>
          </a:xfrm>
          <a:prstGeom prst="straightConnector1">
            <a:avLst/>
          </a:prstGeom>
          <a:noFill/>
          <a:ln cap="flat" cmpd="sng" w="19050">
            <a:solidFill>
              <a:srgbClr val="002060"/>
            </a:solidFill>
            <a:prstDash val="solid"/>
            <a:round/>
            <a:headEnd len="sm" w="sm" type="none"/>
            <a:tailEnd len="sm" w="sm" type="triangle"/>
          </a:ln>
        </p:spPr>
      </p:cxnSp>
      <p:cxnSp>
        <p:nvCxnSpPr>
          <p:cNvPr id="191" name="Google Shape;191;p40"/>
          <p:cNvCxnSpPr>
            <a:stCxn id="179" idx="3"/>
            <a:endCxn id="186" idx="1"/>
          </p:cNvCxnSpPr>
          <p:nvPr/>
        </p:nvCxnSpPr>
        <p:spPr>
          <a:xfrm>
            <a:off x="2041425" y="3899725"/>
            <a:ext cx="4488900" cy="429600"/>
          </a:xfrm>
          <a:prstGeom prst="straightConnector1">
            <a:avLst/>
          </a:prstGeom>
          <a:noFill/>
          <a:ln cap="flat" cmpd="sng" w="19050">
            <a:solidFill>
              <a:srgbClr val="002060"/>
            </a:solidFill>
            <a:prstDash val="lgDash"/>
            <a:round/>
            <a:headEnd len="sm" w="sm" type="none"/>
            <a:tailEnd len="sm" w="sm" type="triangl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3" name="Shape 903"/>
        <p:cNvGrpSpPr/>
        <p:nvPr/>
      </p:nvGrpSpPr>
      <p:grpSpPr>
        <a:xfrm>
          <a:off x="0" y="0"/>
          <a:ext cx="0" cy="0"/>
          <a:chOff x="0" y="0"/>
          <a:chExt cx="0" cy="0"/>
        </a:xfrm>
      </p:grpSpPr>
      <p:sp>
        <p:nvSpPr>
          <p:cNvPr id="904" name="Google Shape;904;p76"/>
          <p:cNvSpPr txBox="1"/>
          <p:nvPr>
            <p:ph type="title"/>
          </p:nvPr>
        </p:nvSpPr>
        <p:spPr>
          <a:xfrm>
            <a:off x="311700" y="581750"/>
            <a:ext cx="8520600" cy="87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Conclusion</a:t>
            </a:r>
            <a:br>
              <a:rPr lang="en"/>
            </a:br>
            <a:r>
              <a:rPr b="0" lang="en" sz="2400"/>
              <a:t>Where to go from here</a:t>
            </a:r>
            <a:endParaRPr b="0" sz="2400"/>
          </a:p>
        </p:txBody>
      </p:sp>
      <p:sp>
        <p:nvSpPr>
          <p:cNvPr id="905" name="Google Shape;905;p76"/>
          <p:cNvSpPr txBox="1"/>
          <p:nvPr>
            <p:ph idx="1" type="body"/>
          </p:nvPr>
        </p:nvSpPr>
        <p:spPr>
          <a:xfrm>
            <a:off x="311700" y="1535425"/>
            <a:ext cx="8520600" cy="3449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a:solidFill>
                  <a:srgbClr val="000000"/>
                </a:solidFill>
              </a:rPr>
              <a:t>Flaws with our current implementation</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SEPostgres is SELinux-aware. Access is (potentially) denied in userspace</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Docker containers are unlabeled, only their IP addresses are labeled</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We use regular type enforcement (not MLS/MCS) to enforce our policy</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Certain configurations must be done manually for each system launch</a:t>
            </a:r>
            <a:endParaRPr>
              <a:solidFill>
                <a:srgbClr val="00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9" name="Shape 909"/>
        <p:cNvGrpSpPr/>
        <p:nvPr/>
      </p:nvGrpSpPr>
      <p:grpSpPr>
        <a:xfrm>
          <a:off x="0" y="0"/>
          <a:ext cx="0" cy="0"/>
          <a:chOff x="0" y="0"/>
          <a:chExt cx="0" cy="0"/>
        </a:xfrm>
      </p:grpSpPr>
      <p:sp>
        <p:nvSpPr>
          <p:cNvPr id="910" name="Google Shape;910;p77"/>
          <p:cNvSpPr txBox="1"/>
          <p:nvPr>
            <p:ph type="title"/>
          </p:nvPr>
        </p:nvSpPr>
        <p:spPr>
          <a:xfrm>
            <a:off x="311700" y="581750"/>
            <a:ext cx="8520600" cy="87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Questions?</a:t>
            </a:r>
            <a:endParaRPr b="0" sz="2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4" name="Shape 914"/>
        <p:cNvGrpSpPr/>
        <p:nvPr/>
      </p:nvGrpSpPr>
      <p:grpSpPr>
        <a:xfrm>
          <a:off x="0" y="0"/>
          <a:ext cx="0" cy="0"/>
          <a:chOff x="0" y="0"/>
          <a:chExt cx="0" cy="0"/>
        </a:xfrm>
      </p:grpSpPr>
      <p:sp>
        <p:nvSpPr>
          <p:cNvPr id="915" name="Google Shape;915;p78"/>
          <p:cNvSpPr txBox="1"/>
          <p:nvPr>
            <p:ph type="title"/>
          </p:nvPr>
        </p:nvSpPr>
        <p:spPr>
          <a:xfrm>
            <a:off x="311700" y="1703400"/>
            <a:ext cx="8520600" cy="17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a:p>
            <a:pPr indent="0" lvl="0" marL="0" rtl="0" algn="ctr">
              <a:spcBef>
                <a:spcPts val="0"/>
              </a:spcBef>
              <a:spcAft>
                <a:spcPts val="0"/>
              </a:spcAft>
              <a:buNone/>
            </a:pPr>
            <a:r>
              <a:rPr b="0" lang="en" sz="1800"/>
              <a:t>For helping us throughout senior design and allowing us to demonstrate what we’ve learned.</a:t>
            </a:r>
            <a:endParaRPr b="0"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41"/>
          <p:cNvSpPr/>
          <p:nvPr/>
        </p:nvSpPr>
        <p:spPr>
          <a:xfrm>
            <a:off x="2961400" y="2922625"/>
            <a:ext cx="1905900" cy="15984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
        <p:nvSpPr>
          <p:cNvPr id="197" name="Google Shape;197;p41"/>
          <p:cNvSpPr txBox="1"/>
          <p:nvPr>
            <p:ph type="title"/>
          </p:nvPr>
        </p:nvSpPr>
        <p:spPr>
          <a:xfrm>
            <a:off x="311700" y="581750"/>
            <a:ext cx="8520600" cy="87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Project Recap</a:t>
            </a:r>
            <a:br>
              <a:rPr lang="en"/>
            </a:br>
            <a:r>
              <a:rPr b="0" lang="en" sz="2400"/>
              <a:t>Proposed Project</a:t>
            </a:r>
            <a:endParaRPr b="0" sz="2400"/>
          </a:p>
        </p:txBody>
      </p:sp>
      <p:sp>
        <p:nvSpPr>
          <p:cNvPr id="198" name="Google Shape;198;p41"/>
          <p:cNvSpPr txBox="1"/>
          <p:nvPr>
            <p:ph idx="1" type="body"/>
          </p:nvPr>
        </p:nvSpPr>
        <p:spPr>
          <a:xfrm>
            <a:off x="311700" y="1535425"/>
            <a:ext cx="8520600" cy="107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000000"/>
                </a:solidFill>
              </a:rPr>
              <a:t>“</a:t>
            </a:r>
            <a:r>
              <a:rPr lang="en">
                <a:solidFill>
                  <a:srgbClr val="000000"/>
                </a:solidFill>
              </a:rPr>
              <a:t>Students will run an application within a docker container that is configured to use Multi Category Security and show that the application is restricted from accessing certain data within the database.</a:t>
            </a:r>
            <a:r>
              <a:rPr lang="en">
                <a:solidFill>
                  <a:srgbClr val="000000"/>
                </a:solidFill>
              </a:rPr>
              <a:t>”</a:t>
            </a:r>
            <a:endParaRPr>
              <a:solidFill>
                <a:srgbClr val="000000"/>
              </a:solidFill>
            </a:endParaRPr>
          </a:p>
        </p:txBody>
      </p:sp>
      <p:sp>
        <p:nvSpPr>
          <p:cNvPr id="199" name="Google Shape;199;p41"/>
          <p:cNvSpPr/>
          <p:nvPr/>
        </p:nvSpPr>
        <p:spPr>
          <a:xfrm>
            <a:off x="1544025" y="2922625"/>
            <a:ext cx="497400" cy="19542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API</a:t>
            </a:r>
            <a:endParaRPr/>
          </a:p>
        </p:txBody>
      </p:sp>
      <p:grpSp>
        <p:nvGrpSpPr>
          <p:cNvPr id="200" name="Google Shape;200;p41"/>
          <p:cNvGrpSpPr/>
          <p:nvPr/>
        </p:nvGrpSpPr>
        <p:grpSpPr>
          <a:xfrm>
            <a:off x="311700" y="3705100"/>
            <a:ext cx="610500" cy="1076550"/>
            <a:chOff x="643350" y="3770250"/>
            <a:chExt cx="610500" cy="1076550"/>
          </a:xfrm>
        </p:grpSpPr>
        <p:sp>
          <p:nvSpPr>
            <p:cNvPr id="201" name="Google Shape;201;p41"/>
            <p:cNvSpPr/>
            <p:nvPr/>
          </p:nvSpPr>
          <p:spPr>
            <a:xfrm rot="-5400000">
              <a:off x="639150" y="4232100"/>
              <a:ext cx="618900" cy="610500"/>
            </a:xfrm>
            <a:prstGeom prst="flowChartDelay">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02" name="Google Shape;202;p41"/>
            <p:cNvSpPr/>
            <p:nvPr/>
          </p:nvSpPr>
          <p:spPr>
            <a:xfrm>
              <a:off x="729600" y="3770250"/>
              <a:ext cx="438000" cy="406200"/>
            </a:xfrm>
            <a:prstGeom prst="ellipse">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3" name="Google Shape;203;p41"/>
          <p:cNvCxnSpPr>
            <a:stCxn id="202" idx="6"/>
            <a:endCxn id="199" idx="1"/>
          </p:cNvCxnSpPr>
          <p:nvPr/>
        </p:nvCxnSpPr>
        <p:spPr>
          <a:xfrm flipH="1" rot="10800000">
            <a:off x="835950" y="3899800"/>
            <a:ext cx="708000" cy="8400"/>
          </a:xfrm>
          <a:prstGeom prst="straightConnector1">
            <a:avLst/>
          </a:prstGeom>
          <a:noFill/>
          <a:ln cap="flat" cmpd="sng" w="19050">
            <a:solidFill>
              <a:srgbClr val="002060"/>
            </a:solidFill>
            <a:prstDash val="solid"/>
            <a:round/>
            <a:headEnd len="sm" w="sm" type="triangle"/>
            <a:tailEnd len="sm" w="sm" type="triangle"/>
          </a:ln>
        </p:spPr>
      </p:cxnSp>
      <p:sp>
        <p:nvSpPr>
          <p:cNvPr id="204" name="Google Shape;204;p41"/>
          <p:cNvSpPr/>
          <p:nvPr/>
        </p:nvSpPr>
        <p:spPr>
          <a:xfrm>
            <a:off x="6470425" y="3067825"/>
            <a:ext cx="1642200" cy="1663800"/>
          </a:xfrm>
          <a:prstGeom prst="can">
            <a:avLst>
              <a:gd fmla="val 17105" name="adj"/>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1"/>
          <p:cNvSpPr/>
          <p:nvPr/>
        </p:nvSpPr>
        <p:spPr>
          <a:xfrm>
            <a:off x="6530275" y="3754200"/>
            <a:ext cx="1522500" cy="3834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t>Visible data</a:t>
            </a:r>
            <a:endParaRPr/>
          </a:p>
        </p:txBody>
      </p:sp>
      <p:sp>
        <p:nvSpPr>
          <p:cNvPr id="206" name="Google Shape;206;p41"/>
          <p:cNvSpPr/>
          <p:nvPr/>
        </p:nvSpPr>
        <p:spPr>
          <a:xfrm>
            <a:off x="6530275" y="4137600"/>
            <a:ext cx="1522500" cy="3834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t>Hidden data</a:t>
            </a:r>
            <a:endParaRPr/>
          </a:p>
        </p:txBody>
      </p:sp>
      <p:pic>
        <p:nvPicPr>
          <p:cNvPr id="207" name="Google Shape;207;p41"/>
          <p:cNvPicPr preferRelativeResize="0"/>
          <p:nvPr/>
        </p:nvPicPr>
        <p:blipFill>
          <a:blip r:embed="rId3">
            <a:alphaModFix/>
          </a:blip>
          <a:stretch>
            <a:fillRect/>
          </a:stretch>
        </p:blipFill>
        <p:spPr>
          <a:xfrm>
            <a:off x="7137175" y="3368748"/>
            <a:ext cx="308676" cy="318451"/>
          </a:xfrm>
          <a:prstGeom prst="rect">
            <a:avLst/>
          </a:prstGeom>
          <a:noFill/>
          <a:ln>
            <a:noFill/>
          </a:ln>
        </p:spPr>
      </p:pic>
      <p:pic>
        <p:nvPicPr>
          <p:cNvPr id="208" name="Google Shape;208;p41"/>
          <p:cNvPicPr preferRelativeResize="0"/>
          <p:nvPr/>
        </p:nvPicPr>
        <p:blipFill>
          <a:blip r:embed="rId4">
            <a:alphaModFix/>
          </a:blip>
          <a:stretch>
            <a:fillRect/>
          </a:stretch>
        </p:blipFill>
        <p:spPr>
          <a:xfrm>
            <a:off x="7667150" y="3806355"/>
            <a:ext cx="308676" cy="279095"/>
          </a:xfrm>
          <a:prstGeom prst="rect">
            <a:avLst/>
          </a:prstGeom>
          <a:noFill/>
          <a:ln>
            <a:noFill/>
          </a:ln>
        </p:spPr>
      </p:pic>
      <p:pic>
        <p:nvPicPr>
          <p:cNvPr id="209" name="Google Shape;209;p41"/>
          <p:cNvPicPr preferRelativeResize="0"/>
          <p:nvPr/>
        </p:nvPicPr>
        <p:blipFill>
          <a:blip r:embed="rId4">
            <a:alphaModFix/>
          </a:blip>
          <a:stretch>
            <a:fillRect/>
          </a:stretch>
        </p:blipFill>
        <p:spPr>
          <a:xfrm>
            <a:off x="7667150" y="4189755"/>
            <a:ext cx="308676" cy="279095"/>
          </a:xfrm>
          <a:prstGeom prst="rect">
            <a:avLst/>
          </a:prstGeom>
          <a:noFill/>
          <a:ln>
            <a:noFill/>
          </a:ln>
        </p:spPr>
      </p:pic>
      <p:cxnSp>
        <p:nvCxnSpPr>
          <p:cNvPr id="210" name="Google Shape;210;p41"/>
          <p:cNvCxnSpPr>
            <a:stCxn id="211" idx="3"/>
            <a:endCxn id="205" idx="1"/>
          </p:cNvCxnSpPr>
          <p:nvPr/>
        </p:nvCxnSpPr>
        <p:spPr>
          <a:xfrm>
            <a:off x="4628350" y="3899722"/>
            <a:ext cx="1902000" cy="46200"/>
          </a:xfrm>
          <a:prstGeom prst="straightConnector1">
            <a:avLst/>
          </a:prstGeom>
          <a:noFill/>
          <a:ln cap="flat" cmpd="sng" w="19050">
            <a:solidFill>
              <a:srgbClr val="002060"/>
            </a:solidFill>
            <a:prstDash val="solid"/>
            <a:round/>
            <a:headEnd len="sm" w="sm" type="none"/>
            <a:tailEnd len="sm" w="sm" type="triangle"/>
          </a:ln>
        </p:spPr>
      </p:cxnSp>
      <p:cxnSp>
        <p:nvCxnSpPr>
          <p:cNvPr id="212" name="Google Shape;212;p41"/>
          <p:cNvCxnSpPr>
            <a:stCxn id="211" idx="3"/>
            <a:endCxn id="206" idx="1"/>
          </p:cNvCxnSpPr>
          <p:nvPr/>
        </p:nvCxnSpPr>
        <p:spPr>
          <a:xfrm>
            <a:off x="4628350" y="3899722"/>
            <a:ext cx="1902000" cy="429600"/>
          </a:xfrm>
          <a:prstGeom prst="straightConnector1">
            <a:avLst/>
          </a:prstGeom>
          <a:noFill/>
          <a:ln cap="flat" cmpd="sng" w="19050">
            <a:solidFill>
              <a:srgbClr val="002060"/>
            </a:solidFill>
            <a:prstDash val="lgDash"/>
            <a:round/>
            <a:headEnd len="sm" w="sm" type="none"/>
            <a:tailEnd len="sm" w="sm" type="triangle"/>
          </a:ln>
        </p:spPr>
      </p:cxnSp>
      <p:sp>
        <p:nvSpPr>
          <p:cNvPr id="211" name="Google Shape;211;p41"/>
          <p:cNvSpPr/>
          <p:nvPr/>
        </p:nvSpPr>
        <p:spPr>
          <a:xfrm>
            <a:off x="3200350" y="3500722"/>
            <a:ext cx="1428000" cy="7980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Application</a:t>
            </a:r>
            <a:endParaRPr/>
          </a:p>
        </p:txBody>
      </p:sp>
      <p:cxnSp>
        <p:nvCxnSpPr>
          <p:cNvPr id="213" name="Google Shape;213;p41"/>
          <p:cNvCxnSpPr>
            <a:stCxn id="199" idx="3"/>
            <a:endCxn id="211" idx="1"/>
          </p:cNvCxnSpPr>
          <p:nvPr/>
        </p:nvCxnSpPr>
        <p:spPr>
          <a:xfrm>
            <a:off x="2041425" y="3899725"/>
            <a:ext cx="1158900" cy="0"/>
          </a:xfrm>
          <a:prstGeom prst="straightConnector1">
            <a:avLst/>
          </a:prstGeom>
          <a:noFill/>
          <a:ln cap="flat" cmpd="sng" w="19050">
            <a:solidFill>
              <a:srgbClr val="002060"/>
            </a:solidFill>
            <a:prstDash val="solid"/>
            <a:round/>
            <a:headEnd len="sm" w="sm" type="triangle"/>
            <a:tailEnd len="sm" w="sm" type="triangle"/>
          </a:ln>
        </p:spPr>
      </p:cxnSp>
      <p:pic>
        <p:nvPicPr>
          <p:cNvPr id="214" name="Google Shape;214;p41"/>
          <p:cNvPicPr preferRelativeResize="0"/>
          <p:nvPr/>
        </p:nvPicPr>
        <p:blipFill>
          <a:blip r:embed="rId5">
            <a:alphaModFix/>
          </a:blip>
          <a:stretch>
            <a:fillRect/>
          </a:stretch>
        </p:blipFill>
        <p:spPr>
          <a:xfrm>
            <a:off x="3663290" y="2939149"/>
            <a:ext cx="502110" cy="429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42"/>
          <p:cNvSpPr/>
          <p:nvPr/>
        </p:nvSpPr>
        <p:spPr>
          <a:xfrm>
            <a:off x="3875800" y="2922625"/>
            <a:ext cx="1905900" cy="15984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
        <p:nvSpPr>
          <p:cNvPr id="220" name="Google Shape;220;p42"/>
          <p:cNvSpPr txBox="1"/>
          <p:nvPr>
            <p:ph type="title"/>
          </p:nvPr>
        </p:nvSpPr>
        <p:spPr>
          <a:xfrm>
            <a:off x="311700" y="581750"/>
            <a:ext cx="8520600" cy="87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Project Recap</a:t>
            </a:r>
            <a:br>
              <a:rPr lang="en"/>
            </a:br>
            <a:r>
              <a:rPr b="0" lang="en" sz="2400"/>
              <a:t>Proposed Project</a:t>
            </a:r>
            <a:endParaRPr b="0" sz="2400"/>
          </a:p>
        </p:txBody>
      </p:sp>
      <p:sp>
        <p:nvSpPr>
          <p:cNvPr id="221" name="Google Shape;221;p42"/>
          <p:cNvSpPr txBox="1"/>
          <p:nvPr>
            <p:ph idx="1" type="body"/>
          </p:nvPr>
        </p:nvSpPr>
        <p:spPr>
          <a:xfrm>
            <a:off x="311700" y="1535425"/>
            <a:ext cx="8520600" cy="79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000000"/>
                </a:solidFill>
              </a:rPr>
              <a:t>“</a:t>
            </a:r>
            <a:r>
              <a:rPr lang="en">
                <a:solidFill>
                  <a:srgbClr val="000000"/>
                </a:solidFill>
              </a:rPr>
              <a:t>Students will have to consider ways to encrypt data at rest and ways to implement identity access management.</a:t>
            </a:r>
            <a:r>
              <a:rPr lang="en">
                <a:solidFill>
                  <a:srgbClr val="000000"/>
                </a:solidFill>
              </a:rPr>
              <a:t>”</a:t>
            </a:r>
            <a:endParaRPr>
              <a:solidFill>
                <a:srgbClr val="000000"/>
              </a:solidFill>
            </a:endParaRPr>
          </a:p>
        </p:txBody>
      </p:sp>
      <p:sp>
        <p:nvSpPr>
          <p:cNvPr id="222" name="Google Shape;222;p42"/>
          <p:cNvSpPr/>
          <p:nvPr/>
        </p:nvSpPr>
        <p:spPr>
          <a:xfrm>
            <a:off x="2993750" y="2922625"/>
            <a:ext cx="497400" cy="19542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API</a:t>
            </a:r>
            <a:endParaRPr/>
          </a:p>
        </p:txBody>
      </p:sp>
      <p:grpSp>
        <p:nvGrpSpPr>
          <p:cNvPr id="223" name="Google Shape;223;p42"/>
          <p:cNvGrpSpPr/>
          <p:nvPr/>
        </p:nvGrpSpPr>
        <p:grpSpPr>
          <a:xfrm>
            <a:off x="311700" y="3687200"/>
            <a:ext cx="610500" cy="1076550"/>
            <a:chOff x="643350" y="3770250"/>
            <a:chExt cx="610500" cy="1076550"/>
          </a:xfrm>
        </p:grpSpPr>
        <p:sp>
          <p:nvSpPr>
            <p:cNvPr id="224" name="Google Shape;224;p42"/>
            <p:cNvSpPr/>
            <p:nvPr/>
          </p:nvSpPr>
          <p:spPr>
            <a:xfrm rot="-5400000">
              <a:off x="639150" y="4232100"/>
              <a:ext cx="618900" cy="610500"/>
            </a:xfrm>
            <a:prstGeom prst="flowChartDelay">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25" name="Google Shape;225;p42"/>
            <p:cNvSpPr/>
            <p:nvPr/>
          </p:nvSpPr>
          <p:spPr>
            <a:xfrm>
              <a:off x="729600" y="3770250"/>
              <a:ext cx="438000" cy="406200"/>
            </a:xfrm>
            <a:prstGeom prst="ellipse">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26" name="Google Shape;226;p42"/>
          <p:cNvCxnSpPr>
            <a:stCxn id="225" idx="6"/>
            <a:endCxn id="222" idx="1"/>
          </p:cNvCxnSpPr>
          <p:nvPr/>
        </p:nvCxnSpPr>
        <p:spPr>
          <a:xfrm>
            <a:off x="835950" y="3890300"/>
            <a:ext cx="2157900" cy="9300"/>
          </a:xfrm>
          <a:prstGeom prst="straightConnector1">
            <a:avLst/>
          </a:prstGeom>
          <a:noFill/>
          <a:ln cap="flat" cmpd="sng" w="19050">
            <a:solidFill>
              <a:srgbClr val="002060"/>
            </a:solidFill>
            <a:prstDash val="solid"/>
            <a:round/>
            <a:headEnd len="sm" w="sm" type="triangle"/>
            <a:tailEnd len="sm" w="sm" type="triangle"/>
          </a:ln>
        </p:spPr>
      </p:cxnSp>
      <p:sp>
        <p:nvSpPr>
          <p:cNvPr id="227" name="Google Shape;227;p42"/>
          <p:cNvSpPr/>
          <p:nvPr/>
        </p:nvSpPr>
        <p:spPr>
          <a:xfrm>
            <a:off x="6470425" y="3067825"/>
            <a:ext cx="1642200" cy="1663800"/>
          </a:xfrm>
          <a:prstGeom prst="can">
            <a:avLst>
              <a:gd fmla="val 17105" name="adj"/>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2"/>
          <p:cNvSpPr/>
          <p:nvPr/>
        </p:nvSpPr>
        <p:spPr>
          <a:xfrm>
            <a:off x="6530275" y="3754200"/>
            <a:ext cx="1522500" cy="3834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t>    </a:t>
            </a:r>
            <a:r>
              <a:rPr lang="en"/>
              <a:t>Visible data</a:t>
            </a:r>
            <a:endParaRPr/>
          </a:p>
        </p:txBody>
      </p:sp>
      <p:sp>
        <p:nvSpPr>
          <p:cNvPr id="229" name="Google Shape;229;p42"/>
          <p:cNvSpPr/>
          <p:nvPr/>
        </p:nvSpPr>
        <p:spPr>
          <a:xfrm>
            <a:off x="6530275" y="4137600"/>
            <a:ext cx="1522500" cy="3834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t>   </a:t>
            </a:r>
            <a:r>
              <a:rPr lang="en"/>
              <a:t>Hidden data</a:t>
            </a:r>
            <a:endParaRPr/>
          </a:p>
        </p:txBody>
      </p:sp>
      <p:pic>
        <p:nvPicPr>
          <p:cNvPr id="230" name="Google Shape;230;p42"/>
          <p:cNvPicPr preferRelativeResize="0"/>
          <p:nvPr/>
        </p:nvPicPr>
        <p:blipFill>
          <a:blip r:embed="rId3">
            <a:alphaModFix/>
          </a:blip>
          <a:stretch>
            <a:fillRect/>
          </a:stretch>
        </p:blipFill>
        <p:spPr>
          <a:xfrm>
            <a:off x="7137175" y="3368748"/>
            <a:ext cx="308676" cy="318451"/>
          </a:xfrm>
          <a:prstGeom prst="rect">
            <a:avLst/>
          </a:prstGeom>
          <a:noFill/>
          <a:ln>
            <a:noFill/>
          </a:ln>
        </p:spPr>
      </p:pic>
      <p:pic>
        <p:nvPicPr>
          <p:cNvPr id="231" name="Google Shape;231;p42"/>
          <p:cNvPicPr preferRelativeResize="0"/>
          <p:nvPr/>
        </p:nvPicPr>
        <p:blipFill>
          <a:blip r:embed="rId4">
            <a:alphaModFix/>
          </a:blip>
          <a:stretch>
            <a:fillRect/>
          </a:stretch>
        </p:blipFill>
        <p:spPr>
          <a:xfrm>
            <a:off x="7743350" y="3806355"/>
            <a:ext cx="308676" cy="279095"/>
          </a:xfrm>
          <a:prstGeom prst="rect">
            <a:avLst/>
          </a:prstGeom>
          <a:noFill/>
          <a:ln>
            <a:noFill/>
          </a:ln>
        </p:spPr>
      </p:pic>
      <p:pic>
        <p:nvPicPr>
          <p:cNvPr id="232" name="Google Shape;232;p42"/>
          <p:cNvPicPr preferRelativeResize="0"/>
          <p:nvPr/>
        </p:nvPicPr>
        <p:blipFill>
          <a:blip r:embed="rId4">
            <a:alphaModFix/>
          </a:blip>
          <a:stretch>
            <a:fillRect/>
          </a:stretch>
        </p:blipFill>
        <p:spPr>
          <a:xfrm>
            <a:off x="7743350" y="4189750"/>
            <a:ext cx="308676" cy="279100"/>
          </a:xfrm>
          <a:prstGeom prst="rect">
            <a:avLst/>
          </a:prstGeom>
          <a:noFill/>
          <a:ln>
            <a:noFill/>
          </a:ln>
        </p:spPr>
      </p:pic>
      <p:cxnSp>
        <p:nvCxnSpPr>
          <p:cNvPr id="233" name="Google Shape;233;p42"/>
          <p:cNvCxnSpPr>
            <a:stCxn id="234" idx="3"/>
            <a:endCxn id="228" idx="1"/>
          </p:cNvCxnSpPr>
          <p:nvPr/>
        </p:nvCxnSpPr>
        <p:spPr>
          <a:xfrm>
            <a:off x="5542750" y="3899722"/>
            <a:ext cx="987600" cy="46200"/>
          </a:xfrm>
          <a:prstGeom prst="straightConnector1">
            <a:avLst/>
          </a:prstGeom>
          <a:noFill/>
          <a:ln cap="flat" cmpd="sng" w="19050">
            <a:solidFill>
              <a:srgbClr val="002060"/>
            </a:solidFill>
            <a:prstDash val="solid"/>
            <a:round/>
            <a:headEnd len="sm" w="sm" type="none"/>
            <a:tailEnd len="sm" w="sm" type="triangle"/>
          </a:ln>
        </p:spPr>
      </p:cxnSp>
      <p:cxnSp>
        <p:nvCxnSpPr>
          <p:cNvPr id="235" name="Google Shape;235;p42"/>
          <p:cNvCxnSpPr>
            <a:stCxn id="234" idx="3"/>
            <a:endCxn id="229" idx="1"/>
          </p:cNvCxnSpPr>
          <p:nvPr/>
        </p:nvCxnSpPr>
        <p:spPr>
          <a:xfrm>
            <a:off x="5542750" y="3899722"/>
            <a:ext cx="987600" cy="429600"/>
          </a:xfrm>
          <a:prstGeom prst="straightConnector1">
            <a:avLst/>
          </a:prstGeom>
          <a:noFill/>
          <a:ln cap="flat" cmpd="sng" w="19050">
            <a:solidFill>
              <a:srgbClr val="002060"/>
            </a:solidFill>
            <a:prstDash val="lgDash"/>
            <a:round/>
            <a:headEnd len="sm" w="sm" type="none"/>
            <a:tailEnd len="sm" w="sm" type="triangle"/>
          </a:ln>
        </p:spPr>
      </p:cxnSp>
      <p:sp>
        <p:nvSpPr>
          <p:cNvPr id="234" name="Google Shape;234;p42"/>
          <p:cNvSpPr/>
          <p:nvPr/>
        </p:nvSpPr>
        <p:spPr>
          <a:xfrm>
            <a:off x="4114750" y="3500722"/>
            <a:ext cx="1428000" cy="7980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Application</a:t>
            </a:r>
            <a:endParaRPr/>
          </a:p>
        </p:txBody>
      </p:sp>
      <p:cxnSp>
        <p:nvCxnSpPr>
          <p:cNvPr id="236" name="Google Shape;236;p42"/>
          <p:cNvCxnSpPr>
            <a:stCxn id="222" idx="3"/>
            <a:endCxn id="234" idx="1"/>
          </p:cNvCxnSpPr>
          <p:nvPr/>
        </p:nvCxnSpPr>
        <p:spPr>
          <a:xfrm>
            <a:off x="3491150" y="3899725"/>
            <a:ext cx="623700" cy="0"/>
          </a:xfrm>
          <a:prstGeom prst="straightConnector1">
            <a:avLst/>
          </a:prstGeom>
          <a:noFill/>
          <a:ln cap="flat" cmpd="sng" w="19050">
            <a:solidFill>
              <a:srgbClr val="002060"/>
            </a:solidFill>
            <a:prstDash val="solid"/>
            <a:round/>
            <a:headEnd len="sm" w="sm" type="triangle"/>
            <a:tailEnd len="sm" w="sm" type="triangle"/>
          </a:ln>
        </p:spPr>
      </p:cxnSp>
      <p:pic>
        <p:nvPicPr>
          <p:cNvPr id="237" name="Google Shape;237;p42"/>
          <p:cNvPicPr preferRelativeResize="0"/>
          <p:nvPr/>
        </p:nvPicPr>
        <p:blipFill>
          <a:blip r:embed="rId5">
            <a:alphaModFix/>
          </a:blip>
          <a:stretch>
            <a:fillRect/>
          </a:stretch>
        </p:blipFill>
        <p:spPr>
          <a:xfrm>
            <a:off x="4577690" y="2939149"/>
            <a:ext cx="502110" cy="429600"/>
          </a:xfrm>
          <a:prstGeom prst="rect">
            <a:avLst/>
          </a:prstGeom>
          <a:noFill/>
          <a:ln>
            <a:noFill/>
          </a:ln>
        </p:spPr>
      </p:pic>
      <p:pic>
        <p:nvPicPr>
          <p:cNvPr id="238" name="Google Shape;238;p42"/>
          <p:cNvPicPr preferRelativeResize="0"/>
          <p:nvPr/>
        </p:nvPicPr>
        <p:blipFill>
          <a:blip r:embed="rId6">
            <a:alphaModFix/>
          </a:blip>
          <a:stretch>
            <a:fillRect/>
          </a:stretch>
        </p:blipFill>
        <p:spPr>
          <a:xfrm>
            <a:off x="6543620" y="3806350"/>
            <a:ext cx="231663" cy="279100"/>
          </a:xfrm>
          <a:prstGeom prst="rect">
            <a:avLst/>
          </a:prstGeom>
          <a:noFill/>
          <a:ln>
            <a:noFill/>
          </a:ln>
        </p:spPr>
      </p:pic>
      <p:pic>
        <p:nvPicPr>
          <p:cNvPr id="239" name="Google Shape;239;p42"/>
          <p:cNvPicPr preferRelativeResize="0"/>
          <p:nvPr/>
        </p:nvPicPr>
        <p:blipFill>
          <a:blip r:embed="rId6">
            <a:alphaModFix/>
          </a:blip>
          <a:stretch>
            <a:fillRect/>
          </a:stretch>
        </p:blipFill>
        <p:spPr>
          <a:xfrm>
            <a:off x="6543620" y="4177875"/>
            <a:ext cx="231663" cy="279100"/>
          </a:xfrm>
          <a:prstGeom prst="rect">
            <a:avLst/>
          </a:prstGeom>
          <a:noFill/>
          <a:ln>
            <a:noFill/>
          </a:ln>
        </p:spPr>
      </p:pic>
      <p:sp>
        <p:nvSpPr>
          <p:cNvPr id="240" name="Google Shape;240;p42"/>
          <p:cNvSpPr/>
          <p:nvPr/>
        </p:nvSpPr>
        <p:spPr>
          <a:xfrm>
            <a:off x="1487850" y="3481525"/>
            <a:ext cx="854100" cy="8364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IAM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3"/>
          <p:cNvSpPr/>
          <p:nvPr/>
        </p:nvSpPr>
        <p:spPr>
          <a:xfrm>
            <a:off x="3875800" y="2922625"/>
            <a:ext cx="1905900" cy="15984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
        <p:nvSpPr>
          <p:cNvPr id="246" name="Google Shape;246;p43"/>
          <p:cNvSpPr txBox="1"/>
          <p:nvPr>
            <p:ph type="title"/>
          </p:nvPr>
        </p:nvSpPr>
        <p:spPr>
          <a:xfrm>
            <a:off x="311700" y="581750"/>
            <a:ext cx="8520600" cy="87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Project Recap</a:t>
            </a:r>
            <a:br>
              <a:rPr lang="en"/>
            </a:br>
            <a:r>
              <a:rPr b="0" lang="en" sz="2400"/>
              <a:t>Proposed Project</a:t>
            </a:r>
            <a:endParaRPr b="0" sz="2400"/>
          </a:p>
        </p:txBody>
      </p:sp>
      <p:sp>
        <p:nvSpPr>
          <p:cNvPr id="247" name="Google Shape;247;p43"/>
          <p:cNvSpPr txBox="1"/>
          <p:nvPr>
            <p:ph idx="1" type="body"/>
          </p:nvPr>
        </p:nvSpPr>
        <p:spPr>
          <a:xfrm>
            <a:off x="311700" y="1535425"/>
            <a:ext cx="5469900" cy="131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000000"/>
                </a:solidFill>
              </a:rPr>
              <a:t>“Students will automate a process to pull data from three different sources, label the data, and write it to the database. The data will need to be encrypted based on its label.”</a:t>
            </a:r>
            <a:endParaRPr>
              <a:solidFill>
                <a:srgbClr val="000000"/>
              </a:solidFill>
            </a:endParaRPr>
          </a:p>
        </p:txBody>
      </p:sp>
      <p:sp>
        <p:nvSpPr>
          <p:cNvPr id="248" name="Google Shape;248;p43"/>
          <p:cNvSpPr/>
          <p:nvPr/>
        </p:nvSpPr>
        <p:spPr>
          <a:xfrm>
            <a:off x="2993750" y="2922625"/>
            <a:ext cx="497400" cy="19542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API</a:t>
            </a:r>
            <a:endParaRPr/>
          </a:p>
        </p:txBody>
      </p:sp>
      <p:grpSp>
        <p:nvGrpSpPr>
          <p:cNvPr id="249" name="Google Shape;249;p43"/>
          <p:cNvGrpSpPr/>
          <p:nvPr/>
        </p:nvGrpSpPr>
        <p:grpSpPr>
          <a:xfrm>
            <a:off x="311700" y="3687200"/>
            <a:ext cx="610500" cy="1076550"/>
            <a:chOff x="643350" y="3770250"/>
            <a:chExt cx="610500" cy="1076550"/>
          </a:xfrm>
        </p:grpSpPr>
        <p:sp>
          <p:nvSpPr>
            <p:cNvPr id="250" name="Google Shape;250;p43"/>
            <p:cNvSpPr/>
            <p:nvPr/>
          </p:nvSpPr>
          <p:spPr>
            <a:xfrm rot="-5400000">
              <a:off x="639150" y="4232100"/>
              <a:ext cx="618900" cy="610500"/>
            </a:xfrm>
            <a:prstGeom prst="flowChartDelay">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1" name="Google Shape;251;p43"/>
            <p:cNvSpPr/>
            <p:nvPr/>
          </p:nvSpPr>
          <p:spPr>
            <a:xfrm>
              <a:off x="729600" y="3770250"/>
              <a:ext cx="438000" cy="406200"/>
            </a:xfrm>
            <a:prstGeom prst="ellipse">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52" name="Google Shape;252;p43"/>
          <p:cNvCxnSpPr>
            <a:stCxn id="251" idx="6"/>
            <a:endCxn id="248" idx="1"/>
          </p:cNvCxnSpPr>
          <p:nvPr/>
        </p:nvCxnSpPr>
        <p:spPr>
          <a:xfrm>
            <a:off x="835950" y="3890300"/>
            <a:ext cx="2157900" cy="9300"/>
          </a:xfrm>
          <a:prstGeom prst="straightConnector1">
            <a:avLst/>
          </a:prstGeom>
          <a:noFill/>
          <a:ln cap="flat" cmpd="sng" w="19050">
            <a:solidFill>
              <a:srgbClr val="002060"/>
            </a:solidFill>
            <a:prstDash val="solid"/>
            <a:round/>
            <a:headEnd len="sm" w="sm" type="triangle"/>
            <a:tailEnd len="sm" w="sm" type="triangle"/>
          </a:ln>
        </p:spPr>
      </p:cxnSp>
      <p:sp>
        <p:nvSpPr>
          <p:cNvPr id="253" name="Google Shape;253;p43"/>
          <p:cNvSpPr/>
          <p:nvPr/>
        </p:nvSpPr>
        <p:spPr>
          <a:xfrm>
            <a:off x="6470425" y="2624250"/>
            <a:ext cx="1642200" cy="2107500"/>
          </a:xfrm>
          <a:prstGeom prst="can">
            <a:avLst>
              <a:gd fmla="val 17105" name="adj"/>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4" name="Google Shape;254;p43"/>
          <p:cNvPicPr preferRelativeResize="0"/>
          <p:nvPr/>
        </p:nvPicPr>
        <p:blipFill>
          <a:blip r:embed="rId3">
            <a:alphaModFix/>
          </a:blip>
          <a:stretch>
            <a:fillRect/>
          </a:stretch>
        </p:blipFill>
        <p:spPr>
          <a:xfrm>
            <a:off x="7137188" y="2994723"/>
            <a:ext cx="308676" cy="318451"/>
          </a:xfrm>
          <a:prstGeom prst="rect">
            <a:avLst/>
          </a:prstGeom>
          <a:noFill/>
          <a:ln>
            <a:noFill/>
          </a:ln>
        </p:spPr>
      </p:pic>
      <p:cxnSp>
        <p:nvCxnSpPr>
          <p:cNvPr id="255" name="Google Shape;255;p43"/>
          <p:cNvCxnSpPr>
            <a:stCxn id="256" idx="3"/>
            <a:endCxn id="257" idx="1"/>
          </p:cNvCxnSpPr>
          <p:nvPr/>
        </p:nvCxnSpPr>
        <p:spPr>
          <a:xfrm flipH="1" rot="10800000">
            <a:off x="5542750" y="3606322"/>
            <a:ext cx="987600" cy="293400"/>
          </a:xfrm>
          <a:prstGeom prst="straightConnector1">
            <a:avLst/>
          </a:prstGeom>
          <a:noFill/>
          <a:ln cap="flat" cmpd="sng" w="19050">
            <a:solidFill>
              <a:srgbClr val="002060"/>
            </a:solidFill>
            <a:prstDash val="solid"/>
            <a:round/>
            <a:headEnd len="sm" w="sm" type="none"/>
            <a:tailEnd len="sm" w="sm" type="triangle"/>
          </a:ln>
        </p:spPr>
      </p:cxnSp>
      <p:cxnSp>
        <p:nvCxnSpPr>
          <p:cNvPr id="258" name="Google Shape;258;p43"/>
          <p:cNvCxnSpPr>
            <a:stCxn id="256" idx="3"/>
            <a:endCxn id="259" idx="1"/>
          </p:cNvCxnSpPr>
          <p:nvPr/>
        </p:nvCxnSpPr>
        <p:spPr>
          <a:xfrm>
            <a:off x="5542750" y="3899722"/>
            <a:ext cx="987600" cy="429600"/>
          </a:xfrm>
          <a:prstGeom prst="straightConnector1">
            <a:avLst/>
          </a:prstGeom>
          <a:noFill/>
          <a:ln cap="flat" cmpd="sng" w="19050">
            <a:solidFill>
              <a:srgbClr val="002060"/>
            </a:solidFill>
            <a:prstDash val="lgDash"/>
            <a:round/>
            <a:headEnd len="sm" w="sm" type="none"/>
            <a:tailEnd len="sm" w="sm" type="triangle"/>
          </a:ln>
        </p:spPr>
      </p:cxnSp>
      <p:sp>
        <p:nvSpPr>
          <p:cNvPr id="256" name="Google Shape;256;p43"/>
          <p:cNvSpPr/>
          <p:nvPr/>
        </p:nvSpPr>
        <p:spPr>
          <a:xfrm>
            <a:off x="4114750" y="3500722"/>
            <a:ext cx="1428000" cy="7980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Application</a:t>
            </a:r>
            <a:endParaRPr/>
          </a:p>
        </p:txBody>
      </p:sp>
      <p:cxnSp>
        <p:nvCxnSpPr>
          <p:cNvPr id="260" name="Google Shape;260;p43"/>
          <p:cNvCxnSpPr>
            <a:stCxn id="248" idx="3"/>
            <a:endCxn id="256" idx="1"/>
          </p:cNvCxnSpPr>
          <p:nvPr/>
        </p:nvCxnSpPr>
        <p:spPr>
          <a:xfrm>
            <a:off x="3491150" y="3899725"/>
            <a:ext cx="623700" cy="0"/>
          </a:xfrm>
          <a:prstGeom prst="straightConnector1">
            <a:avLst/>
          </a:prstGeom>
          <a:noFill/>
          <a:ln cap="flat" cmpd="sng" w="19050">
            <a:solidFill>
              <a:srgbClr val="002060"/>
            </a:solidFill>
            <a:prstDash val="solid"/>
            <a:round/>
            <a:headEnd len="sm" w="sm" type="triangle"/>
            <a:tailEnd len="sm" w="sm" type="triangle"/>
          </a:ln>
        </p:spPr>
      </p:cxnSp>
      <p:pic>
        <p:nvPicPr>
          <p:cNvPr id="261" name="Google Shape;261;p43"/>
          <p:cNvPicPr preferRelativeResize="0"/>
          <p:nvPr/>
        </p:nvPicPr>
        <p:blipFill>
          <a:blip r:embed="rId4">
            <a:alphaModFix/>
          </a:blip>
          <a:stretch>
            <a:fillRect/>
          </a:stretch>
        </p:blipFill>
        <p:spPr>
          <a:xfrm>
            <a:off x="4577690" y="2939149"/>
            <a:ext cx="502110" cy="429600"/>
          </a:xfrm>
          <a:prstGeom prst="rect">
            <a:avLst/>
          </a:prstGeom>
          <a:noFill/>
          <a:ln>
            <a:noFill/>
          </a:ln>
        </p:spPr>
      </p:pic>
      <p:grpSp>
        <p:nvGrpSpPr>
          <p:cNvPr id="262" name="Google Shape;262;p43"/>
          <p:cNvGrpSpPr/>
          <p:nvPr/>
        </p:nvGrpSpPr>
        <p:grpSpPr>
          <a:xfrm>
            <a:off x="6530275" y="3414750"/>
            <a:ext cx="1522500" cy="383400"/>
            <a:chOff x="6530275" y="3754200"/>
            <a:chExt cx="1522500" cy="383400"/>
          </a:xfrm>
        </p:grpSpPr>
        <p:sp>
          <p:nvSpPr>
            <p:cNvPr id="257" name="Google Shape;257;p43"/>
            <p:cNvSpPr/>
            <p:nvPr/>
          </p:nvSpPr>
          <p:spPr>
            <a:xfrm>
              <a:off x="6530275" y="3754200"/>
              <a:ext cx="1522500" cy="3834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Data 1</a:t>
              </a:r>
              <a:endParaRPr/>
            </a:p>
          </p:txBody>
        </p:sp>
        <p:pic>
          <p:nvPicPr>
            <p:cNvPr id="263" name="Google Shape;263;p43"/>
            <p:cNvPicPr preferRelativeResize="0"/>
            <p:nvPr/>
          </p:nvPicPr>
          <p:blipFill>
            <a:blip r:embed="rId5">
              <a:alphaModFix/>
            </a:blip>
            <a:stretch>
              <a:fillRect/>
            </a:stretch>
          </p:blipFill>
          <p:spPr>
            <a:xfrm>
              <a:off x="7743350" y="3806355"/>
              <a:ext cx="308676" cy="279095"/>
            </a:xfrm>
            <a:prstGeom prst="rect">
              <a:avLst/>
            </a:prstGeom>
            <a:noFill/>
            <a:ln>
              <a:noFill/>
            </a:ln>
          </p:spPr>
        </p:pic>
        <p:pic>
          <p:nvPicPr>
            <p:cNvPr id="264" name="Google Shape;264;p43"/>
            <p:cNvPicPr preferRelativeResize="0"/>
            <p:nvPr/>
          </p:nvPicPr>
          <p:blipFill>
            <a:blip r:embed="rId6">
              <a:alphaModFix/>
            </a:blip>
            <a:stretch>
              <a:fillRect/>
            </a:stretch>
          </p:blipFill>
          <p:spPr>
            <a:xfrm>
              <a:off x="6543620" y="3806350"/>
              <a:ext cx="231663" cy="279100"/>
            </a:xfrm>
            <a:prstGeom prst="rect">
              <a:avLst/>
            </a:prstGeom>
            <a:noFill/>
            <a:ln>
              <a:noFill/>
            </a:ln>
          </p:spPr>
        </p:pic>
      </p:grpSp>
      <p:sp>
        <p:nvSpPr>
          <p:cNvPr id="265" name="Google Shape;265;p43"/>
          <p:cNvSpPr/>
          <p:nvPr/>
        </p:nvSpPr>
        <p:spPr>
          <a:xfrm>
            <a:off x="1487850" y="3481525"/>
            <a:ext cx="854100" cy="8364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IAM</a:t>
            </a:r>
            <a:endParaRPr/>
          </a:p>
        </p:txBody>
      </p:sp>
      <p:sp>
        <p:nvSpPr>
          <p:cNvPr id="266" name="Google Shape;266;p43"/>
          <p:cNvSpPr/>
          <p:nvPr/>
        </p:nvSpPr>
        <p:spPr>
          <a:xfrm>
            <a:off x="5857050" y="803500"/>
            <a:ext cx="787500" cy="798000"/>
          </a:xfrm>
          <a:prstGeom prst="can">
            <a:avLst>
              <a:gd fmla="val 17105" name="adj"/>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DB1</a:t>
            </a:r>
            <a:endParaRPr/>
          </a:p>
        </p:txBody>
      </p:sp>
      <p:sp>
        <p:nvSpPr>
          <p:cNvPr id="267" name="Google Shape;267;p43"/>
          <p:cNvSpPr/>
          <p:nvPr/>
        </p:nvSpPr>
        <p:spPr>
          <a:xfrm>
            <a:off x="6897763" y="803500"/>
            <a:ext cx="787500" cy="798000"/>
          </a:xfrm>
          <a:prstGeom prst="can">
            <a:avLst>
              <a:gd fmla="val 17105" name="adj"/>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DB2</a:t>
            </a:r>
            <a:endParaRPr/>
          </a:p>
        </p:txBody>
      </p:sp>
      <p:sp>
        <p:nvSpPr>
          <p:cNvPr id="268" name="Google Shape;268;p43"/>
          <p:cNvSpPr/>
          <p:nvPr/>
        </p:nvSpPr>
        <p:spPr>
          <a:xfrm>
            <a:off x="7938488" y="803500"/>
            <a:ext cx="787500" cy="798000"/>
          </a:xfrm>
          <a:prstGeom prst="can">
            <a:avLst>
              <a:gd fmla="val 17105" name="adj"/>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DB3</a:t>
            </a:r>
            <a:endParaRPr/>
          </a:p>
        </p:txBody>
      </p:sp>
      <p:grpSp>
        <p:nvGrpSpPr>
          <p:cNvPr id="269" name="Google Shape;269;p43"/>
          <p:cNvGrpSpPr/>
          <p:nvPr/>
        </p:nvGrpSpPr>
        <p:grpSpPr>
          <a:xfrm>
            <a:off x="6530288" y="3798150"/>
            <a:ext cx="1522500" cy="383400"/>
            <a:chOff x="6530275" y="3754200"/>
            <a:chExt cx="1522500" cy="383400"/>
          </a:xfrm>
        </p:grpSpPr>
        <p:sp>
          <p:nvSpPr>
            <p:cNvPr id="270" name="Google Shape;270;p43"/>
            <p:cNvSpPr/>
            <p:nvPr/>
          </p:nvSpPr>
          <p:spPr>
            <a:xfrm>
              <a:off x="6530275" y="3754200"/>
              <a:ext cx="1522500" cy="3834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Data 2</a:t>
              </a:r>
              <a:endParaRPr/>
            </a:p>
          </p:txBody>
        </p:sp>
        <p:pic>
          <p:nvPicPr>
            <p:cNvPr id="271" name="Google Shape;271;p43"/>
            <p:cNvPicPr preferRelativeResize="0"/>
            <p:nvPr/>
          </p:nvPicPr>
          <p:blipFill>
            <a:blip r:embed="rId5">
              <a:alphaModFix/>
            </a:blip>
            <a:stretch>
              <a:fillRect/>
            </a:stretch>
          </p:blipFill>
          <p:spPr>
            <a:xfrm>
              <a:off x="7743350" y="3806355"/>
              <a:ext cx="308676" cy="279095"/>
            </a:xfrm>
            <a:prstGeom prst="rect">
              <a:avLst/>
            </a:prstGeom>
            <a:noFill/>
            <a:ln>
              <a:noFill/>
            </a:ln>
          </p:spPr>
        </p:pic>
        <p:pic>
          <p:nvPicPr>
            <p:cNvPr id="272" name="Google Shape;272;p43"/>
            <p:cNvPicPr preferRelativeResize="0"/>
            <p:nvPr/>
          </p:nvPicPr>
          <p:blipFill>
            <a:blip r:embed="rId6">
              <a:alphaModFix/>
            </a:blip>
            <a:stretch>
              <a:fillRect/>
            </a:stretch>
          </p:blipFill>
          <p:spPr>
            <a:xfrm>
              <a:off x="6543620" y="3806350"/>
              <a:ext cx="231663" cy="279100"/>
            </a:xfrm>
            <a:prstGeom prst="rect">
              <a:avLst/>
            </a:prstGeom>
            <a:noFill/>
            <a:ln>
              <a:noFill/>
            </a:ln>
          </p:spPr>
        </p:pic>
      </p:grpSp>
      <p:grpSp>
        <p:nvGrpSpPr>
          <p:cNvPr id="273" name="Google Shape;273;p43"/>
          <p:cNvGrpSpPr/>
          <p:nvPr/>
        </p:nvGrpSpPr>
        <p:grpSpPr>
          <a:xfrm>
            <a:off x="6530263" y="4181550"/>
            <a:ext cx="1522500" cy="383400"/>
            <a:chOff x="6530275" y="3754200"/>
            <a:chExt cx="1522500" cy="383400"/>
          </a:xfrm>
        </p:grpSpPr>
        <p:sp>
          <p:nvSpPr>
            <p:cNvPr id="274" name="Google Shape;274;p43"/>
            <p:cNvSpPr/>
            <p:nvPr/>
          </p:nvSpPr>
          <p:spPr>
            <a:xfrm>
              <a:off x="6530275" y="3754200"/>
              <a:ext cx="1522500" cy="3834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Data 3</a:t>
              </a:r>
              <a:endParaRPr/>
            </a:p>
          </p:txBody>
        </p:sp>
        <p:pic>
          <p:nvPicPr>
            <p:cNvPr id="275" name="Google Shape;275;p43"/>
            <p:cNvPicPr preferRelativeResize="0"/>
            <p:nvPr/>
          </p:nvPicPr>
          <p:blipFill>
            <a:blip r:embed="rId5">
              <a:alphaModFix/>
            </a:blip>
            <a:stretch>
              <a:fillRect/>
            </a:stretch>
          </p:blipFill>
          <p:spPr>
            <a:xfrm>
              <a:off x="7743350" y="3806355"/>
              <a:ext cx="308676" cy="279095"/>
            </a:xfrm>
            <a:prstGeom prst="rect">
              <a:avLst/>
            </a:prstGeom>
            <a:noFill/>
            <a:ln>
              <a:noFill/>
            </a:ln>
          </p:spPr>
        </p:pic>
        <p:pic>
          <p:nvPicPr>
            <p:cNvPr id="276" name="Google Shape;276;p43"/>
            <p:cNvPicPr preferRelativeResize="0"/>
            <p:nvPr/>
          </p:nvPicPr>
          <p:blipFill>
            <a:blip r:embed="rId6">
              <a:alphaModFix/>
            </a:blip>
            <a:stretch>
              <a:fillRect/>
            </a:stretch>
          </p:blipFill>
          <p:spPr>
            <a:xfrm>
              <a:off x="6543620" y="3806350"/>
              <a:ext cx="231663" cy="279100"/>
            </a:xfrm>
            <a:prstGeom prst="rect">
              <a:avLst/>
            </a:prstGeom>
            <a:noFill/>
            <a:ln>
              <a:noFill/>
            </a:ln>
          </p:spPr>
        </p:pic>
      </p:grpSp>
      <p:cxnSp>
        <p:nvCxnSpPr>
          <p:cNvPr id="277" name="Google Shape;277;p43"/>
          <p:cNvCxnSpPr>
            <a:stCxn id="266" idx="3"/>
            <a:endCxn id="253" idx="1"/>
          </p:cNvCxnSpPr>
          <p:nvPr/>
        </p:nvCxnSpPr>
        <p:spPr>
          <a:xfrm>
            <a:off x="6250800" y="1601500"/>
            <a:ext cx="1040700" cy="1022700"/>
          </a:xfrm>
          <a:prstGeom prst="straightConnector1">
            <a:avLst/>
          </a:prstGeom>
          <a:noFill/>
          <a:ln cap="flat" cmpd="sng" w="19050">
            <a:solidFill>
              <a:srgbClr val="002060"/>
            </a:solidFill>
            <a:prstDash val="solid"/>
            <a:round/>
            <a:headEnd len="sm" w="sm" type="none"/>
            <a:tailEnd len="sm" w="sm" type="triangle"/>
          </a:ln>
        </p:spPr>
      </p:cxnSp>
      <p:cxnSp>
        <p:nvCxnSpPr>
          <p:cNvPr id="278" name="Google Shape;278;p43"/>
          <p:cNvCxnSpPr>
            <a:stCxn id="267" idx="3"/>
            <a:endCxn id="253" idx="1"/>
          </p:cNvCxnSpPr>
          <p:nvPr/>
        </p:nvCxnSpPr>
        <p:spPr>
          <a:xfrm>
            <a:off x="7291513" y="1601500"/>
            <a:ext cx="0" cy="1022700"/>
          </a:xfrm>
          <a:prstGeom prst="straightConnector1">
            <a:avLst/>
          </a:prstGeom>
          <a:noFill/>
          <a:ln cap="flat" cmpd="sng" w="19050">
            <a:solidFill>
              <a:srgbClr val="002060"/>
            </a:solidFill>
            <a:prstDash val="solid"/>
            <a:round/>
            <a:headEnd len="sm" w="sm" type="none"/>
            <a:tailEnd len="sm" w="sm" type="triangle"/>
          </a:ln>
        </p:spPr>
      </p:cxnSp>
      <p:cxnSp>
        <p:nvCxnSpPr>
          <p:cNvPr id="279" name="Google Shape;279;p43"/>
          <p:cNvCxnSpPr>
            <a:stCxn id="268" idx="3"/>
            <a:endCxn id="253" idx="1"/>
          </p:cNvCxnSpPr>
          <p:nvPr/>
        </p:nvCxnSpPr>
        <p:spPr>
          <a:xfrm flipH="1">
            <a:off x="7291538" y="1601500"/>
            <a:ext cx="1040700" cy="1022700"/>
          </a:xfrm>
          <a:prstGeom prst="straightConnector1">
            <a:avLst/>
          </a:prstGeom>
          <a:noFill/>
          <a:ln cap="flat" cmpd="sng" w="19050">
            <a:solidFill>
              <a:srgbClr val="002060"/>
            </a:solidFill>
            <a:prstDash val="solid"/>
            <a:round/>
            <a:headEnd len="sm" w="sm" type="none"/>
            <a:tailEnd len="sm" w="sm" type="triangle"/>
          </a:ln>
        </p:spPr>
      </p:cxnSp>
      <p:cxnSp>
        <p:nvCxnSpPr>
          <p:cNvPr id="280" name="Google Shape;280;p43"/>
          <p:cNvCxnSpPr>
            <a:stCxn id="256" idx="3"/>
            <a:endCxn id="270" idx="1"/>
          </p:cNvCxnSpPr>
          <p:nvPr/>
        </p:nvCxnSpPr>
        <p:spPr>
          <a:xfrm>
            <a:off x="5542750" y="3899722"/>
            <a:ext cx="987600" cy="90000"/>
          </a:xfrm>
          <a:prstGeom prst="straightConnector1">
            <a:avLst/>
          </a:prstGeom>
          <a:noFill/>
          <a:ln cap="flat" cmpd="sng" w="19050">
            <a:solidFill>
              <a:srgbClr val="002060"/>
            </a:solidFill>
            <a:prstDash val="lgDash"/>
            <a:round/>
            <a:headEnd len="sm" w="sm" type="none"/>
            <a:tailEnd len="sm" w="sm" type="triangle"/>
          </a:ln>
        </p:spPr>
      </p:cxnSp>
      <p:sp>
        <p:nvSpPr>
          <p:cNvPr id="281" name="Google Shape;281;p43"/>
          <p:cNvSpPr txBox="1"/>
          <p:nvPr/>
        </p:nvSpPr>
        <p:spPr>
          <a:xfrm>
            <a:off x="189900" y="4253125"/>
            <a:ext cx="854100" cy="42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User 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4"/>
          <p:cNvSpPr/>
          <p:nvPr/>
        </p:nvSpPr>
        <p:spPr>
          <a:xfrm>
            <a:off x="3875800" y="3118075"/>
            <a:ext cx="1905900" cy="1403100"/>
          </a:xfrm>
          <a:prstGeom prst="rect">
            <a:avLst/>
          </a:prstGeom>
          <a:solidFill>
            <a:srgbClr val="FFFFFF"/>
          </a:solidFill>
          <a:ln cap="flat" cmpd="sng" w="19050">
            <a:solidFill>
              <a:srgbClr val="00206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t>Container 1</a:t>
            </a:r>
            <a:endParaRPr/>
          </a:p>
        </p:txBody>
      </p:sp>
      <p:sp>
        <p:nvSpPr>
          <p:cNvPr id="287" name="Google Shape;287;p44"/>
          <p:cNvSpPr txBox="1"/>
          <p:nvPr>
            <p:ph type="title"/>
          </p:nvPr>
        </p:nvSpPr>
        <p:spPr>
          <a:xfrm>
            <a:off x="311700" y="581750"/>
            <a:ext cx="8520600" cy="87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Project Recap</a:t>
            </a:r>
            <a:br>
              <a:rPr lang="en"/>
            </a:br>
            <a:r>
              <a:rPr b="0" lang="en" sz="2400"/>
              <a:t>Proposed Project</a:t>
            </a:r>
            <a:endParaRPr b="0" sz="2400"/>
          </a:p>
        </p:txBody>
      </p:sp>
      <p:sp>
        <p:nvSpPr>
          <p:cNvPr id="288" name="Google Shape;288;p44"/>
          <p:cNvSpPr txBox="1"/>
          <p:nvPr>
            <p:ph idx="1" type="body"/>
          </p:nvPr>
        </p:nvSpPr>
        <p:spPr>
          <a:xfrm>
            <a:off x="311700" y="1535425"/>
            <a:ext cx="5469900" cy="107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000000"/>
                </a:solidFill>
              </a:rPr>
              <a:t>“</a:t>
            </a:r>
            <a:r>
              <a:rPr lang="en">
                <a:solidFill>
                  <a:srgbClr val="000000"/>
                </a:solidFill>
              </a:rPr>
              <a:t>The meat of the application is creating an engine that stands up a docker container that can handle data classified to a certain level.</a:t>
            </a:r>
            <a:r>
              <a:rPr lang="en">
                <a:solidFill>
                  <a:srgbClr val="000000"/>
                </a:solidFill>
              </a:rPr>
              <a:t>”</a:t>
            </a:r>
            <a:endParaRPr>
              <a:solidFill>
                <a:srgbClr val="000000"/>
              </a:solidFill>
            </a:endParaRPr>
          </a:p>
        </p:txBody>
      </p:sp>
      <p:sp>
        <p:nvSpPr>
          <p:cNvPr id="289" name="Google Shape;289;p44"/>
          <p:cNvSpPr/>
          <p:nvPr/>
        </p:nvSpPr>
        <p:spPr>
          <a:xfrm>
            <a:off x="2993750" y="2922625"/>
            <a:ext cx="497400" cy="19542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API</a:t>
            </a:r>
            <a:endParaRPr/>
          </a:p>
        </p:txBody>
      </p:sp>
      <p:grpSp>
        <p:nvGrpSpPr>
          <p:cNvPr id="290" name="Google Shape;290;p44"/>
          <p:cNvGrpSpPr/>
          <p:nvPr/>
        </p:nvGrpSpPr>
        <p:grpSpPr>
          <a:xfrm>
            <a:off x="311700" y="3687200"/>
            <a:ext cx="610500" cy="1076550"/>
            <a:chOff x="643350" y="3770250"/>
            <a:chExt cx="610500" cy="1076550"/>
          </a:xfrm>
        </p:grpSpPr>
        <p:sp>
          <p:nvSpPr>
            <p:cNvPr id="291" name="Google Shape;291;p44"/>
            <p:cNvSpPr/>
            <p:nvPr/>
          </p:nvSpPr>
          <p:spPr>
            <a:xfrm rot="-5400000">
              <a:off x="639150" y="4232100"/>
              <a:ext cx="618900" cy="610500"/>
            </a:xfrm>
            <a:prstGeom prst="flowChartDelay">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92" name="Google Shape;292;p44"/>
            <p:cNvSpPr/>
            <p:nvPr/>
          </p:nvSpPr>
          <p:spPr>
            <a:xfrm>
              <a:off x="729600" y="3770250"/>
              <a:ext cx="438000" cy="406200"/>
            </a:xfrm>
            <a:prstGeom prst="ellipse">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3" name="Google Shape;293;p44"/>
          <p:cNvCxnSpPr>
            <a:stCxn id="292" idx="6"/>
            <a:endCxn id="289" idx="1"/>
          </p:cNvCxnSpPr>
          <p:nvPr/>
        </p:nvCxnSpPr>
        <p:spPr>
          <a:xfrm>
            <a:off x="835950" y="3890300"/>
            <a:ext cx="2157900" cy="9300"/>
          </a:xfrm>
          <a:prstGeom prst="straightConnector1">
            <a:avLst/>
          </a:prstGeom>
          <a:noFill/>
          <a:ln cap="flat" cmpd="sng" w="19050">
            <a:solidFill>
              <a:srgbClr val="002060"/>
            </a:solidFill>
            <a:prstDash val="solid"/>
            <a:round/>
            <a:headEnd len="sm" w="sm" type="triangle"/>
            <a:tailEnd len="sm" w="sm" type="triangle"/>
          </a:ln>
        </p:spPr>
      </p:cxnSp>
      <p:sp>
        <p:nvSpPr>
          <p:cNvPr id="294" name="Google Shape;294;p44"/>
          <p:cNvSpPr/>
          <p:nvPr/>
        </p:nvSpPr>
        <p:spPr>
          <a:xfrm>
            <a:off x="6470425" y="2624250"/>
            <a:ext cx="1642200" cy="2107500"/>
          </a:xfrm>
          <a:prstGeom prst="can">
            <a:avLst>
              <a:gd fmla="val 17105" name="adj"/>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5" name="Google Shape;295;p44"/>
          <p:cNvPicPr preferRelativeResize="0"/>
          <p:nvPr/>
        </p:nvPicPr>
        <p:blipFill>
          <a:blip r:embed="rId3">
            <a:alphaModFix/>
          </a:blip>
          <a:stretch>
            <a:fillRect/>
          </a:stretch>
        </p:blipFill>
        <p:spPr>
          <a:xfrm>
            <a:off x="7137188" y="2994723"/>
            <a:ext cx="308676" cy="318451"/>
          </a:xfrm>
          <a:prstGeom prst="rect">
            <a:avLst/>
          </a:prstGeom>
          <a:noFill/>
          <a:ln>
            <a:noFill/>
          </a:ln>
        </p:spPr>
      </p:pic>
      <p:cxnSp>
        <p:nvCxnSpPr>
          <p:cNvPr id="296" name="Google Shape;296;p44"/>
          <p:cNvCxnSpPr>
            <a:stCxn id="297" idx="3"/>
            <a:endCxn id="298" idx="1"/>
          </p:cNvCxnSpPr>
          <p:nvPr/>
        </p:nvCxnSpPr>
        <p:spPr>
          <a:xfrm flipH="1" rot="10800000">
            <a:off x="5542750" y="3606322"/>
            <a:ext cx="987600" cy="293400"/>
          </a:xfrm>
          <a:prstGeom prst="straightConnector1">
            <a:avLst/>
          </a:prstGeom>
          <a:noFill/>
          <a:ln cap="flat" cmpd="sng" w="19050">
            <a:solidFill>
              <a:srgbClr val="002060"/>
            </a:solidFill>
            <a:prstDash val="solid"/>
            <a:round/>
            <a:headEnd len="sm" w="sm" type="none"/>
            <a:tailEnd len="sm" w="sm" type="triangle"/>
          </a:ln>
        </p:spPr>
      </p:cxnSp>
      <p:cxnSp>
        <p:nvCxnSpPr>
          <p:cNvPr id="299" name="Google Shape;299;p44"/>
          <p:cNvCxnSpPr>
            <a:stCxn id="297" idx="3"/>
            <a:endCxn id="300" idx="1"/>
          </p:cNvCxnSpPr>
          <p:nvPr/>
        </p:nvCxnSpPr>
        <p:spPr>
          <a:xfrm>
            <a:off x="5542750" y="3899722"/>
            <a:ext cx="987600" cy="429600"/>
          </a:xfrm>
          <a:prstGeom prst="straightConnector1">
            <a:avLst/>
          </a:prstGeom>
          <a:noFill/>
          <a:ln cap="flat" cmpd="sng" w="19050">
            <a:solidFill>
              <a:srgbClr val="002060"/>
            </a:solidFill>
            <a:prstDash val="lgDash"/>
            <a:round/>
            <a:headEnd len="sm" w="sm" type="none"/>
            <a:tailEnd len="sm" w="sm" type="triangle"/>
          </a:ln>
        </p:spPr>
      </p:cxnSp>
      <p:sp>
        <p:nvSpPr>
          <p:cNvPr id="297" name="Google Shape;297;p44"/>
          <p:cNvSpPr/>
          <p:nvPr/>
        </p:nvSpPr>
        <p:spPr>
          <a:xfrm>
            <a:off x="4114750" y="3500722"/>
            <a:ext cx="1428000" cy="7980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Application</a:t>
            </a:r>
            <a:endParaRPr/>
          </a:p>
        </p:txBody>
      </p:sp>
      <p:cxnSp>
        <p:nvCxnSpPr>
          <p:cNvPr id="301" name="Google Shape;301;p44"/>
          <p:cNvCxnSpPr>
            <a:stCxn id="289" idx="3"/>
            <a:endCxn id="297" idx="1"/>
          </p:cNvCxnSpPr>
          <p:nvPr/>
        </p:nvCxnSpPr>
        <p:spPr>
          <a:xfrm>
            <a:off x="3491150" y="3899725"/>
            <a:ext cx="623700" cy="0"/>
          </a:xfrm>
          <a:prstGeom prst="straightConnector1">
            <a:avLst/>
          </a:prstGeom>
          <a:noFill/>
          <a:ln cap="flat" cmpd="sng" w="19050">
            <a:solidFill>
              <a:srgbClr val="002060"/>
            </a:solidFill>
            <a:prstDash val="solid"/>
            <a:round/>
            <a:headEnd len="sm" w="sm" type="triangle"/>
            <a:tailEnd len="sm" w="sm" type="triangle"/>
          </a:ln>
        </p:spPr>
      </p:cxnSp>
      <p:pic>
        <p:nvPicPr>
          <p:cNvPr id="302" name="Google Shape;302;p44"/>
          <p:cNvPicPr preferRelativeResize="0"/>
          <p:nvPr/>
        </p:nvPicPr>
        <p:blipFill>
          <a:blip r:embed="rId4">
            <a:alphaModFix/>
          </a:blip>
          <a:stretch>
            <a:fillRect/>
          </a:stretch>
        </p:blipFill>
        <p:spPr>
          <a:xfrm>
            <a:off x="3913575" y="3164725"/>
            <a:ext cx="342923" cy="293399"/>
          </a:xfrm>
          <a:prstGeom prst="rect">
            <a:avLst/>
          </a:prstGeom>
          <a:noFill/>
          <a:ln>
            <a:noFill/>
          </a:ln>
        </p:spPr>
      </p:pic>
      <p:grpSp>
        <p:nvGrpSpPr>
          <p:cNvPr id="303" name="Google Shape;303;p44"/>
          <p:cNvGrpSpPr/>
          <p:nvPr/>
        </p:nvGrpSpPr>
        <p:grpSpPr>
          <a:xfrm>
            <a:off x="6530275" y="3414750"/>
            <a:ext cx="1522500" cy="383400"/>
            <a:chOff x="6530275" y="3754200"/>
            <a:chExt cx="1522500" cy="383400"/>
          </a:xfrm>
        </p:grpSpPr>
        <p:sp>
          <p:nvSpPr>
            <p:cNvPr id="298" name="Google Shape;298;p44"/>
            <p:cNvSpPr/>
            <p:nvPr/>
          </p:nvSpPr>
          <p:spPr>
            <a:xfrm>
              <a:off x="6530275" y="3754200"/>
              <a:ext cx="1522500" cy="3834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Data 1</a:t>
              </a:r>
              <a:endParaRPr/>
            </a:p>
          </p:txBody>
        </p:sp>
        <p:pic>
          <p:nvPicPr>
            <p:cNvPr id="304" name="Google Shape;304;p44"/>
            <p:cNvPicPr preferRelativeResize="0"/>
            <p:nvPr/>
          </p:nvPicPr>
          <p:blipFill>
            <a:blip r:embed="rId5">
              <a:alphaModFix/>
            </a:blip>
            <a:stretch>
              <a:fillRect/>
            </a:stretch>
          </p:blipFill>
          <p:spPr>
            <a:xfrm>
              <a:off x="7743350" y="3806355"/>
              <a:ext cx="308676" cy="279095"/>
            </a:xfrm>
            <a:prstGeom prst="rect">
              <a:avLst/>
            </a:prstGeom>
            <a:noFill/>
            <a:ln>
              <a:noFill/>
            </a:ln>
          </p:spPr>
        </p:pic>
        <p:pic>
          <p:nvPicPr>
            <p:cNvPr id="305" name="Google Shape;305;p44"/>
            <p:cNvPicPr preferRelativeResize="0"/>
            <p:nvPr/>
          </p:nvPicPr>
          <p:blipFill>
            <a:blip r:embed="rId6">
              <a:alphaModFix/>
            </a:blip>
            <a:stretch>
              <a:fillRect/>
            </a:stretch>
          </p:blipFill>
          <p:spPr>
            <a:xfrm>
              <a:off x="6543620" y="3806350"/>
              <a:ext cx="231663" cy="279100"/>
            </a:xfrm>
            <a:prstGeom prst="rect">
              <a:avLst/>
            </a:prstGeom>
            <a:noFill/>
            <a:ln>
              <a:noFill/>
            </a:ln>
          </p:spPr>
        </p:pic>
      </p:grpSp>
      <p:sp>
        <p:nvSpPr>
          <p:cNvPr id="306" name="Google Shape;306;p44"/>
          <p:cNvSpPr/>
          <p:nvPr/>
        </p:nvSpPr>
        <p:spPr>
          <a:xfrm>
            <a:off x="1487850" y="3481525"/>
            <a:ext cx="854100" cy="8364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IAM</a:t>
            </a:r>
            <a:endParaRPr/>
          </a:p>
        </p:txBody>
      </p:sp>
      <p:sp>
        <p:nvSpPr>
          <p:cNvPr id="307" name="Google Shape;307;p44"/>
          <p:cNvSpPr/>
          <p:nvPr/>
        </p:nvSpPr>
        <p:spPr>
          <a:xfrm>
            <a:off x="5857050" y="803500"/>
            <a:ext cx="787500" cy="798000"/>
          </a:xfrm>
          <a:prstGeom prst="can">
            <a:avLst>
              <a:gd fmla="val 17105" name="adj"/>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DB1</a:t>
            </a:r>
            <a:endParaRPr/>
          </a:p>
        </p:txBody>
      </p:sp>
      <p:sp>
        <p:nvSpPr>
          <p:cNvPr id="308" name="Google Shape;308;p44"/>
          <p:cNvSpPr/>
          <p:nvPr/>
        </p:nvSpPr>
        <p:spPr>
          <a:xfrm>
            <a:off x="6897763" y="803500"/>
            <a:ext cx="787500" cy="798000"/>
          </a:xfrm>
          <a:prstGeom prst="can">
            <a:avLst>
              <a:gd fmla="val 17105" name="adj"/>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DB2</a:t>
            </a:r>
            <a:endParaRPr/>
          </a:p>
        </p:txBody>
      </p:sp>
      <p:sp>
        <p:nvSpPr>
          <p:cNvPr id="309" name="Google Shape;309;p44"/>
          <p:cNvSpPr/>
          <p:nvPr/>
        </p:nvSpPr>
        <p:spPr>
          <a:xfrm>
            <a:off x="7938488" y="803500"/>
            <a:ext cx="787500" cy="798000"/>
          </a:xfrm>
          <a:prstGeom prst="can">
            <a:avLst>
              <a:gd fmla="val 17105" name="adj"/>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DB3</a:t>
            </a:r>
            <a:endParaRPr/>
          </a:p>
        </p:txBody>
      </p:sp>
      <p:grpSp>
        <p:nvGrpSpPr>
          <p:cNvPr id="310" name="Google Shape;310;p44"/>
          <p:cNvGrpSpPr/>
          <p:nvPr/>
        </p:nvGrpSpPr>
        <p:grpSpPr>
          <a:xfrm>
            <a:off x="6530288" y="3798150"/>
            <a:ext cx="1522500" cy="383400"/>
            <a:chOff x="6530275" y="3754200"/>
            <a:chExt cx="1522500" cy="383400"/>
          </a:xfrm>
        </p:grpSpPr>
        <p:sp>
          <p:nvSpPr>
            <p:cNvPr id="311" name="Google Shape;311;p44"/>
            <p:cNvSpPr/>
            <p:nvPr/>
          </p:nvSpPr>
          <p:spPr>
            <a:xfrm>
              <a:off x="6530275" y="3754200"/>
              <a:ext cx="1522500" cy="3834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Data 2</a:t>
              </a:r>
              <a:endParaRPr/>
            </a:p>
          </p:txBody>
        </p:sp>
        <p:pic>
          <p:nvPicPr>
            <p:cNvPr id="312" name="Google Shape;312;p44"/>
            <p:cNvPicPr preferRelativeResize="0"/>
            <p:nvPr/>
          </p:nvPicPr>
          <p:blipFill>
            <a:blip r:embed="rId5">
              <a:alphaModFix/>
            </a:blip>
            <a:stretch>
              <a:fillRect/>
            </a:stretch>
          </p:blipFill>
          <p:spPr>
            <a:xfrm>
              <a:off x="7743350" y="3806355"/>
              <a:ext cx="308676" cy="279095"/>
            </a:xfrm>
            <a:prstGeom prst="rect">
              <a:avLst/>
            </a:prstGeom>
            <a:noFill/>
            <a:ln>
              <a:noFill/>
            </a:ln>
          </p:spPr>
        </p:pic>
        <p:pic>
          <p:nvPicPr>
            <p:cNvPr id="313" name="Google Shape;313;p44"/>
            <p:cNvPicPr preferRelativeResize="0"/>
            <p:nvPr/>
          </p:nvPicPr>
          <p:blipFill>
            <a:blip r:embed="rId6">
              <a:alphaModFix/>
            </a:blip>
            <a:stretch>
              <a:fillRect/>
            </a:stretch>
          </p:blipFill>
          <p:spPr>
            <a:xfrm>
              <a:off x="6543620" y="3806350"/>
              <a:ext cx="231663" cy="279100"/>
            </a:xfrm>
            <a:prstGeom prst="rect">
              <a:avLst/>
            </a:prstGeom>
            <a:noFill/>
            <a:ln>
              <a:noFill/>
            </a:ln>
          </p:spPr>
        </p:pic>
      </p:grpSp>
      <p:grpSp>
        <p:nvGrpSpPr>
          <p:cNvPr id="314" name="Google Shape;314;p44"/>
          <p:cNvGrpSpPr/>
          <p:nvPr/>
        </p:nvGrpSpPr>
        <p:grpSpPr>
          <a:xfrm>
            <a:off x="6530263" y="4181550"/>
            <a:ext cx="1522500" cy="383400"/>
            <a:chOff x="6530275" y="3754200"/>
            <a:chExt cx="1522500" cy="383400"/>
          </a:xfrm>
        </p:grpSpPr>
        <p:sp>
          <p:nvSpPr>
            <p:cNvPr id="315" name="Google Shape;315;p44"/>
            <p:cNvSpPr/>
            <p:nvPr/>
          </p:nvSpPr>
          <p:spPr>
            <a:xfrm>
              <a:off x="6530275" y="3754200"/>
              <a:ext cx="1522500" cy="3834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Data 3</a:t>
              </a:r>
              <a:endParaRPr/>
            </a:p>
          </p:txBody>
        </p:sp>
        <p:pic>
          <p:nvPicPr>
            <p:cNvPr id="316" name="Google Shape;316;p44"/>
            <p:cNvPicPr preferRelativeResize="0"/>
            <p:nvPr/>
          </p:nvPicPr>
          <p:blipFill>
            <a:blip r:embed="rId5">
              <a:alphaModFix/>
            </a:blip>
            <a:stretch>
              <a:fillRect/>
            </a:stretch>
          </p:blipFill>
          <p:spPr>
            <a:xfrm>
              <a:off x="7743350" y="3806355"/>
              <a:ext cx="308676" cy="279095"/>
            </a:xfrm>
            <a:prstGeom prst="rect">
              <a:avLst/>
            </a:prstGeom>
            <a:noFill/>
            <a:ln>
              <a:noFill/>
            </a:ln>
          </p:spPr>
        </p:pic>
        <p:pic>
          <p:nvPicPr>
            <p:cNvPr id="317" name="Google Shape;317;p44"/>
            <p:cNvPicPr preferRelativeResize="0"/>
            <p:nvPr/>
          </p:nvPicPr>
          <p:blipFill>
            <a:blip r:embed="rId6">
              <a:alphaModFix/>
            </a:blip>
            <a:stretch>
              <a:fillRect/>
            </a:stretch>
          </p:blipFill>
          <p:spPr>
            <a:xfrm>
              <a:off x="6543620" y="3806350"/>
              <a:ext cx="231663" cy="279100"/>
            </a:xfrm>
            <a:prstGeom prst="rect">
              <a:avLst/>
            </a:prstGeom>
            <a:noFill/>
            <a:ln>
              <a:noFill/>
            </a:ln>
          </p:spPr>
        </p:pic>
      </p:grpSp>
      <p:cxnSp>
        <p:nvCxnSpPr>
          <p:cNvPr id="318" name="Google Shape;318;p44"/>
          <p:cNvCxnSpPr>
            <a:stCxn id="307" idx="3"/>
            <a:endCxn id="294" idx="1"/>
          </p:cNvCxnSpPr>
          <p:nvPr/>
        </p:nvCxnSpPr>
        <p:spPr>
          <a:xfrm>
            <a:off x="6250800" y="1601500"/>
            <a:ext cx="1040700" cy="1022700"/>
          </a:xfrm>
          <a:prstGeom prst="straightConnector1">
            <a:avLst/>
          </a:prstGeom>
          <a:noFill/>
          <a:ln cap="flat" cmpd="sng" w="19050">
            <a:solidFill>
              <a:srgbClr val="002060"/>
            </a:solidFill>
            <a:prstDash val="solid"/>
            <a:round/>
            <a:headEnd len="sm" w="sm" type="none"/>
            <a:tailEnd len="sm" w="sm" type="triangle"/>
          </a:ln>
        </p:spPr>
      </p:cxnSp>
      <p:cxnSp>
        <p:nvCxnSpPr>
          <p:cNvPr id="319" name="Google Shape;319;p44"/>
          <p:cNvCxnSpPr>
            <a:stCxn id="308" idx="3"/>
            <a:endCxn id="294" idx="1"/>
          </p:cNvCxnSpPr>
          <p:nvPr/>
        </p:nvCxnSpPr>
        <p:spPr>
          <a:xfrm>
            <a:off x="7291513" y="1601500"/>
            <a:ext cx="0" cy="1022700"/>
          </a:xfrm>
          <a:prstGeom prst="straightConnector1">
            <a:avLst/>
          </a:prstGeom>
          <a:noFill/>
          <a:ln cap="flat" cmpd="sng" w="19050">
            <a:solidFill>
              <a:srgbClr val="002060"/>
            </a:solidFill>
            <a:prstDash val="solid"/>
            <a:round/>
            <a:headEnd len="sm" w="sm" type="none"/>
            <a:tailEnd len="sm" w="sm" type="triangle"/>
          </a:ln>
        </p:spPr>
      </p:cxnSp>
      <p:cxnSp>
        <p:nvCxnSpPr>
          <p:cNvPr id="320" name="Google Shape;320;p44"/>
          <p:cNvCxnSpPr>
            <a:stCxn id="309" idx="3"/>
            <a:endCxn id="294" idx="1"/>
          </p:cNvCxnSpPr>
          <p:nvPr/>
        </p:nvCxnSpPr>
        <p:spPr>
          <a:xfrm flipH="1">
            <a:off x="7291538" y="1601500"/>
            <a:ext cx="1040700" cy="1022700"/>
          </a:xfrm>
          <a:prstGeom prst="straightConnector1">
            <a:avLst/>
          </a:prstGeom>
          <a:noFill/>
          <a:ln cap="flat" cmpd="sng" w="19050">
            <a:solidFill>
              <a:srgbClr val="002060"/>
            </a:solidFill>
            <a:prstDash val="solid"/>
            <a:round/>
            <a:headEnd len="sm" w="sm" type="none"/>
            <a:tailEnd len="sm" w="sm" type="triangle"/>
          </a:ln>
        </p:spPr>
      </p:cxnSp>
      <p:cxnSp>
        <p:nvCxnSpPr>
          <p:cNvPr id="321" name="Google Shape;321;p44"/>
          <p:cNvCxnSpPr>
            <a:stCxn id="297" idx="3"/>
            <a:endCxn id="311" idx="1"/>
          </p:cNvCxnSpPr>
          <p:nvPr/>
        </p:nvCxnSpPr>
        <p:spPr>
          <a:xfrm>
            <a:off x="5542750" y="3899722"/>
            <a:ext cx="987600" cy="90000"/>
          </a:xfrm>
          <a:prstGeom prst="straightConnector1">
            <a:avLst/>
          </a:prstGeom>
          <a:noFill/>
          <a:ln cap="flat" cmpd="sng" w="19050">
            <a:solidFill>
              <a:srgbClr val="002060"/>
            </a:solidFill>
            <a:prstDash val="lgDash"/>
            <a:round/>
            <a:headEnd len="sm" w="sm" type="none"/>
            <a:tailEnd len="sm" w="sm" type="triangle"/>
          </a:ln>
        </p:spPr>
      </p:cxnSp>
      <p:sp>
        <p:nvSpPr>
          <p:cNvPr id="322" name="Google Shape;322;p44"/>
          <p:cNvSpPr txBox="1"/>
          <p:nvPr/>
        </p:nvSpPr>
        <p:spPr>
          <a:xfrm>
            <a:off x="189900" y="4253125"/>
            <a:ext cx="854100" cy="42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User 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5"/>
          <p:cNvSpPr txBox="1"/>
          <p:nvPr>
            <p:ph type="title"/>
          </p:nvPr>
        </p:nvSpPr>
        <p:spPr>
          <a:xfrm>
            <a:off x="311700" y="581750"/>
            <a:ext cx="8520600" cy="87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Project Recap</a:t>
            </a:r>
            <a:br>
              <a:rPr lang="en"/>
            </a:br>
            <a:r>
              <a:rPr b="0" lang="en" sz="2400"/>
              <a:t>Proposed Project</a:t>
            </a:r>
            <a:endParaRPr b="0" sz="2400"/>
          </a:p>
        </p:txBody>
      </p:sp>
      <p:sp>
        <p:nvSpPr>
          <p:cNvPr id="328" name="Google Shape;328;p45"/>
          <p:cNvSpPr txBox="1"/>
          <p:nvPr>
            <p:ph idx="1" type="body"/>
          </p:nvPr>
        </p:nvSpPr>
        <p:spPr>
          <a:xfrm>
            <a:off x="311700" y="1535425"/>
            <a:ext cx="5469900" cy="107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000000"/>
                </a:solidFill>
              </a:rPr>
              <a:t>“</a:t>
            </a:r>
            <a:r>
              <a:rPr lang="en">
                <a:solidFill>
                  <a:srgbClr val="000000"/>
                </a:solidFill>
              </a:rPr>
              <a:t>That container needs to be dynamically spun up and pull data that only it has the read/write rights to see.</a:t>
            </a:r>
            <a:r>
              <a:rPr lang="en">
                <a:solidFill>
                  <a:srgbClr val="000000"/>
                </a:solidFill>
              </a:rPr>
              <a:t>”</a:t>
            </a:r>
            <a:endParaRPr>
              <a:solidFill>
                <a:srgbClr val="000000"/>
              </a:solidFill>
            </a:endParaRPr>
          </a:p>
        </p:txBody>
      </p:sp>
      <p:sp>
        <p:nvSpPr>
          <p:cNvPr id="329" name="Google Shape;329;p45"/>
          <p:cNvSpPr/>
          <p:nvPr/>
        </p:nvSpPr>
        <p:spPr>
          <a:xfrm>
            <a:off x="2785800" y="2922625"/>
            <a:ext cx="497400" cy="19542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API</a:t>
            </a:r>
            <a:endParaRPr/>
          </a:p>
        </p:txBody>
      </p:sp>
      <p:grpSp>
        <p:nvGrpSpPr>
          <p:cNvPr id="330" name="Google Shape;330;p45"/>
          <p:cNvGrpSpPr/>
          <p:nvPr/>
        </p:nvGrpSpPr>
        <p:grpSpPr>
          <a:xfrm>
            <a:off x="311700" y="3687200"/>
            <a:ext cx="610500" cy="1076550"/>
            <a:chOff x="643350" y="3770250"/>
            <a:chExt cx="610500" cy="1076550"/>
          </a:xfrm>
        </p:grpSpPr>
        <p:sp>
          <p:nvSpPr>
            <p:cNvPr id="331" name="Google Shape;331;p45"/>
            <p:cNvSpPr/>
            <p:nvPr/>
          </p:nvSpPr>
          <p:spPr>
            <a:xfrm rot="-5400000">
              <a:off x="639150" y="4232100"/>
              <a:ext cx="618900" cy="610500"/>
            </a:xfrm>
            <a:prstGeom prst="flowChartDelay">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32" name="Google Shape;332;p45"/>
            <p:cNvSpPr/>
            <p:nvPr/>
          </p:nvSpPr>
          <p:spPr>
            <a:xfrm>
              <a:off x="729600" y="3770250"/>
              <a:ext cx="438000" cy="406200"/>
            </a:xfrm>
            <a:prstGeom prst="ellipse">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3" name="Google Shape;333;p45"/>
          <p:cNvCxnSpPr>
            <a:stCxn id="332" idx="6"/>
            <a:endCxn id="329" idx="1"/>
          </p:cNvCxnSpPr>
          <p:nvPr/>
        </p:nvCxnSpPr>
        <p:spPr>
          <a:xfrm>
            <a:off x="835950" y="3890300"/>
            <a:ext cx="1950000" cy="9300"/>
          </a:xfrm>
          <a:prstGeom prst="straightConnector1">
            <a:avLst/>
          </a:prstGeom>
          <a:noFill/>
          <a:ln cap="flat" cmpd="sng" w="19050">
            <a:solidFill>
              <a:srgbClr val="002060"/>
            </a:solidFill>
            <a:prstDash val="solid"/>
            <a:round/>
            <a:headEnd len="sm" w="sm" type="triangle"/>
            <a:tailEnd len="sm" w="sm" type="triangle"/>
          </a:ln>
        </p:spPr>
      </p:cxnSp>
      <p:sp>
        <p:nvSpPr>
          <p:cNvPr id="334" name="Google Shape;334;p45"/>
          <p:cNvSpPr/>
          <p:nvPr/>
        </p:nvSpPr>
        <p:spPr>
          <a:xfrm>
            <a:off x="6470425" y="2624250"/>
            <a:ext cx="1642200" cy="2107500"/>
          </a:xfrm>
          <a:prstGeom prst="can">
            <a:avLst>
              <a:gd fmla="val 17105" name="adj"/>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5" name="Google Shape;335;p45"/>
          <p:cNvPicPr preferRelativeResize="0"/>
          <p:nvPr/>
        </p:nvPicPr>
        <p:blipFill>
          <a:blip r:embed="rId3">
            <a:alphaModFix/>
          </a:blip>
          <a:stretch>
            <a:fillRect/>
          </a:stretch>
        </p:blipFill>
        <p:spPr>
          <a:xfrm>
            <a:off x="7137188" y="2994723"/>
            <a:ext cx="308676" cy="318451"/>
          </a:xfrm>
          <a:prstGeom prst="rect">
            <a:avLst/>
          </a:prstGeom>
          <a:noFill/>
          <a:ln>
            <a:noFill/>
          </a:ln>
        </p:spPr>
      </p:pic>
      <p:grpSp>
        <p:nvGrpSpPr>
          <p:cNvPr id="336" name="Google Shape;336;p45"/>
          <p:cNvGrpSpPr/>
          <p:nvPr/>
        </p:nvGrpSpPr>
        <p:grpSpPr>
          <a:xfrm>
            <a:off x="3875700" y="2385600"/>
            <a:ext cx="1905900" cy="836400"/>
            <a:chOff x="3875800" y="3118075"/>
            <a:chExt cx="1905900" cy="836400"/>
          </a:xfrm>
        </p:grpSpPr>
        <p:sp>
          <p:nvSpPr>
            <p:cNvPr id="337" name="Google Shape;337;p45"/>
            <p:cNvSpPr/>
            <p:nvPr/>
          </p:nvSpPr>
          <p:spPr>
            <a:xfrm>
              <a:off x="3875800" y="3118075"/>
              <a:ext cx="1905900" cy="836400"/>
            </a:xfrm>
            <a:prstGeom prst="rect">
              <a:avLst/>
            </a:prstGeom>
            <a:solidFill>
              <a:srgbClr val="FFFFFF"/>
            </a:solidFill>
            <a:ln cap="flat" cmpd="sng" w="19050">
              <a:solidFill>
                <a:srgbClr val="00206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t>Container 1</a:t>
              </a:r>
              <a:endParaRPr/>
            </a:p>
          </p:txBody>
        </p:sp>
        <p:sp>
          <p:nvSpPr>
            <p:cNvPr id="338" name="Google Shape;338;p45"/>
            <p:cNvSpPr/>
            <p:nvPr/>
          </p:nvSpPr>
          <p:spPr>
            <a:xfrm>
              <a:off x="4114750" y="3500723"/>
              <a:ext cx="1428000" cy="3186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Application</a:t>
              </a:r>
              <a:endParaRPr/>
            </a:p>
          </p:txBody>
        </p:sp>
        <p:pic>
          <p:nvPicPr>
            <p:cNvPr id="339" name="Google Shape;339;p45"/>
            <p:cNvPicPr preferRelativeResize="0"/>
            <p:nvPr/>
          </p:nvPicPr>
          <p:blipFill>
            <a:blip r:embed="rId4">
              <a:alphaModFix/>
            </a:blip>
            <a:stretch>
              <a:fillRect/>
            </a:stretch>
          </p:blipFill>
          <p:spPr>
            <a:xfrm>
              <a:off x="3913575" y="3164725"/>
              <a:ext cx="342923" cy="293399"/>
            </a:xfrm>
            <a:prstGeom prst="rect">
              <a:avLst/>
            </a:prstGeom>
            <a:noFill/>
            <a:ln>
              <a:noFill/>
            </a:ln>
          </p:spPr>
        </p:pic>
      </p:grpSp>
      <p:grpSp>
        <p:nvGrpSpPr>
          <p:cNvPr id="340" name="Google Shape;340;p45"/>
          <p:cNvGrpSpPr/>
          <p:nvPr/>
        </p:nvGrpSpPr>
        <p:grpSpPr>
          <a:xfrm>
            <a:off x="6530275" y="3414750"/>
            <a:ext cx="1522500" cy="383400"/>
            <a:chOff x="6530275" y="3754200"/>
            <a:chExt cx="1522500" cy="383400"/>
          </a:xfrm>
        </p:grpSpPr>
        <p:sp>
          <p:nvSpPr>
            <p:cNvPr id="341" name="Google Shape;341;p45"/>
            <p:cNvSpPr/>
            <p:nvPr/>
          </p:nvSpPr>
          <p:spPr>
            <a:xfrm>
              <a:off x="6530275" y="3754200"/>
              <a:ext cx="1522500" cy="3834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Data 1</a:t>
              </a:r>
              <a:endParaRPr/>
            </a:p>
          </p:txBody>
        </p:sp>
        <p:pic>
          <p:nvPicPr>
            <p:cNvPr id="342" name="Google Shape;342;p45"/>
            <p:cNvPicPr preferRelativeResize="0"/>
            <p:nvPr/>
          </p:nvPicPr>
          <p:blipFill>
            <a:blip r:embed="rId5">
              <a:alphaModFix/>
            </a:blip>
            <a:stretch>
              <a:fillRect/>
            </a:stretch>
          </p:blipFill>
          <p:spPr>
            <a:xfrm>
              <a:off x="7743350" y="3806355"/>
              <a:ext cx="308676" cy="279095"/>
            </a:xfrm>
            <a:prstGeom prst="rect">
              <a:avLst/>
            </a:prstGeom>
            <a:noFill/>
            <a:ln>
              <a:noFill/>
            </a:ln>
          </p:spPr>
        </p:pic>
        <p:pic>
          <p:nvPicPr>
            <p:cNvPr id="343" name="Google Shape;343;p45"/>
            <p:cNvPicPr preferRelativeResize="0"/>
            <p:nvPr/>
          </p:nvPicPr>
          <p:blipFill>
            <a:blip r:embed="rId6">
              <a:alphaModFix/>
            </a:blip>
            <a:stretch>
              <a:fillRect/>
            </a:stretch>
          </p:blipFill>
          <p:spPr>
            <a:xfrm>
              <a:off x="6543620" y="3806350"/>
              <a:ext cx="231663" cy="279100"/>
            </a:xfrm>
            <a:prstGeom prst="rect">
              <a:avLst/>
            </a:prstGeom>
            <a:noFill/>
            <a:ln>
              <a:noFill/>
            </a:ln>
          </p:spPr>
        </p:pic>
      </p:grpSp>
      <p:sp>
        <p:nvSpPr>
          <p:cNvPr id="344" name="Google Shape;344;p45"/>
          <p:cNvSpPr/>
          <p:nvPr/>
        </p:nvSpPr>
        <p:spPr>
          <a:xfrm>
            <a:off x="1487850" y="3481525"/>
            <a:ext cx="854100" cy="8364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IAM</a:t>
            </a:r>
            <a:endParaRPr/>
          </a:p>
        </p:txBody>
      </p:sp>
      <p:sp>
        <p:nvSpPr>
          <p:cNvPr id="345" name="Google Shape;345;p45"/>
          <p:cNvSpPr/>
          <p:nvPr/>
        </p:nvSpPr>
        <p:spPr>
          <a:xfrm>
            <a:off x="5857050" y="803500"/>
            <a:ext cx="787500" cy="798000"/>
          </a:xfrm>
          <a:prstGeom prst="can">
            <a:avLst>
              <a:gd fmla="val 17105" name="adj"/>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DB1</a:t>
            </a:r>
            <a:endParaRPr/>
          </a:p>
        </p:txBody>
      </p:sp>
      <p:sp>
        <p:nvSpPr>
          <p:cNvPr id="346" name="Google Shape;346;p45"/>
          <p:cNvSpPr/>
          <p:nvPr/>
        </p:nvSpPr>
        <p:spPr>
          <a:xfrm>
            <a:off x="6897763" y="803500"/>
            <a:ext cx="787500" cy="798000"/>
          </a:xfrm>
          <a:prstGeom prst="can">
            <a:avLst>
              <a:gd fmla="val 17105" name="adj"/>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DB2</a:t>
            </a:r>
            <a:endParaRPr/>
          </a:p>
        </p:txBody>
      </p:sp>
      <p:sp>
        <p:nvSpPr>
          <p:cNvPr id="347" name="Google Shape;347;p45"/>
          <p:cNvSpPr/>
          <p:nvPr/>
        </p:nvSpPr>
        <p:spPr>
          <a:xfrm>
            <a:off x="7938488" y="803500"/>
            <a:ext cx="787500" cy="798000"/>
          </a:xfrm>
          <a:prstGeom prst="can">
            <a:avLst>
              <a:gd fmla="val 17105" name="adj"/>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DB3</a:t>
            </a:r>
            <a:endParaRPr/>
          </a:p>
        </p:txBody>
      </p:sp>
      <p:grpSp>
        <p:nvGrpSpPr>
          <p:cNvPr id="348" name="Google Shape;348;p45"/>
          <p:cNvGrpSpPr/>
          <p:nvPr/>
        </p:nvGrpSpPr>
        <p:grpSpPr>
          <a:xfrm>
            <a:off x="6530288" y="3798150"/>
            <a:ext cx="1522500" cy="383400"/>
            <a:chOff x="6530275" y="3754200"/>
            <a:chExt cx="1522500" cy="383400"/>
          </a:xfrm>
        </p:grpSpPr>
        <p:sp>
          <p:nvSpPr>
            <p:cNvPr id="349" name="Google Shape;349;p45"/>
            <p:cNvSpPr/>
            <p:nvPr/>
          </p:nvSpPr>
          <p:spPr>
            <a:xfrm>
              <a:off x="6530275" y="3754200"/>
              <a:ext cx="1522500" cy="3834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Data 2</a:t>
              </a:r>
              <a:endParaRPr/>
            </a:p>
          </p:txBody>
        </p:sp>
        <p:pic>
          <p:nvPicPr>
            <p:cNvPr id="350" name="Google Shape;350;p45"/>
            <p:cNvPicPr preferRelativeResize="0"/>
            <p:nvPr/>
          </p:nvPicPr>
          <p:blipFill>
            <a:blip r:embed="rId5">
              <a:alphaModFix/>
            </a:blip>
            <a:stretch>
              <a:fillRect/>
            </a:stretch>
          </p:blipFill>
          <p:spPr>
            <a:xfrm>
              <a:off x="7743350" y="3806355"/>
              <a:ext cx="308676" cy="279095"/>
            </a:xfrm>
            <a:prstGeom prst="rect">
              <a:avLst/>
            </a:prstGeom>
            <a:noFill/>
            <a:ln>
              <a:noFill/>
            </a:ln>
          </p:spPr>
        </p:pic>
        <p:pic>
          <p:nvPicPr>
            <p:cNvPr id="351" name="Google Shape;351;p45"/>
            <p:cNvPicPr preferRelativeResize="0"/>
            <p:nvPr/>
          </p:nvPicPr>
          <p:blipFill>
            <a:blip r:embed="rId6">
              <a:alphaModFix/>
            </a:blip>
            <a:stretch>
              <a:fillRect/>
            </a:stretch>
          </p:blipFill>
          <p:spPr>
            <a:xfrm>
              <a:off x="6543620" y="3806350"/>
              <a:ext cx="231663" cy="279100"/>
            </a:xfrm>
            <a:prstGeom prst="rect">
              <a:avLst/>
            </a:prstGeom>
            <a:noFill/>
            <a:ln>
              <a:noFill/>
            </a:ln>
          </p:spPr>
        </p:pic>
      </p:grpSp>
      <p:grpSp>
        <p:nvGrpSpPr>
          <p:cNvPr id="352" name="Google Shape;352;p45"/>
          <p:cNvGrpSpPr/>
          <p:nvPr/>
        </p:nvGrpSpPr>
        <p:grpSpPr>
          <a:xfrm>
            <a:off x="6530263" y="4181550"/>
            <a:ext cx="1522500" cy="383400"/>
            <a:chOff x="6530275" y="3754200"/>
            <a:chExt cx="1522500" cy="383400"/>
          </a:xfrm>
        </p:grpSpPr>
        <p:sp>
          <p:nvSpPr>
            <p:cNvPr id="353" name="Google Shape;353;p45"/>
            <p:cNvSpPr/>
            <p:nvPr/>
          </p:nvSpPr>
          <p:spPr>
            <a:xfrm>
              <a:off x="6530275" y="3754200"/>
              <a:ext cx="1522500" cy="383400"/>
            </a:xfrm>
            <a:prstGeom prst="rect">
              <a:avLst/>
            </a:prstGeom>
            <a:solidFill>
              <a:srgbClr val="FFFFFF"/>
            </a:solidFill>
            <a:ln cap="flat" cmpd="sng" w="19050">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Data 3</a:t>
              </a:r>
              <a:endParaRPr/>
            </a:p>
          </p:txBody>
        </p:sp>
        <p:pic>
          <p:nvPicPr>
            <p:cNvPr id="354" name="Google Shape;354;p45"/>
            <p:cNvPicPr preferRelativeResize="0"/>
            <p:nvPr/>
          </p:nvPicPr>
          <p:blipFill>
            <a:blip r:embed="rId5">
              <a:alphaModFix/>
            </a:blip>
            <a:stretch>
              <a:fillRect/>
            </a:stretch>
          </p:blipFill>
          <p:spPr>
            <a:xfrm>
              <a:off x="7743350" y="3806355"/>
              <a:ext cx="308676" cy="279095"/>
            </a:xfrm>
            <a:prstGeom prst="rect">
              <a:avLst/>
            </a:prstGeom>
            <a:noFill/>
            <a:ln>
              <a:noFill/>
            </a:ln>
          </p:spPr>
        </p:pic>
        <p:pic>
          <p:nvPicPr>
            <p:cNvPr id="355" name="Google Shape;355;p45"/>
            <p:cNvPicPr preferRelativeResize="0"/>
            <p:nvPr/>
          </p:nvPicPr>
          <p:blipFill>
            <a:blip r:embed="rId6">
              <a:alphaModFix/>
            </a:blip>
            <a:stretch>
              <a:fillRect/>
            </a:stretch>
          </p:blipFill>
          <p:spPr>
            <a:xfrm>
              <a:off x="6543620" y="3806350"/>
              <a:ext cx="231663" cy="279100"/>
            </a:xfrm>
            <a:prstGeom prst="rect">
              <a:avLst/>
            </a:prstGeom>
            <a:noFill/>
            <a:ln>
              <a:noFill/>
            </a:ln>
          </p:spPr>
        </p:pic>
      </p:grpSp>
      <p:cxnSp>
        <p:nvCxnSpPr>
          <p:cNvPr id="356" name="Google Shape;356;p45"/>
          <p:cNvCxnSpPr>
            <a:stCxn id="345" idx="3"/>
            <a:endCxn id="334" idx="1"/>
          </p:cNvCxnSpPr>
          <p:nvPr/>
        </p:nvCxnSpPr>
        <p:spPr>
          <a:xfrm>
            <a:off x="6250800" y="1601500"/>
            <a:ext cx="1040700" cy="1022700"/>
          </a:xfrm>
          <a:prstGeom prst="straightConnector1">
            <a:avLst/>
          </a:prstGeom>
          <a:noFill/>
          <a:ln cap="flat" cmpd="sng" w="19050">
            <a:solidFill>
              <a:srgbClr val="002060"/>
            </a:solidFill>
            <a:prstDash val="solid"/>
            <a:round/>
            <a:headEnd len="sm" w="sm" type="none"/>
            <a:tailEnd len="sm" w="sm" type="triangle"/>
          </a:ln>
        </p:spPr>
      </p:cxnSp>
      <p:cxnSp>
        <p:nvCxnSpPr>
          <p:cNvPr id="357" name="Google Shape;357;p45"/>
          <p:cNvCxnSpPr>
            <a:stCxn id="346" idx="3"/>
            <a:endCxn id="334" idx="1"/>
          </p:cNvCxnSpPr>
          <p:nvPr/>
        </p:nvCxnSpPr>
        <p:spPr>
          <a:xfrm>
            <a:off x="7291513" y="1601500"/>
            <a:ext cx="0" cy="1022700"/>
          </a:xfrm>
          <a:prstGeom prst="straightConnector1">
            <a:avLst/>
          </a:prstGeom>
          <a:noFill/>
          <a:ln cap="flat" cmpd="sng" w="19050">
            <a:solidFill>
              <a:srgbClr val="002060"/>
            </a:solidFill>
            <a:prstDash val="solid"/>
            <a:round/>
            <a:headEnd len="sm" w="sm" type="none"/>
            <a:tailEnd len="sm" w="sm" type="triangle"/>
          </a:ln>
        </p:spPr>
      </p:cxnSp>
      <p:cxnSp>
        <p:nvCxnSpPr>
          <p:cNvPr id="358" name="Google Shape;358;p45"/>
          <p:cNvCxnSpPr>
            <a:stCxn id="347" idx="3"/>
            <a:endCxn id="334" idx="1"/>
          </p:cNvCxnSpPr>
          <p:nvPr/>
        </p:nvCxnSpPr>
        <p:spPr>
          <a:xfrm flipH="1">
            <a:off x="7291538" y="1601500"/>
            <a:ext cx="1040700" cy="1022700"/>
          </a:xfrm>
          <a:prstGeom prst="straightConnector1">
            <a:avLst/>
          </a:prstGeom>
          <a:noFill/>
          <a:ln cap="flat" cmpd="sng" w="19050">
            <a:solidFill>
              <a:srgbClr val="002060"/>
            </a:solidFill>
            <a:prstDash val="solid"/>
            <a:round/>
            <a:headEnd len="sm" w="sm" type="none"/>
            <a:tailEnd len="sm" w="sm" type="triangle"/>
          </a:ln>
        </p:spPr>
      </p:cxnSp>
      <p:sp>
        <p:nvSpPr>
          <p:cNvPr id="359" name="Google Shape;359;p45"/>
          <p:cNvSpPr txBox="1"/>
          <p:nvPr/>
        </p:nvSpPr>
        <p:spPr>
          <a:xfrm>
            <a:off x="189900" y="4253125"/>
            <a:ext cx="854100" cy="42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User 1</a:t>
            </a:r>
            <a:endParaRPr/>
          </a:p>
        </p:txBody>
      </p:sp>
      <p:cxnSp>
        <p:nvCxnSpPr>
          <p:cNvPr id="360" name="Google Shape;360;p45"/>
          <p:cNvCxnSpPr>
            <a:stCxn id="329" idx="3"/>
            <a:endCxn id="338" idx="1"/>
          </p:cNvCxnSpPr>
          <p:nvPr/>
        </p:nvCxnSpPr>
        <p:spPr>
          <a:xfrm flipH="1" rot="10800000">
            <a:off x="3283200" y="2927425"/>
            <a:ext cx="831600" cy="972300"/>
          </a:xfrm>
          <a:prstGeom prst="straightConnector1">
            <a:avLst/>
          </a:prstGeom>
          <a:noFill/>
          <a:ln cap="flat" cmpd="sng" w="19050">
            <a:solidFill>
              <a:srgbClr val="002060"/>
            </a:solidFill>
            <a:prstDash val="solid"/>
            <a:round/>
            <a:headEnd len="sm" w="sm" type="triangle"/>
            <a:tailEnd len="sm" w="sm" type="triangle"/>
          </a:ln>
        </p:spPr>
      </p:cxnSp>
      <p:cxnSp>
        <p:nvCxnSpPr>
          <p:cNvPr id="361" name="Google Shape;361;p45"/>
          <p:cNvCxnSpPr>
            <a:stCxn id="338" idx="3"/>
            <a:endCxn id="341" idx="1"/>
          </p:cNvCxnSpPr>
          <p:nvPr/>
        </p:nvCxnSpPr>
        <p:spPr>
          <a:xfrm>
            <a:off x="5542650" y="2927548"/>
            <a:ext cx="987600" cy="678900"/>
          </a:xfrm>
          <a:prstGeom prst="straightConnector1">
            <a:avLst/>
          </a:prstGeom>
          <a:noFill/>
          <a:ln cap="flat" cmpd="sng" w="19050">
            <a:solidFill>
              <a:srgbClr val="002060"/>
            </a:solidFill>
            <a:prstDash val="solid"/>
            <a:round/>
            <a:headEnd len="sm" w="sm" type="none"/>
            <a:tailEnd len="sm" w="sm" type="triangle"/>
          </a:ln>
        </p:spPr>
      </p:cxnSp>
      <p:grpSp>
        <p:nvGrpSpPr>
          <p:cNvPr id="362" name="Google Shape;362;p45"/>
          <p:cNvGrpSpPr/>
          <p:nvPr/>
        </p:nvGrpSpPr>
        <p:grpSpPr>
          <a:xfrm>
            <a:off x="3875700" y="3222000"/>
            <a:ext cx="1905900" cy="836400"/>
            <a:chOff x="3875800" y="3118075"/>
            <a:chExt cx="1905900" cy="836400"/>
          </a:xfrm>
        </p:grpSpPr>
        <p:sp>
          <p:nvSpPr>
            <p:cNvPr id="363" name="Google Shape;363;p45"/>
            <p:cNvSpPr/>
            <p:nvPr/>
          </p:nvSpPr>
          <p:spPr>
            <a:xfrm>
              <a:off x="3875800" y="3118075"/>
              <a:ext cx="1905900" cy="836400"/>
            </a:xfrm>
            <a:prstGeom prst="rect">
              <a:avLst/>
            </a:prstGeom>
            <a:solidFill>
              <a:srgbClr val="FFFFFF"/>
            </a:solidFill>
            <a:ln cap="flat" cmpd="sng" w="19050">
              <a:solidFill>
                <a:srgbClr val="687DA7"/>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rgbClr val="687DA7"/>
                  </a:solidFill>
                </a:rPr>
                <a:t>Container 2</a:t>
              </a:r>
              <a:endParaRPr>
                <a:solidFill>
                  <a:srgbClr val="687DA7"/>
                </a:solidFill>
              </a:endParaRPr>
            </a:p>
          </p:txBody>
        </p:sp>
        <p:sp>
          <p:nvSpPr>
            <p:cNvPr id="364" name="Google Shape;364;p45"/>
            <p:cNvSpPr/>
            <p:nvPr/>
          </p:nvSpPr>
          <p:spPr>
            <a:xfrm>
              <a:off x="4114750" y="3500723"/>
              <a:ext cx="1428000" cy="318600"/>
            </a:xfrm>
            <a:prstGeom prst="rect">
              <a:avLst/>
            </a:prstGeom>
            <a:solidFill>
              <a:srgbClr val="FFFFFF"/>
            </a:solidFill>
            <a:ln cap="flat" cmpd="sng" w="19050">
              <a:solidFill>
                <a:srgbClr val="687DA7"/>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rgbClr val="687DA7"/>
                  </a:solidFill>
                </a:rPr>
                <a:t>Application</a:t>
              </a:r>
              <a:endParaRPr>
                <a:solidFill>
                  <a:srgbClr val="687DA7"/>
                </a:solidFill>
              </a:endParaRPr>
            </a:p>
          </p:txBody>
        </p:sp>
        <p:pic>
          <p:nvPicPr>
            <p:cNvPr id="365" name="Google Shape;365;p45"/>
            <p:cNvPicPr preferRelativeResize="0"/>
            <p:nvPr/>
          </p:nvPicPr>
          <p:blipFill>
            <a:blip r:embed="rId4">
              <a:alphaModFix/>
            </a:blip>
            <a:stretch>
              <a:fillRect/>
            </a:stretch>
          </p:blipFill>
          <p:spPr>
            <a:xfrm>
              <a:off x="3913575" y="3164725"/>
              <a:ext cx="342923" cy="293399"/>
            </a:xfrm>
            <a:prstGeom prst="rect">
              <a:avLst/>
            </a:prstGeom>
            <a:noFill/>
            <a:ln>
              <a:noFill/>
            </a:ln>
          </p:spPr>
        </p:pic>
      </p:grpSp>
      <p:grpSp>
        <p:nvGrpSpPr>
          <p:cNvPr id="366" name="Google Shape;366;p45"/>
          <p:cNvGrpSpPr/>
          <p:nvPr/>
        </p:nvGrpSpPr>
        <p:grpSpPr>
          <a:xfrm>
            <a:off x="3875700" y="4049725"/>
            <a:ext cx="1905900" cy="836400"/>
            <a:chOff x="3875800" y="3118075"/>
            <a:chExt cx="1905900" cy="836400"/>
          </a:xfrm>
        </p:grpSpPr>
        <p:sp>
          <p:nvSpPr>
            <p:cNvPr id="367" name="Google Shape;367;p45"/>
            <p:cNvSpPr/>
            <p:nvPr/>
          </p:nvSpPr>
          <p:spPr>
            <a:xfrm>
              <a:off x="3875800" y="3118075"/>
              <a:ext cx="1905900" cy="836400"/>
            </a:xfrm>
            <a:prstGeom prst="rect">
              <a:avLst/>
            </a:prstGeom>
            <a:solidFill>
              <a:srgbClr val="FFFFFF"/>
            </a:solidFill>
            <a:ln cap="flat" cmpd="sng" w="19050">
              <a:solidFill>
                <a:srgbClr val="687DA7"/>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rgbClr val="687DA7"/>
                  </a:solidFill>
                </a:rPr>
                <a:t>Container 3</a:t>
              </a:r>
              <a:endParaRPr>
                <a:solidFill>
                  <a:srgbClr val="687DA7"/>
                </a:solidFill>
              </a:endParaRPr>
            </a:p>
          </p:txBody>
        </p:sp>
        <p:sp>
          <p:nvSpPr>
            <p:cNvPr id="368" name="Google Shape;368;p45"/>
            <p:cNvSpPr/>
            <p:nvPr/>
          </p:nvSpPr>
          <p:spPr>
            <a:xfrm>
              <a:off x="4114750" y="3500723"/>
              <a:ext cx="1428000" cy="318600"/>
            </a:xfrm>
            <a:prstGeom prst="rect">
              <a:avLst/>
            </a:prstGeom>
            <a:solidFill>
              <a:srgbClr val="FFFFFF"/>
            </a:solidFill>
            <a:ln cap="flat" cmpd="sng" w="19050">
              <a:solidFill>
                <a:srgbClr val="687DA7"/>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rgbClr val="687DA7"/>
                  </a:solidFill>
                </a:rPr>
                <a:t>Application</a:t>
              </a:r>
              <a:endParaRPr>
                <a:solidFill>
                  <a:srgbClr val="687DA7"/>
                </a:solidFill>
              </a:endParaRPr>
            </a:p>
          </p:txBody>
        </p:sp>
        <p:pic>
          <p:nvPicPr>
            <p:cNvPr id="369" name="Google Shape;369;p45"/>
            <p:cNvPicPr preferRelativeResize="0"/>
            <p:nvPr/>
          </p:nvPicPr>
          <p:blipFill>
            <a:blip r:embed="rId4">
              <a:alphaModFix/>
            </a:blip>
            <a:stretch>
              <a:fillRect/>
            </a:stretch>
          </p:blipFill>
          <p:spPr>
            <a:xfrm>
              <a:off x="3913575" y="3164725"/>
              <a:ext cx="342923" cy="293399"/>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