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67" r:id="rId2"/>
    <p:sldMasterId id="2147483774" r:id="rId3"/>
    <p:sldMasterId id="2147483781" r:id="rId4"/>
    <p:sldMasterId id="2147483788" r:id="rId5"/>
    <p:sldMasterId id="2147483795" r:id="rId6"/>
    <p:sldMasterId id="2147483802" r:id="rId7"/>
  </p:sldMasterIdLst>
  <p:notesMasterIdLst>
    <p:notesMasterId r:id="rId16"/>
  </p:notesMasterIdLst>
  <p:handoutMasterIdLst>
    <p:handoutMasterId r:id="rId17"/>
  </p:handoutMasterIdLst>
  <p:sldIdLst>
    <p:sldId id="350" r:id="rId8"/>
    <p:sldId id="351" r:id="rId9"/>
    <p:sldId id="352" r:id="rId10"/>
    <p:sldId id="353" r:id="rId11"/>
    <p:sldId id="354" r:id="rId12"/>
    <p:sldId id="355" r:id="rId13"/>
    <p:sldId id="357" r:id="rId14"/>
    <p:sldId id="359" r:id="rId1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5" userDrawn="1">
          <p15:clr>
            <a:srgbClr val="A4A3A4"/>
          </p15:clr>
        </p15:guide>
        <p15:guide id="2" orient="horz" pos="204" userDrawn="1">
          <p15:clr>
            <a:srgbClr val="A4A3A4"/>
          </p15:clr>
        </p15:guide>
        <p15:guide id="3" orient="horz" pos="3116" userDrawn="1">
          <p15:clr>
            <a:srgbClr val="A4A3A4"/>
          </p15:clr>
        </p15:guide>
        <p15:guide id="4" pos="302" userDrawn="1">
          <p15:clr>
            <a:srgbClr val="A4A3A4"/>
          </p15:clr>
        </p15:guide>
        <p15:guide id="5" pos="5478" userDrawn="1">
          <p15:clr>
            <a:srgbClr val="A4A3A4"/>
          </p15:clr>
        </p15:guide>
        <p15:guide id="6" pos="40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663"/>
    <a:srgbClr val="00A3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0" autoAdjust="0"/>
    <p:restoredTop sz="94638"/>
  </p:normalViewPr>
  <p:slideViewPr>
    <p:cSldViewPr snapToGrid="0" showGuides="1">
      <p:cViewPr varScale="1">
        <p:scale>
          <a:sx n="92" d="100"/>
          <a:sy n="92" d="100"/>
        </p:scale>
        <p:origin x="822" y="78"/>
      </p:cViewPr>
      <p:guideLst>
        <p:guide orient="horz" pos="805"/>
        <p:guide orient="horz" pos="204"/>
        <p:guide orient="horz" pos="3116"/>
        <p:guide pos="302"/>
        <p:guide pos="5478"/>
        <p:guide pos="40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5B5A1699-07DC-6341-A542-EDE38A062D5D}" type="datetime1">
              <a:rPr lang="en-US"/>
              <a:pPr>
                <a:defRPr/>
              </a:pPr>
              <a:t>20-Dec-18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B584260-858E-7D42-9572-289239DD66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48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7882F77-E135-8344-9837-CD6552BB96D3}" type="datetime1">
              <a:rPr lang="en-US"/>
              <a:pPr>
                <a:defRPr/>
              </a:pPr>
              <a:t>20-Dec-18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95172E71-CA9A-5B48-9FDB-7CE7372289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538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601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2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672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794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388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39973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15716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16648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02680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2255390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34206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063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71361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0101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56556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762421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5829521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829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42633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05526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46736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9203255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204645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03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89086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0503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105" y="4652689"/>
            <a:ext cx="1654233" cy="42887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50581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6900826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2975121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235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12655"/>
      </p:ext>
    </p:extLst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44047"/>
      </p:ext>
    </p:extLst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73371"/>
      </p:ext>
    </p:extLst>
  </p:cSld>
  <p:clrMapOvr>
    <a:masterClrMapping/>
  </p:clrMapOvr>
  <p:transition spd="slow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5079666"/>
      </p:ext>
    </p:extLst>
  </p:cSld>
  <p:clrMapOvr>
    <a:masterClrMapping/>
  </p:clrMapOvr>
  <p:transition spd="slow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5377284"/>
      </p:ext>
    </p:extLst>
  </p:cSld>
  <p:clrMapOvr>
    <a:masterClrMapping/>
  </p:clrMapOvr>
  <p:transition spd="slow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287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45354"/>
      </p:ext>
    </p:extLst>
  </p:cSld>
  <p:clrMapOvr>
    <a:masterClrMapping/>
  </p:clrMapOvr>
  <p:transition spd="slow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01886"/>
      </p:ext>
    </p:extLst>
  </p:cSld>
  <p:clrMapOvr>
    <a:masterClrMapping/>
  </p:clrMapOvr>
  <p:transition spd="slow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76635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7535702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8979452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691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3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9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397414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382" y="4757071"/>
            <a:ext cx="1326052" cy="3437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2" r:id="rId2"/>
    <p:sldLayoutId id="2147483754" r:id="rId3"/>
    <p:sldLayoutId id="2147483760" r:id="rId4"/>
    <p:sldLayoutId id="2147483765" r:id="rId5"/>
    <p:sldLayoutId id="2147483766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9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1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5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2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2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8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1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8F2270-5B8D-4940-B941-06C9E30A4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2563586"/>
          </a:xfrm>
        </p:spPr>
        <p:txBody>
          <a:bodyPr/>
          <a:lstStyle/>
          <a:p>
            <a:r>
              <a:rPr lang="en-US" dirty="0"/>
              <a:t>American Express Campus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Analyze </a:t>
            </a:r>
            <a:r>
              <a:rPr lang="en-US" dirty="0"/>
              <a:t>This </a:t>
            </a:r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82D3EB4-EF3E-B746-BF7F-D358F7C387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</p:spPr>
        <p:txBody>
          <a:bodyPr/>
          <a:lstStyle/>
          <a:p>
            <a:r>
              <a:rPr lang="en-US" dirty="0" smtClean="0"/>
              <a:t>Final Submission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251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Team Details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3416320"/>
              </p:ext>
            </p:extLst>
          </p:nvPr>
        </p:nvGraphicFramePr>
        <p:xfrm>
          <a:off x="584424" y="2530475"/>
          <a:ext cx="8175110" cy="137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5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5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5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50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036"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Campus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Roll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 No.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363">
                <a:tc>
                  <a:txBody>
                    <a:bodyPr/>
                    <a:lstStyle/>
                    <a:p>
                      <a:r>
                        <a:rPr lang="en-US" dirty="0" smtClean="0"/>
                        <a:t>Chitranjan Chhaba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IIT GUWAHATI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150106015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9954245189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chitranjan@iitg.ac.in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0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600070" y="1285890"/>
            <a:ext cx="3614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Team Name</a:t>
            </a:r>
            <a:r>
              <a:rPr lang="en-US" sz="2400" b="1" dirty="0" smtClean="0"/>
              <a:t> :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281733225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Estimation Technique Used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797757"/>
            <a:ext cx="88051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Please provide the estimation/modeling technique(s)/approach used to arrive at the solution/equation</a:t>
            </a:r>
          </a:p>
          <a:p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Models used : random forest classifier 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learn),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Artifical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Neural Network(Keras,4hidden layers ,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,sigmoid activations are used ,dropout and l2 regularizations are used for reduce overfitting)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then update the values of default _id obtain from random forest using the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probabilitys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obtain from ANN. So we can correct many wrong predictions</a:t>
            </a:r>
          </a:p>
          <a:p>
            <a:endParaRPr lang="en-US" sz="2400" b="1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77439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Strategy to decide final list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7298" y="752490"/>
            <a:ext cx="8805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Please provide the strategy employed to decide the final list for submission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After analyzing the data I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elemented</a:t>
            </a:r>
            <a:r>
              <a:rPr lang="en-US" dirty="0">
                <a:latin typeface="Calibri" pitchFamily="34" charset="0"/>
                <a:cs typeface="Calibri" pitchFamily="34" charset="0"/>
              </a:rPr>
              <a:t> the following variables :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(mvar6,mvar11,mvar23,mvar30, mvar31, mvar40, mvar41, mvar46) because they have most of the data missing and less significant information can only be obtain from these about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default_ind</a:t>
            </a:r>
            <a:r>
              <a:rPr lang="en-US" dirty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Then I processed the data by encoding the mvar47 (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catogerical</a:t>
            </a:r>
            <a:r>
              <a:rPr lang="en-US" dirty="0">
                <a:latin typeface="Calibri" pitchFamily="34" charset="0"/>
                <a:cs typeface="Calibri" pitchFamily="34" charset="0"/>
              </a:rPr>
              <a:t> variable ) using label encoder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Then converted the data to numeric data and imputed the missing values as mean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Then I classified the values using random forest classification and then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values of default _id obtain from random forest using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probabilitys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obtain from ANN. So we can correct many wrong predictions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2106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47596"/>
          </a:xfrm>
        </p:spPr>
        <p:txBody>
          <a:bodyPr/>
          <a:lstStyle/>
          <a:p>
            <a:r>
              <a:rPr lang="en-US" dirty="0"/>
              <a:t>Details of each Variable used in the </a:t>
            </a:r>
            <a:r>
              <a:rPr lang="en-US" dirty="0" smtClean="0"/>
              <a:t>logic/model/strategy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-1" y="939828"/>
            <a:ext cx="8917663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Ple</a:t>
            </a:r>
            <a:r>
              <a:rPr lang="en-US" sz="1000" b="1" dirty="0">
                <a:latin typeface="Calibri" pitchFamily="34" charset="0"/>
                <a:cs typeface="Calibri" pitchFamily="34" charset="0"/>
              </a:rPr>
              <a:t>ase provide details of each variable used in the final logic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mvar1:Credit worthiness score  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high value of this lead to </a:t>
            </a:r>
            <a:r>
              <a:rPr lang="en-US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default_ind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as 1</a:t>
            </a:r>
          </a:p>
          <a:p>
            <a:pPr marL="342900" indent="-342900">
              <a:buAutoNum type="arabicParenR"/>
            </a:pP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mvar2: riskiness score ,high value of this lead to </a:t>
            </a:r>
            <a:r>
              <a:rPr lang="en-US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default_ind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as 0</a:t>
            </a:r>
          </a:p>
          <a:p>
            <a:pPr marL="342900" indent="-342900">
              <a:buAutoNum type="arabicParenR"/>
            </a:pP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mvar3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,"Severity of default by the borrower on any loan(s). Severity is a function 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mvar4,"Severity of default by the borrower on auto loan(s). 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mvar5,"Severity of default by the borrower on education loan(s). </a:t>
            </a:r>
            <a:endParaRPr lang="en-US" sz="1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arenR"/>
            </a:pP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mvar7,Maximum 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of credit available on all active credit lines (in $)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mvar8,Maximum of credit available on all active revolving credit cards (in $)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mvar9,Sum of available credit on credit cards that the borrower has missed 1 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payment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mvar10,Total amount of credit available on accepted credit lines (in 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$)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mvar12,Sum of amount due on active credit cards (in $)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mvar13,Annual amount paid towards all credit cards during the previous year (in $)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mvar14,Annual income (in $)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mvar15,Estimated market value of a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properety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owned/used by the borrower (in $)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mvar16,Number of active revolving credit 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cards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mvar17,Number of active credit cards on which full credit limit is utilized by the borrower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mvar18,Number of active credit lines on which full credit limit is utilized by the borrower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mvar19,Number of active credit cards on which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atleast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75% credit limit is 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utilized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mvar20,Number of active credit lines on which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atleast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75% credit limit is utilized 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mvar21,Average utilization of active revolving credit card loans (%)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mvar22,Average utilization of line on all active credit lines activated in last 2 years (%)</a:t>
            </a:r>
          </a:p>
          <a:p>
            <a:pPr marL="342900" indent="-342900">
              <a:buAutoNum type="arabicParenR"/>
            </a:pP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mvar24,Average 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utilization of line on credit cards on which the borrower has missed 1 payment during last 6 months (%)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mvar25,Average tenure of active revolving credit cards (in days)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mvar26,Tenure of oldest credit card among all active credit cards (in days)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mvar27,Tenure of oldest revolving credit card among all active revolving credit cards (in days)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mvar28,Number of days since last missed payment on any credit line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mvar29,Tenure of oldest credit line (in days)</a:t>
            </a:r>
          </a:p>
          <a:p>
            <a:pPr marL="342900" indent="-342900">
              <a:buAutoNum type="arabicParenR"/>
            </a:pP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mvar32,Sum 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of tenures (in months) of active credit cards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mvar33,Duration of stay at the current residential address (in years)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mvar34,Number of active credit lines over the last 6 months on which the borrower has missed 1 payment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mvar35,Number of revolving credit cards over the last 2 years on which the borrower has missed 1 payment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mvar36,Number of active credit lines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mvar37,Number of credit cards with an active tenure of at least 2 years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mvar38,Number of credit lines activated in last 2 years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mvar39,Number of credit lines on which the borrower has current delinquency</a:t>
            </a:r>
          </a:p>
          <a:p>
            <a:pPr marL="342900" indent="-342900">
              <a:buAutoNum type="arabicParenR"/>
            </a:pP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mvar42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,"Financial stress index of the borrower. This index is a function of collection trades, bankruptcies files, tax liens invoked, etc. "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mvar43,"Number of credit lines on which the borrower has never missed a payment in last 2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yrs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, yet considered as high risk loans based on market prediction of economic scenario"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mvar44,Ratio of maximum amount due on all active credit lines and sum of amounts due on all active credit lines 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mvar45,Number of mortgage loans on which the borrower has missed 2 payments</a:t>
            </a:r>
          </a:p>
          <a:p>
            <a:pPr marL="342900" indent="-342900">
              <a:buAutoNum type="arabicParenR"/>
            </a:pP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mvar47,Type 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of product that the applicant applied for. (C = Charge; L = Lending)</a:t>
            </a:r>
          </a:p>
          <a:p>
            <a:pPr marL="342900" indent="-342900">
              <a:buAutoNum type="arabicParenR"/>
            </a:pP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default_ind,Indicator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for default</a:t>
            </a:r>
          </a:p>
          <a:p>
            <a:pPr marL="342900" indent="-342900">
              <a:buAutoNum type="arabicParenR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28445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Reasons for Technique(s) Used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9952" y="824918"/>
            <a:ext cx="880518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Why do you think this is the best technique(s) for this particular problem?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 think this is best techniques because I am obtaining 99.99 accuracy on train set (some overfitting is there) and then I tuned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n_estimators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(from 10 - 50 and some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higer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values)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Then I have also predicted the probabilities with ANN got and accuracy of 81% then I update the values obtained from random forest using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probabilits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obtain from Ann in this way I reduced the number of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wron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predictions 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512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Final Submission File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7298" y="1456302"/>
            <a:ext cx="8805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Please embed your final submission file (.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csv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) here. 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49505"/>
              </p:ext>
            </p:extLst>
          </p:nvPr>
        </p:nvGraphicFramePr>
        <p:xfrm>
          <a:off x="1490914" y="1964133"/>
          <a:ext cx="422275" cy="265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Macro-Enabled Worksheet" r:id="rId4" imgW="1228873" imgH="11820458" progId="Excel.SheetMacroEnabled.12">
                  <p:embed/>
                </p:oleObj>
              </mc:Choice>
              <mc:Fallback>
                <p:oleObj name="Macro-Enabled Worksheet" r:id="rId4" imgW="1228873" imgH="11820458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90914" y="1964133"/>
                        <a:ext cx="422275" cy="2651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651851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08322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3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4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5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6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EnterpriseCorpID_PPT_PRINTtemplate_v1</Template>
  <TotalTime>1853</TotalTime>
  <Words>906</Words>
  <Application>Microsoft Office PowerPoint</Application>
  <PresentationFormat>On-screen Show (16:9)</PresentationFormat>
  <Paragraphs>81</Paragraphs>
  <Slides>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3" baseType="lpstr">
      <vt:lpstr>ＭＳ Ｐゴシック</vt:lpstr>
      <vt:lpstr>Arial</vt:lpstr>
      <vt:lpstr>BentonSans</vt:lpstr>
      <vt:lpstr>BentonSans Light</vt:lpstr>
      <vt:lpstr>Calibri</vt:lpstr>
      <vt:lpstr>Guardian Egyp</vt:lpstr>
      <vt:lpstr>Guardian Egyp Regular</vt:lpstr>
      <vt:lpstr>Enterprise CorpID version 2</vt:lpstr>
      <vt:lpstr>1_Enterprise CorpID version 2</vt:lpstr>
      <vt:lpstr>2_Enterprise CorpID version 2</vt:lpstr>
      <vt:lpstr>3_Enterprise CorpID version 2</vt:lpstr>
      <vt:lpstr>4_Enterprise CorpID version 2</vt:lpstr>
      <vt:lpstr>5_Enterprise CorpID version 2</vt:lpstr>
      <vt:lpstr>6_Enterprise CorpID version 2</vt:lpstr>
      <vt:lpstr>Macro-Enabled Worksheet</vt:lpstr>
      <vt:lpstr>American Express Campus  Analyze This 2018</vt:lpstr>
      <vt:lpstr>Team Details</vt:lpstr>
      <vt:lpstr>Estimation Technique Used</vt:lpstr>
      <vt:lpstr>Strategy to decide final list</vt:lpstr>
      <vt:lpstr>Details of each Variable used in the logic/model/strategy</vt:lpstr>
      <vt:lpstr>Reasons for Technique(s) Used</vt:lpstr>
      <vt:lpstr>Final Submission File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Title—Do not alter this design template</dc:title>
  <dc:creator>Jared Weinberger</dc:creator>
  <cp:lastModifiedBy>CHITRANJAN CHHABA</cp:lastModifiedBy>
  <cp:revision>56</cp:revision>
  <cp:lastPrinted>2017-11-21T21:34:38Z</cp:lastPrinted>
  <dcterms:created xsi:type="dcterms:W3CDTF">2017-11-20T16:47:07Z</dcterms:created>
  <dcterms:modified xsi:type="dcterms:W3CDTF">2018-12-20T05:02:00Z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Christina Zullo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  <property fmtid="{D5CDD505-2E9C-101B-9397-08002B2CF9AE}" pid="5" name="Offisync_ProviderInitializationData">
    <vt:lpwstr>https://square.americanexpress.com</vt:lpwstr>
  </property>
  <property fmtid="{D5CDD505-2E9C-101B-9397-08002B2CF9AE}" pid="6" name="Jive_LatestUserAccountName">
    <vt:lpwstr>aasishpi</vt:lpwstr>
  </property>
  <property fmtid="{D5CDD505-2E9C-101B-9397-08002B2CF9AE}" pid="7" name="Offisync_UpdateToken">
    <vt:lpwstr>2</vt:lpwstr>
  </property>
  <property fmtid="{D5CDD505-2E9C-101B-9397-08002B2CF9AE}" pid="8" name="Offisync_UniqueId">
    <vt:lpwstr>19478</vt:lpwstr>
  </property>
  <property fmtid="{D5CDD505-2E9C-101B-9397-08002B2CF9AE}" pid="9" name="Offisync_ServerID">
    <vt:lpwstr>1705d9cf-de7c-4d04-92a9-b248fa970c4a</vt:lpwstr>
  </property>
  <property fmtid="{D5CDD505-2E9C-101B-9397-08002B2CF9AE}" pid="10" name="Jive_VersionGuid">
    <vt:lpwstr>6db0c164-02a4-4cea-8625-665d9d52b6f4</vt:lpwstr>
  </property>
</Properties>
</file>