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5" d="100"/>
          <a:sy n="135" d="100"/>
        </p:scale>
        <p:origin x="-1424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7A7A-AD50-B240-83BF-5B352714728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0E72-BB33-EE47-A3B9-8D21865CE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(B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22569" r="20171" b="18943"/>
          <a:stretch/>
        </p:blipFill>
        <p:spPr>
          <a:xfrm>
            <a:off x="3252902" y="2264520"/>
            <a:ext cx="2566012" cy="1504408"/>
          </a:xfrm>
          <a:prstGeom prst="rect">
            <a:avLst/>
          </a:prstGeom>
        </p:spPr>
      </p:pic>
      <p:sp>
        <p:nvSpPr>
          <p:cNvPr id="5" name="Google Shape;95;p1">
            <a:extLst>
              <a:ext uri="{FF2B5EF4-FFF2-40B4-BE49-F238E27FC236}">
                <a16:creationId xmlns:a16="http://schemas.microsoft.com/office/drawing/2014/main" xmlns="" id="{B0D7C0F7-E63D-4170-99D4-9935E55240F5}"/>
              </a:ext>
            </a:extLst>
          </p:cNvPr>
          <p:cNvSpPr txBox="1"/>
          <p:nvPr/>
        </p:nvSpPr>
        <p:spPr>
          <a:xfrm>
            <a:off x="3475033" y="711693"/>
            <a:ext cx="21417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xperimental </a:t>
            </a:r>
            <a:r>
              <a:rPr lang="en-US" sz="1600" b="1" i="0" u="none" strike="noStrike" cap="none" dirty="0" smtClean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lang="en-US"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6;p1">
            <a:extLst>
              <a:ext uri="{FF2B5EF4-FFF2-40B4-BE49-F238E27FC236}">
                <a16:creationId xmlns:a16="http://schemas.microsoft.com/office/drawing/2014/main" xmlns="" id="{C9B8C793-A660-4A21-8EF2-A633DC442778}"/>
              </a:ext>
            </a:extLst>
          </p:cNvPr>
          <p:cNvSpPr/>
          <p:nvPr/>
        </p:nvSpPr>
        <p:spPr>
          <a:xfrm>
            <a:off x="3475033" y="962105"/>
            <a:ext cx="2095881" cy="869675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Stimuli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Environment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Trial structure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Optogenetics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5;p1">
            <a:extLst>
              <a:ext uri="{FF2B5EF4-FFF2-40B4-BE49-F238E27FC236}">
                <a16:creationId xmlns:a16="http://schemas.microsoft.com/office/drawing/2014/main" xmlns="" id="{D1DE1C64-4F2A-4519-BBA3-A55B0CC6FBC4}"/>
              </a:ext>
            </a:extLst>
          </p:cNvPr>
          <p:cNvSpPr/>
          <p:nvPr/>
        </p:nvSpPr>
        <p:spPr>
          <a:xfrm rot="5400000">
            <a:off x="4325000" y="1836065"/>
            <a:ext cx="436261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0;p1">
            <a:extLst>
              <a:ext uri="{FF2B5EF4-FFF2-40B4-BE49-F238E27FC236}">
                <a16:creationId xmlns:a16="http://schemas.microsoft.com/office/drawing/2014/main" xmlns="" id="{DEAFE1FC-2F64-4F88-A3E4-04CD06110E0F}"/>
              </a:ext>
            </a:extLst>
          </p:cNvPr>
          <p:cNvSpPr txBox="1"/>
          <p:nvPr/>
        </p:nvSpPr>
        <p:spPr>
          <a:xfrm>
            <a:off x="534133" y="1675373"/>
            <a:ext cx="1758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1;p1">
            <a:extLst>
              <a:ext uri="{FF2B5EF4-FFF2-40B4-BE49-F238E27FC236}">
                <a16:creationId xmlns:a16="http://schemas.microsoft.com/office/drawing/2014/main" xmlns="" id="{41C2EBB3-5BF7-4F80-947A-B14A03B71943}"/>
              </a:ext>
            </a:extLst>
          </p:cNvPr>
          <p:cNvSpPr/>
          <p:nvPr/>
        </p:nvSpPr>
        <p:spPr>
          <a:xfrm>
            <a:off x="534134" y="1922605"/>
            <a:ext cx="1872928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Device settings</a:t>
            </a:r>
            <a:endParaRPr dirty="0"/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Filtering parameters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Sampling rate</a:t>
            </a:r>
          </a:p>
          <a:p>
            <a:pPr marL="115888" indent="-115888"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Recording/imaging area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2;p1">
            <a:extLst>
              <a:ext uri="{FF2B5EF4-FFF2-40B4-BE49-F238E27FC236}">
                <a16:creationId xmlns:a16="http://schemas.microsoft.com/office/drawing/2014/main" xmlns="" id="{2DA28BAB-00F6-4580-8176-A2700BB88CED}"/>
              </a:ext>
            </a:extLst>
          </p:cNvPr>
          <p:cNvSpPr txBox="1"/>
          <p:nvPr/>
        </p:nvSpPr>
        <p:spPr>
          <a:xfrm>
            <a:off x="6523477" y="3046641"/>
            <a:ext cx="13573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xmlns="" id="{6CCA3F80-5CC1-4CA1-90B6-3D9BCBBA1553}"/>
              </a:ext>
            </a:extLst>
          </p:cNvPr>
          <p:cNvSpPr/>
          <p:nvPr/>
        </p:nvSpPr>
        <p:spPr>
          <a:xfrm>
            <a:off x="6540767" y="3283960"/>
            <a:ext cx="2135335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accuracy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response time</a:t>
            </a:r>
            <a:endParaRPr lang="en-US"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and motion tracking</a:t>
            </a:r>
            <a:endParaRPr dirty="0"/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2;p1">
            <a:extLst>
              <a:ext uri="{FF2B5EF4-FFF2-40B4-BE49-F238E27FC236}">
                <a16:creationId xmlns:a16="http://schemas.microsoft.com/office/drawing/2014/main" xmlns="" id="{FACF2BB3-A2CF-4345-BFAD-509D0EFA7437}"/>
              </a:ext>
            </a:extLst>
          </p:cNvPr>
          <p:cNvSpPr txBox="1"/>
          <p:nvPr/>
        </p:nvSpPr>
        <p:spPr>
          <a:xfrm>
            <a:off x="142785" y="3247325"/>
            <a:ext cx="13573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Neural Activity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">
            <a:extLst>
              <a:ext uri="{FF2B5EF4-FFF2-40B4-BE49-F238E27FC236}">
                <a16:creationId xmlns:a16="http://schemas.microsoft.com/office/drawing/2014/main" xmlns="" id="{0D7CCA4B-A9C5-4184-AE8B-08B92D1D5EB2}"/>
              </a:ext>
            </a:extLst>
          </p:cNvPr>
          <p:cNvSpPr/>
          <p:nvPr/>
        </p:nvSpPr>
        <p:spPr>
          <a:xfrm>
            <a:off x="160076" y="3484645"/>
            <a:ext cx="2463140" cy="654614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Extracellular </a:t>
            </a:r>
            <a:r>
              <a:rPr lang="en-US" sz="12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electrophysiology</a:t>
            </a:r>
            <a:endParaRPr lang="en-US"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Intracellular electrophysiology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Two-photon </a:t>
            </a:r>
            <a:r>
              <a:rPr lang="en-US" sz="12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imaging</a:t>
            </a:r>
            <a:endParaRPr lang="en-US"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;p1">
            <a:extLst>
              <a:ext uri="{FF2B5EF4-FFF2-40B4-BE49-F238E27FC236}">
                <a16:creationId xmlns:a16="http://schemas.microsoft.com/office/drawing/2014/main" xmlns="" id="{E05F7D88-50A6-4383-BB16-EB5B35AC27C1}"/>
              </a:ext>
            </a:extLst>
          </p:cNvPr>
          <p:cNvSpPr/>
          <p:nvPr/>
        </p:nvSpPr>
        <p:spPr>
          <a:xfrm rot="20436743">
            <a:off x="2559795" y="3692896"/>
            <a:ext cx="858574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7B6E189-11DE-4B5E-AE59-FBCC841F6533}"/>
              </a:ext>
            </a:extLst>
          </p:cNvPr>
          <p:cNvGrpSpPr/>
          <p:nvPr/>
        </p:nvGrpSpPr>
        <p:grpSpPr>
          <a:xfrm>
            <a:off x="2323385" y="3080866"/>
            <a:ext cx="612648" cy="612648"/>
            <a:chOff x="3274407" y="6373397"/>
            <a:chExt cx="612980" cy="612979"/>
          </a:xfrm>
        </p:grpSpPr>
        <p:sp>
          <p:nvSpPr>
            <p:cNvPr id="16" name="Rectangle: Rounded Corners 74">
              <a:extLst>
                <a:ext uri="{FF2B5EF4-FFF2-40B4-BE49-F238E27FC236}">
                  <a16:creationId xmlns:a16="http://schemas.microsoft.com/office/drawing/2014/main" xmlns="" id="{60A5C00C-D997-44AD-AD77-EDDF9B280928}"/>
                </a:ext>
              </a:extLst>
            </p:cNvPr>
            <p:cNvSpPr/>
            <p:nvPr/>
          </p:nvSpPr>
          <p:spPr>
            <a:xfrm>
              <a:off x="3274407" y="6373397"/>
              <a:ext cx="612979" cy="612979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B6E9A71D-DF6E-4024-94D6-6E7DCEB5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3245" y="6444992"/>
              <a:ext cx="594142" cy="46978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533F0EA-233B-4922-87F3-6B8EB543F41C}"/>
              </a:ext>
            </a:extLst>
          </p:cNvPr>
          <p:cNvGrpSpPr/>
          <p:nvPr/>
        </p:nvGrpSpPr>
        <p:grpSpPr>
          <a:xfrm>
            <a:off x="8344118" y="2962329"/>
            <a:ext cx="670304" cy="615581"/>
            <a:chOff x="3923188" y="1726803"/>
            <a:chExt cx="567853" cy="5214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6CAEF187-8E94-4B99-9C5D-47EF335D9089}"/>
                </a:ext>
              </a:extLst>
            </p:cNvPr>
            <p:cNvGrpSpPr/>
            <p:nvPr/>
          </p:nvGrpSpPr>
          <p:grpSpPr>
            <a:xfrm>
              <a:off x="3923188" y="1726803"/>
              <a:ext cx="521760" cy="521494"/>
              <a:chOff x="3429000" y="4012406"/>
              <a:chExt cx="521760" cy="521494"/>
            </a:xfrm>
          </p:grpSpPr>
          <p:sp>
            <p:nvSpPr>
              <p:cNvPr id="21" name="Rectangle: Rounded Corners 69">
                <a:extLst>
                  <a:ext uri="{FF2B5EF4-FFF2-40B4-BE49-F238E27FC236}">
                    <a16:creationId xmlns:a16="http://schemas.microsoft.com/office/drawing/2014/main" xmlns="" id="{46ADD4FB-21F0-490C-905B-48C9F3F82299}"/>
                  </a:ext>
                </a:extLst>
              </p:cNvPr>
              <p:cNvSpPr/>
              <p:nvPr/>
            </p:nvSpPr>
            <p:spPr>
              <a:xfrm>
                <a:off x="3429000" y="4012406"/>
                <a:ext cx="521494" cy="521494"/>
              </a:xfrm>
              <a:prstGeom prst="roundRect">
                <a:avLst>
                  <a:gd name="adj" fmla="val 107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73A77711-C875-4EBC-A6FD-364AA238D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192712"/>
                <a:ext cx="3835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11861DC9-C16D-45C2-98AE-3973A32FE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366528"/>
                <a:ext cx="383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" descr="File:Twemoji2 1f9c0.svg">
                <a:extLst>
                  <a:ext uri="{FF2B5EF4-FFF2-40B4-BE49-F238E27FC236}">
                    <a16:creationId xmlns:a16="http://schemas.microsoft.com/office/drawing/2014/main" xmlns="" id="{878AD6F0-9FA0-4E08-8018-03B17D4BD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3776282" y="4023098"/>
                <a:ext cx="154152" cy="15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Image result for mouse icon">
                <a:extLst>
                  <a:ext uri="{FF2B5EF4-FFF2-40B4-BE49-F238E27FC236}">
                    <a16:creationId xmlns:a16="http://schemas.microsoft.com/office/drawing/2014/main" xmlns="" id="{1D9E7CF6-722E-4805-B459-91333BA634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42"/>
              <a:stretch/>
            </p:blipFill>
            <p:spPr bwMode="auto">
              <a:xfrm>
                <a:off x="3529826" y="4017170"/>
                <a:ext cx="274641" cy="149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36D59BD8-3664-49AF-9987-803A471D777C}"/>
                </a:ext>
              </a:extLst>
            </p:cNvPr>
            <p:cNvSpPr/>
            <p:nvPr/>
          </p:nvSpPr>
          <p:spPr>
            <a:xfrm>
              <a:off x="3986216" y="1816951"/>
              <a:ext cx="504825" cy="192023"/>
            </a:xfrm>
            <a:prstGeom prst="arc">
              <a:avLst>
                <a:gd name="adj1" fmla="val 2868603"/>
                <a:gd name="adj2" fmla="val 12375068"/>
              </a:avLst>
            </a:prstGeom>
            <a:ln w="19050">
              <a:prstDash val="sysDash"/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147092B-0C2D-43D9-AFCE-929CF5ACDA5D}"/>
              </a:ext>
            </a:extLst>
          </p:cNvPr>
          <p:cNvGrpSpPr/>
          <p:nvPr/>
        </p:nvGrpSpPr>
        <p:grpSpPr>
          <a:xfrm>
            <a:off x="5251903" y="691276"/>
            <a:ext cx="667512" cy="612648"/>
            <a:chOff x="3923187" y="2721936"/>
            <a:chExt cx="667512" cy="61264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90778BE-56F6-46DE-988E-1697407FD7B8}"/>
                </a:ext>
              </a:extLst>
            </p:cNvPr>
            <p:cNvGrpSpPr/>
            <p:nvPr/>
          </p:nvGrpSpPr>
          <p:grpSpPr>
            <a:xfrm>
              <a:off x="3923187" y="2721936"/>
              <a:ext cx="613330" cy="612648"/>
              <a:chOff x="3429000" y="4012406"/>
              <a:chExt cx="521760" cy="521494"/>
            </a:xfrm>
          </p:grpSpPr>
          <p:sp>
            <p:nvSpPr>
              <p:cNvPr id="31" name="Rectangle: Rounded Corners 79">
                <a:extLst>
                  <a:ext uri="{FF2B5EF4-FFF2-40B4-BE49-F238E27FC236}">
                    <a16:creationId xmlns:a16="http://schemas.microsoft.com/office/drawing/2014/main" xmlns="" id="{FC567C61-02BE-43BC-BF5B-00B58CD29A58}"/>
                  </a:ext>
                </a:extLst>
              </p:cNvPr>
              <p:cNvSpPr/>
              <p:nvPr/>
            </p:nvSpPr>
            <p:spPr>
              <a:xfrm>
                <a:off x="3429000" y="4012406"/>
                <a:ext cx="521494" cy="521494"/>
              </a:xfrm>
              <a:prstGeom prst="roundRect">
                <a:avLst>
                  <a:gd name="adj" fmla="val 107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597C7B93-EC0B-4843-A781-62CB75DE6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192712"/>
                <a:ext cx="3835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2110824D-F9C4-4EF8-A877-9FB477089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366528"/>
                <a:ext cx="383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2" descr="File:Twemoji2 1f9c0.svg">
                <a:extLst>
                  <a:ext uri="{FF2B5EF4-FFF2-40B4-BE49-F238E27FC236}">
                    <a16:creationId xmlns:a16="http://schemas.microsoft.com/office/drawing/2014/main" xmlns="" id="{5A5B871B-2192-4A7B-9324-28EA08801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3776282" y="4023098"/>
                <a:ext cx="154152" cy="15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Image result for mouse icon">
                <a:extLst>
                  <a:ext uri="{FF2B5EF4-FFF2-40B4-BE49-F238E27FC236}">
                    <a16:creationId xmlns:a16="http://schemas.microsoft.com/office/drawing/2014/main" xmlns="" id="{D5347191-B65F-41EA-9F1B-CC42CB5A7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49" t="1" b="-1"/>
              <a:stretch/>
            </p:blipFill>
            <p:spPr bwMode="auto">
              <a:xfrm flipH="1">
                <a:off x="3646177" y="4176143"/>
                <a:ext cx="300263" cy="172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Arc 27">
              <a:extLst>
                <a:ext uri="{FF2B5EF4-FFF2-40B4-BE49-F238E27FC236}">
                  <a16:creationId xmlns:a16="http://schemas.microsoft.com/office/drawing/2014/main" xmlns="" id="{B4B4F5E7-F57D-4F7E-8710-F039DE83A35F}"/>
                </a:ext>
              </a:extLst>
            </p:cNvPr>
            <p:cNvSpPr/>
            <p:nvPr/>
          </p:nvSpPr>
          <p:spPr>
            <a:xfrm>
              <a:off x="3997277" y="2827841"/>
              <a:ext cx="593422" cy="225587"/>
            </a:xfrm>
            <a:prstGeom prst="arc">
              <a:avLst>
                <a:gd name="adj1" fmla="val 9628733"/>
                <a:gd name="adj2" fmla="val 15347771"/>
              </a:avLst>
            </a:prstGeom>
            <a:ln w="19050">
              <a:prstDash val="sysDash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xmlns="" id="{84B77428-1CA5-49C5-8159-3D722A871D57}"/>
                </a:ext>
              </a:extLst>
            </p:cNvPr>
            <p:cNvSpPr/>
            <p:nvPr/>
          </p:nvSpPr>
          <p:spPr>
            <a:xfrm flipV="1">
              <a:off x="3997277" y="3008939"/>
              <a:ext cx="593422" cy="225587"/>
            </a:xfrm>
            <a:prstGeom prst="arc">
              <a:avLst>
                <a:gd name="adj1" fmla="val 9614978"/>
                <a:gd name="adj2" fmla="val 15347771"/>
              </a:avLst>
            </a:prstGeom>
            <a:ln w="19050">
              <a:prstDash val="sysDash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2A05923-B911-4640-A459-72539238E32A}"/>
                </a:ext>
              </a:extLst>
            </p:cNvPr>
            <p:cNvSpPr txBox="1"/>
            <p:nvPr/>
          </p:nvSpPr>
          <p:spPr>
            <a:xfrm>
              <a:off x="4011422" y="2915458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A7EB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</p:grpSp>
      <p:sp>
        <p:nvSpPr>
          <p:cNvPr id="36" name="Google Shape;105;p1">
            <a:extLst>
              <a:ext uri="{FF2B5EF4-FFF2-40B4-BE49-F238E27FC236}">
                <a16:creationId xmlns:a16="http://schemas.microsoft.com/office/drawing/2014/main" xmlns="" id="{7CA194D6-B5C4-4B18-8340-E8C571F9B2F0}"/>
              </a:ext>
            </a:extLst>
          </p:cNvPr>
          <p:cNvSpPr/>
          <p:nvPr/>
        </p:nvSpPr>
        <p:spPr>
          <a:xfrm rot="813467">
            <a:off x="2283029" y="2407195"/>
            <a:ext cx="1613784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0222416-71FB-4B0A-B35E-411898B57501}"/>
              </a:ext>
            </a:extLst>
          </p:cNvPr>
          <p:cNvGrpSpPr/>
          <p:nvPr/>
        </p:nvGrpSpPr>
        <p:grpSpPr>
          <a:xfrm>
            <a:off x="2132761" y="1482040"/>
            <a:ext cx="544387" cy="726335"/>
            <a:chOff x="1870075" y="4091432"/>
            <a:chExt cx="615848" cy="821680"/>
          </a:xfrm>
        </p:grpSpPr>
        <p:sp>
          <p:nvSpPr>
            <p:cNvPr id="38" name="Rectangle: Rounded Corners 84">
              <a:extLst>
                <a:ext uri="{FF2B5EF4-FFF2-40B4-BE49-F238E27FC236}">
                  <a16:creationId xmlns:a16="http://schemas.microsoft.com/office/drawing/2014/main" xmlns="" id="{7BCE1F91-314A-4A9B-8A8D-E775EF4E6612}"/>
                </a:ext>
              </a:extLst>
            </p:cNvPr>
            <p:cNvSpPr/>
            <p:nvPr/>
          </p:nvSpPr>
          <p:spPr>
            <a:xfrm>
              <a:off x="1870075" y="4091432"/>
              <a:ext cx="615848" cy="799676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xmlns="" id="{F6C7B362-76C6-4798-8102-62CB6E63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4469" y="4113436"/>
              <a:ext cx="565104" cy="799676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7825FA7A-DEDC-4555-848B-50CA147E1C59}"/>
                </a:ext>
              </a:extLst>
            </p:cNvPr>
            <p:cNvSpPr/>
            <p:nvPr/>
          </p:nvSpPr>
          <p:spPr>
            <a:xfrm>
              <a:off x="2379191" y="4434425"/>
              <a:ext cx="45720" cy="4572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105;p1">
            <a:extLst>
              <a:ext uri="{FF2B5EF4-FFF2-40B4-BE49-F238E27FC236}">
                <a16:creationId xmlns:a16="http://schemas.microsoft.com/office/drawing/2014/main" xmlns="" id="{7CA194D6-B5C4-4B18-8340-E8C571F9B2F0}"/>
              </a:ext>
            </a:extLst>
          </p:cNvPr>
          <p:cNvSpPr/>
          <p:nvPr/>
        </p:nvSpPr>
        <p:spPr>
          <a:xfrm rot="20786533" flipH="1">
            <a:off x="5227167" y="2391272"/>
            <a:ext cx="1749633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91;p1">
            <a:extLst>
              <a:ext uri="{FF2B5EF4-FFF2-40B4-BE49-F238E27FC236}">
                <a16:creationId xmlns:a16="http://schemas.microsoft.com/office/drawing/2014/main" xmlns="" id="{AD5DFFC3-2D58-4C9B-9B23-9CBAC35FD9F8}"/>
              </a:ext>
            </a:extLst>
          </p:cNvPr>
          <p:cNvSpPr/>
          <p:nvPr/>
        </p:nvSpPr>
        <p:spPr>
          <a:xfrm>
            <a:off x="6803173" y="1922605"/>
            <a:ext cx="1872929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Species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Genotype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90;p1">
            <a:extLst>
              <a:ext uri="{FF2B5EF4-FFF2-40B4-BE49-F238E27FC236}">
                <a16:creationId xmlns:a16="http://schemas.microsoft.com/office/drawing/2014/main" xmlns="" id="{EEF72B0E-9CCF-4E7F-B810-DC35A08F7578}"/>
              </a:ext>
            </a:extLst>
          </p:cNvPr>
          <p:cNvSpPr txBox="1"/>
          <p:nvPr/>
        </p:nvSpPr>
        <p:spPr>
          <a:xfrm>
            <a:off x="6930969" y="1421242"/>
            <a:ext cx="17583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Experimental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Subjects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AFB23BE8-9E97-4107-97C7-5AFC1D8797CD}"/>
              </a:ext>
            </a:extLst>
          </p:cNvPr>
          <p:cNvGrpSpPr/>
          <p:nvPr/>
        </p:nvGrpSpPr>
        <p:grpSpPr>
          <a:xfrm>
            <a:off x="7892775" y="1678372"/>
            <a:ext cx="814029" cy="444559"/>
            <a:chOff x="5823050" y="3623414"/>
            <a:chExt cx="814029" cy="444559"/>
          </a:xfrm>
        </p:grpSpPr>
        <p:sp>
          <p:nvSpPr>
            <p:cNvPr id="45" name="Rectangle: Rounded Corners 65">
              <a:extLst>
                <a:ext uri="{FF2B5EF4-FFF2-40B4-BE49-F238E27FC236}">
                  <a16:creationId xmlns:a16="http://schemas.microsoft.com/office/drawing/2014/main" xmlns="" id="{BB403B0D-EF05-44C9-856D-73B02CCE82A0}"/>
                </a:ext>
              </a:extLst>
            </p:cNvPr>
            <p:cNvSpPr/>
            <p:nvPr/>
          </p:nvSpPr>
          <p:spPr>
            <a:xfrm>
              <a:off x="5823050" y="3667135"/>
              <a:ext cx="814029" cy="400838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" descr="Image result for mouse icon">
              <a:extLst>
                <a:ext uri="{FF2B5EF4-FFF2-40B4-BE49-F238E27FC236}">
                  <a16:creationId xmlns:a16="http://schemas.microsoft.com/office/drawing/2014/main" xmlns="" id="{938554CE-F93A-44B7-9C58-4CF5EF5C56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2"/>
            <a:stretch/>
          </p:blipFill>
          <p:spPr bwMode="auto">
            <a:xfrm flipH="1">
              <a:off x="5888677" y="3623414"/>
              <a:ext cx="71770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Google Shape;92;p1">
            <a:extLst>
              <a:ext uri="{FF2B5EF4-FFF2-40B4-BE49-F238E27FC236}">
                <a16:creationId xmlns:a16="http://schemas.microsoft.com/office/drawing/2014/main" xmlns="" id="{FACF2BB3-A2CF-4345-BFAD-509D0EFA7437}"/>
              </a:ext>
            </a:extLst>
          </p:cNvPr>
          <p:cNvSpPr txBox="1"/>
          <p:nvPr/>
        </p:nvSpPr>
        <p:spPr>
          <a:xfrm>
            <a:off x="1900130" y="4208712"/>
            <a:ext cx="1357328" cy="2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 smtClean="0">
                <a:solidFill>
                  <a:srgbClr val="BE5D23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600" b="1" i="0" u="none" strike="noStrike" cap="none" dirty="0">
              <a:solidFill>
                <a:srgbClr val="BE5D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93;p1">
            <a:extLst>
              <a:ext uri="{FF2B5EF4-FFF2-40B4-BE49-F238E27FC236}">
                <a16:creationId xmlns:a16="http://schemas.microsoft.com/office/drawing/2014/main" xmlns="" id="{0D7CCA4B-A9C5-4184-AE8B-08B92D1D5EB2}"/>
              </a:ext>
            </a:extLst>
          </p:cNvPr>
          <p:cNvSpPr/>
          <p:nvPr/>
        </p:nvSpPr>
        <p:spPr>
          <a:xfrm>
            <a:off x="1911574" y="4439194"/>
            <a:ext cx="5304580" cy="482776"/>
          </a:xfrm>
          <a:prstGeom prst="roundRect">
            <a:avLst>
              <a:gd name="adj" fmla="val 0"/>
            </a:avLst>
          </a:prstGeom>
          <a:solidFill>
            <a:srgbClr val="BE5D2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4512" lvl="0" indent="-146046" defTabSz="914400">
              <a:buClr>
                <a:srgbClr val="FFFFFF"/>
              </a:buClr>
              <a:buSzPts val="1100"/>
              <a:buFontTx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New data types and modalities</a:t>
            </a:r>
          </a:p>
          <a:p>
            <a:pPr marL="154512" indent="-146046" defTabSz="914400">
              <a:buClr>
                <a:srgbClr val="FFFFFF"/>
              </a:buClr>
              <a:buSzPts val="1100"/>
              <a:buFontTx/>
              <a:buChar char="•"/>
            </a:pPr>
            <a:r>
              <a:rPr lang="en-US" sz="1200" kern="0" dirty="0">
                <a:solidFill>
                  <a:srgbClr val="FFFFFF"/>
                </a:solidFill>
              </a:rPr>
              <a:t>Acquisition, processing, analysis, and experiment specific </a:t>
            </a:r>
            <a:r>
              <a:rPr lang="en-US" sz="1200" kern="0" dirty="0" smtClean="0">
                <a:solidFill>
                  <a:srgbClr val="FFFFFF"/>
                </a:solidFill>
              </a:rPr>
              <a:t>metadata</a:t>
            </a:r>
            <a:endParaRPr lang="en-US" sz="1200" kern="0" dirty="0">
              <a:solidFill>
                <a:srgbClr val="FFFFFF"/>
              </a:solidFill>
            </a:endParaRPr>
          </a:p>
        </p:txBody>
      </p: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6811515" y="4250778"/>
            <a:ext cx="614473" cy="614817"/>
            <a:chOff x="10574871" y="4381181"/>
            <a:chExt cx="1060111" cy="1060704"/>
          </a:xfrm>
        </p:grpSpPr>
        <p:sp>
          <p:nvSpPr>
            <p:cNvPr id="50" name="Google Shape;88;p15">
              <a:extLst>
                <a:ext uri="{FF2B5EF4-FFF2-40B4-BE49-F238E27FC236}">
                  <a16:creationId xmlns="" xmlns:a16="http://schemas.microsoft.com/office/drawing/2014/main" id="{D84E954B-B2FE-44A2-B042-A90A2EEF2517}"/>
                </a:ext>
              </a:extLst>
            </p:cNvPr>
            <p:cNvSpPr/>
            <p:nvPr/>
          </p:nvSpPr>
          <p:spPr>
            <a:xfrm>
              <a:off x="10574871" y="4381181"/>
              <a:ext cx="1060111" cy="1060704"/>
            </a:xfrm>
            <a:prstGeom prst="roundRect">
              <a:avLst>
                <a:gd name="adj" fmla="val 10731"/>
              </a:avLst>
            </a:prstGeom>
            <a:solidFill>
              <a:schemeClr val="bg1">
                <a:lumMod val="95000"/>
              </a:schemeClr>
            </a:solidFill>
            <a:ln w="25400" cap="flat" cmpd="sng">
              <a:solidFill>
                <a:srgbClr val="7036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" name="Picture 50" descr="nwb-extensions-catalog-logo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087" y="4518498"/>
              <a:ext cx="991328" cy="788831"/>
            </a:xfrm>
            <a:prstGeom prst="rect">
              <a:avLst/>
            </a:prstGeom>
            <a:effectLst/>
          </p:spPr>
        </p:pic>
      </p:grpSp>
      <p:sp>
        <p:nvSpPr>
          <p:cNvPr id="52" name="TextBox 51"/>
          <p:cNvSpPr txBox="1"/>
          <p:nvPr/>
        </p:nvSpPr>
        <p:spPr>
          <a:xfrm>
            <a:off x="7440765" y="43038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Google Shape;105;p1">
            <a:extLst>
              <a:ext uri="{FF2B5EF4-FFF2-40B4-BE49-F238E27FC236}">
                <a16:creationId xmlns:a16="http://schemas.microsoft.com/office/drawing/2014/main" xmlns="" id="{D1DE1C64-4F2A-4519-BBA3-A55B0CC6FBC4}"/>
              </a:ext>
            </a:extLst>
          </p:cNvPr>
          <p:cNvSpPr/>
          <p:nvPr/>
        </p:nvSpPr>
        <p:spPr>
          <a:xfrm rot="16200000" flipV="1">
            <a:off x="4219287" y="3936762"/>
            <a:ext cx="670266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E5D2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06;p1">
            <a:extLst>
              <a:ext uri="{FF2B5EF4-FFF2-40B4-BE49-F238E27FC236}">
                <a16:creationId xmlns:a16="http://schemas.microsoft.com/office/drawing/2014/main" xmlns="" id="{E05F7D88-50A6-4383-BB16-EB5B35AC27C1}"/>
              </a:ext>
            </a:extLst>
          </p:cNvPr>
          <p:cNvSpPr/>
          <p:nvPr/>
        </p:nvSpPr>
        <p:spPr>
          <a:xfrm rot="1163257" flipH="1">
            <a:off x="5735552" y="3692898"/>
            <a:ext cx="858574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06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 descr="(B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22569" r="20171" b="18943"/>
          <a:stretch/>
        </p:blipFill>
        <p:spPr>
          <a:xfrm>
            <a:off x="3252902" y="2320215"/>
            <a:ext cx="2566012" cy="1504408"/>
          </a:xfrm>
          <a:prstGeom prst="rect">
            <a:avLst/>
          </a:prstGeom>
        </p:spPr>
      </p:pic>
      <p:sp>
        <p:nvSpPr>
          <p:cNvPr id="48" name="Google Shape;91;p1">
            <a:extLst>
              <a:ext uri="{FF2B5EF4-FFF2-40B4-BE49-F238E27FC236}">
                <a16:creationId xmlns="" xmlns:a16="http://schemas.microsoft.com/office/drawing/2014/main" id="{AD5DFFC3-2D58-4C9B-9B23-9CBAC35FD9F8}"/>
              </a:ext>
            </a:extLst>
          </p:cNvPr>
          <p:cNvSpPr/>
          <p:nvPr/>
        </p:nvSpPr>
        <p:spPr>
          <a:xfrm>
            <a:off x="6803173" y="1978300"/>
            <a:ext cx="1872929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solidFill>
              <a:srgbClr val="1949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Species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Genotype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95;p1">
            <a:extLst>
              <a:ext uri="{FF2B5EF4-FFF2-40B4-BE49-F238E27FC236}">
                <a16:creationId xmlns="" xmlns:a16="http://schemas.microsoft.com/office/drawing/2014/main" id="{B0D7C0F7-E63D-4170-99D4-9935E55240F5}"/>
              </a:ext>
            </a:extLst>
          </p:cNvPr>
          <p:cNvSpPr txBox="1"/>
          <p:nvPr/>
        </p:nvSpPr>
        <p:spPr>
          <a:xfrm>
            <a:off x="3475033" y="767388"/>
            <a:ext cx="21417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xperimental </a:t>
            </a:r>
            <a:r>
              <a:rPr lang="en-US" sz="1600" b="1" i="0" u="none" strike="noStrike" cap="none" dirty="0" smtClean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lang="en-US"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96;p1">
            <a:extLst>
              <a:ext uri="{FF2B5EF4-FFF2-40B4-BE49-F238E27FC236}">
                <a16:creationId xmlns="" xmlns:a16="http://schemas.microsoft.com/office/drawing/2014/main" id="{C9B8C793-A660-4A21-8EF2-A633DC442778}"/>
              </a:ext>
            </a:extLst>
          </p:cNvPr>
          <p:cNvSpPr/>
          <p:nvPr/>
        </p:nvSpPr>
        <p:spPr>
          <a:xfrm>
            <a:off x="3475033" y="1017800"/>
            <a:ext cx="2095881" cy="869675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solidFill>
              <a:srgbClr val="1949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Stimuli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Environment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Trial structure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Optogenetics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90;p1">
            <a:extLst>
              <a:ext uri="{FF2B5EF4-FFF2-40B4-BE49-F238E27FC236}">
                <a16:creationId xmlns="" xmlns:a16="http://schemas.microsoft.com/office/drawing/2014/main" id="{EEF72B0E-9CCF-4E7F-B810-DC35A08F7578}"/>
              </a:ext>
            </a:extLst>
          </p:cNvPr>
          <p:cNvSpPr txBox="1"/>
          <p:nvPr/>
        </p:nvSpPr>
        <p:spPr>
          <a:xfrm>
            <a:off x="6930969" y="1476937"/>
            <a:ext cx="17583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Experimental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Subjects </a:t>
            </a:r>
          </a:p>
        </p:txBody>
      </p:sp>
      <p:sp>
        <p:nvSpPr>
          <p:cNvPr id="53" name="Google Shape;105;p1">
            <a:extLst>
              <a:ext uri="{FF2B5EF4-FFF2-40B4-BE49-F238E27FC236}">
                <a16:creationId xmlns="" xmlns:a16="http://schemas.microsoft.com/office/drawing/2014/main" id="{D1DE1C64-4F2A-4519-BBA3-A55B0CC6FBC4}"/>
              </a:ext>
            </a:extLst>
          </p:cNvPr>
          <p:cNvSpPr/>
          <p:nvPr/>
        </p:nvSpPr>
        <p:spPr>
          <a:xfrm rot="5400000">
            <a:off x="4370643" y="1937402"/>
            <a:ext cx="344976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90;p1">
            <a:extLst>
              <a:ext uri="{FF2B5EF4-FFF2-40B4-BE49-F238E27FC236}">
                <a16:creationId xmlns="" xmlns:a16="http://schemas.microsoft.com/office/drawing/2014/main" id="{DEAFE1FC-2F64-4F88-A3E4-04CD06110E0F}"/>
              </a:ext>
            </a:extLst>
          </p:cNvPr>
          <p:cNvSpPr txBox="1"/>
          <p:nvPr/>
        </p:nvSpPr>
        <p:spPr>
          <a:xfrm>
            <a:off x="534133" y="1731068"/>
            <a:ext cx="1758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91;p1">
            <a:extLst>
              <a:ext uri="{FF2B5EF4-FFF2-40B4-BE49-F238E27FC236}">
                <a16:creationId xmlns="" xmlns:a16="http://schemas.microsoft.com/office/drawing/2014/main" id="{41C2EBB3-5BF7-4F80-947A-B14A03B71943}"/>
              </a:ext>
            </a:extLst>
          </p:cNvPr>
          <p:cNvSpPr/>
          <p:nvPr/>
        </p:nvSpPr>
        <p:spPr>
          <a:xfrm>
            <a:off x="534134" y="1978300"/>
            <a:ext cx="1872928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solidFill>
              <a:srgbClr val="1949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Device settings</a:t>
            </a:r>
            <a:endParaRPr dirty="0"/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Filtering parameters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Sampling rate</a:t>
            </a:r>
          </a:p>
          <a:p>
            <a:pPr marL="115888" indent="-115888"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Recording/imaging area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2;p1">
            <a:extLst>
              <a:ext uri="{FF2B5EF4-FFF2-40B4-BE49-F238E27FC236}">
                <a16:creationId xmlns="" xmlns:a16="http://schemas.microsoft.com/office/drawing/2014/main" id="{2DA28BAB-00F6-4580-8176-A2700BB88CED}"/>
              </a:ext>
            </a:extLst>
          </p:cNvPr>
          <p:cNvSpPr txBox="1"/>
          <p:nvPr/>
        </p:nvSpPr>
        <p:spPr>
          <a:xfrm>
            <a:off x="6210358" y="3616924"/>
            <a:ext cx="13573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93;p1">
            <a:extLst>
              <a:ext uri="{FF2B5EF4-FFF2-40B4-BE49-F238E27FC236}">
                <a16:creationId xmlns="" xmlns:a16="http://schemas.microsoft.com/office/drawing/2014/main" id="{6CCA3F80-5CC1-4CA1-90B6-3D9BCBBA1553}"/>
              </a:ext>
            </a:extLst>
          </p:cNvPr>
          <p:cNvSpPr/>
          <p:nvPr/>
        </p:nvSpPr>
        <p:spPr>
          <a:xfrm>
            <a:off x="6227648" y="3854243"/>
            <a:ext cx="2135335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solidFill>
              <a:srgbClr val="1949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accuracy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response time</a:t>
            </a:r>
            <a:endParaRPr lang="en-US"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and motion tracking</a:t>
            </a:r>
            <a:endParaRPr dirty="0"/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92;p1">
            <a:extLst>
              <a:ext uri="{FF2B5EF4-FFF2-40B4-BE49-F238E27FC236}">
                <a16:creationId xmlns="" xmlns:a16="http://schemas.microsoft.com/office/drawing/2014/main" id="{FACF2BB3-A2CF-4345-BFAD-509D0EFA7437}"/>
              </a:ext>
            </a:extLst>
          </p:cNvPr>
          <p:cNvSpPr txBox="1"/>
          <p:nvPr/>
        </p:nvSpPr>
        <p:spPr>
          <a:xfrm>
            <a:off x="396805" y="3635243"/>
            <a:ext cx="13573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Neural Activity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93;p1">
            <a:extLst>
              <a:ext uri="{FF2B5EF4-FFF2-40B4-BE49-F238E27FC236}">
                <a16:creationId xmlns="" xmlns:a16="http://schemas.microsoft.com/office/drawing/2014/main" id="{0D7CCA4B-A9C5-4184-AE8B-08B92D1D5EB2}"/>
              </a:ext>
            </a:extLst>
          </p:cNvPr>
          <p:cNvSpPr/>
          <p:nvPr/>
        </p:nvSpPr>
        <p:spPr>
          <a:xfrm>
            <a:off x="414096" y="3872563"/>
            <a:ext cx="2463140" cy="858970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solidFill>
              <a:srgbClr val="1949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Extracellular electrophysiology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Intracellular electrophysiology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Two-photon imaging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Functional ultrasound imaging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06;p1">
            <a:extLst>
              <a:ext uri="{FF2B5EF4-FFF2-40B4-BE49-F238E27FC236}">
                <a16:creationId xmlns="" xmlns:a16="http://schemas.microsoft.com/office/drawing/2014/main" id="{E05F7D88-50A6-4383-BB16-EB5B35AC27C1}"/>
              </a:ext>
            </a:extLst>
          </p:cNvPr>
          <p:cNvSpPr/>
          <p:nvPr/>
        </p:nvSpPr>
        <p:spPr>
          <a:xfrm rot="7759153" flipH="1">
            <a:off x="2872209" y="4035353"/>
            <a:ext cx="935616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F7B6E189-11DE-4B5E-AE59-FBCC841F6533}"/>
              </a:ext>
            </a:extLst>
          </p:cNvPr>
          <p:cNvGrpSpPr/>
          <p:nvPr/>
        </p:nvGrpSpPr>
        <p:grpSpPr>
          <a:xfrm>
            <a:off x="2577405" y="3468784"/>
            <a:ext cx="612648" cy="612648"/>
            <a:chOff x="3274407" y="6373397"/>
            <a:chExt cx="612980" cy="612979"/>
          </a:xfrm>
        </p:grpSpPr>
        <p:sp>
          <p:nvSpPr>
            <p:cNvPr id="62" name="Rectangle: Rounded Corners 74">
              <a:extLst>
                <a:ext uri="{FF2B5EF4-FFF2-40B4-BE49-F238E27FC236}">
                  <a16:creationId xmlns="" xmlns:a16="http://schemas.microsoft.com/office/drawing/2014/main" id="{60A5C00C-D997-44AD-AD77-EDDF9B280928}"/>
                </a:ext>
              </a:extLst>
            </p:cNvPr>
            <p:cNvSpPr/>
            <p:nvPr/>
          </p:nvSpPr>
          <p:spPr>
            <a:xfrm>
              <a:off x="3274407" y="6373397"/>
              <a:ext cx="612979" cy="612979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B6E9A71D-DF6E-4024-94D6-6E7DCEB5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3245" y="6444992"/>
              <a:ext cx="594142" cy="46978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533F0EA-233B-4922-87F3-6B8EB543F41C}"/>
              </a:ext>
            </a:extLst>
          </p:cNvPr>
          <p:cNvGrpSpPr/>
          <p:nvPr/>
        </p:nvGrpSpPr>
        <p:grpSpPr>
          <a:xfrm>
            <a:off x="8030999" y="3450465"/>
            <a:ext cx="670304" cy="615581"/>
            <a:chOff x="3923188" y="1726803"/>
            <a:chExt cx="567853" cy="521494"/>
          </a:xfrm>
        </p:grpSpPr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6CAEF187-8E94-4B99-9C5D-47EF335D9089}"/>
                </a:ext>
              </a:extLst>
            </p:cNvPr>
            <p:cNvGrpSpPr/>
            <p:nvPr/>
          </p:nvGrpSpPr>
          <p:grpSpPr>
            <a:xfrm>
              <a:off x="3923188" y="1726803"/>
              <a:ext cx="521760" cy="521494"/>
              <a:chOff x="3429000" y="4012406"/>
              <a:chExt cx="521760" cy="521494"/>
            </a:xfrm>
          </p:grpSpPr>
          <p:sp>
            <p:nvSpPr>
              <p:cNvPr id="67" name="Rectangle: Rounded Corners 69">
                <a:extLst>
                  <a:ext uri="{FF2B5EF4-FFF2-40B4-BE49-F238E27FC236}">
                    <a16:creationId xmlns="" xmlns:a16="http://schemas.microsoft.com/office/drawing/2014/main" id="{46ADD4FB-21F0-490C-905B-48C9F3F82299}"/>
                  </a:ext>
                </a:extLst>
              </p:cNvPr>
              <p:cNvSpPr/>
              <p:nvPr/>
            </p:nvSpPr>
            <p:spPr>
              <a:xfrm>
                <a:off x="3429000" y="4012406"/>
                <a:ext cx="521494" cy="521494"/>
              </a:xfrm>
              <a:prstGeom prst="roundRect">
                <a:avLst>
                  <a:gd name="adj" fmla="val 107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73A77711-C875-4EBC-A6FD-364AA238D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192712"/>
                <a:ext cx="3835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11861DC9-C16D-45C2-98AE-3973A32FE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366528"/>
                <a:ext cx="383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0" name="Picture 2" descr="File:Twemoji2 1f9c0.svg">
                <a:extLst>
                  <a:ext uri="{FF2B5EF4-FFF2-40B4-BE49-F238E27FC236}">
                    <a16:creationId xmlns="" xmlns:a16="http://schemas.microsoft.com/office/drawing/2014/main" id="{878AD6F0-9FA0-4E08-8018-03B17D4BD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3776282" y="4023098"/>
                <a:ext cx="154152" cy="15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4" descr="Image result for mouse icon">
                <a:extLst>
                  <a:ext uri="{FF2B5EF4-FFF2-40B4-BE49-F238E27FC236}">
                    <a16:creationId xmlns="" xmlns:a16="http://schemas.microsoft.com/office/drawing/2014/main" id="{1D9E7CF6-722E-4805-B459-91333BA634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42"/>
              <a:stretch/>
            </p:blipFill>
            <p:spPr bwMode="auto">
              <a:xfrm>
                <a:off x="3529826" y="4017170"/>
                <a:ext cx="274641" cy="149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36D59BD8-3664-49AF-9987-803A471D777C}"/>
                </a:ext>
              </a:extLst>
            </p:cNvPr>
            <p:cNvSpPr/>
            <p:nvPr/>
          </p:nvSpPr>
          <p:spPr>
            <a:xfrm>
              <a:off x="3986216" y="1816951"/>
              <a:ext cx="504825" cy="192023"/>
            </a:xfrm>
            <a:prstGeom prst="arc">
              <a:avLst>
                <a:gd name="adj1" fmla="val 2868603"/>
                <a:gd name="adj2" fmla="val 12375068"/>
              </a:avLst>
            </a:prstGeom>
            <a:ln w="19050">
              <a:prstDash val="sysDash"/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A147092B-0C2D-43D9-AFCE-929CF5ACDA5D}"/>
              </a:ext>
            </a:extLst>
          </p:cNvPr>
          <p:cNvGrpSpPr/>
          <p:nvPr/>
        </p:nvGrpSpPr>
        <p:grpSpPr>
          <a:xfrm>
            <a:off x="5251903" y="746971"/>
            <a:ext cx="667512" cy="612648"/>
            <a:chOff x="3923187" y="2721936"/>
            <a:chExt cx="667512" cy="612648"/>
          </a:xfrm>
        </p:grpSpPr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490778BE-56F6-46DE-988E-1697407FD7B8}"/>
                </a:ext>
              </a:extLst>
            </p:cNvPr>
            <p:cNvGrpSpPr/>
            <p:nvPr/>
          </p:nvGrpSpPr>
          <p:grpSpPr>
            <a:xfrm>
              <a:off x="3923187" y="2721936"/>
              <a:ext cx="613330" cy="612648"/>
              <a:chOff x="3429000" y="4012406"/>
              <a:chExt cx="521760" cy="521494"/>
            </a:xfrm>
          </p:grpSpPr>
          <p:sp>
            <p:nvSpPr>
              <p:cNvPr id="77" name="Rectangle: Rounded Corners 79">
                <a:extLst>
                  <a:ext uri="{FF2B5EF4-FFF2-40B4-BE49-F238E27FC236}">
                    <a16:creationId xmlns="" xmlns:a16="http://schemas.microsoft.com/office/drawing/2014/main" id="{FC567C61-02BE-43BC-BF5B-00B58CD29A58}"/>
                  </a:ext>
                </a:extLst>
              </p:cNvPr>
              <p:cNvSpPr/>
              <p:nvPr/>
            </p:nvSpPr>
            <p:spPr>
              <a:xfrm>
                <a:off x="3429000" y="4012406"/>
                <a:ext cx="521494" cy="521494"/>
              </a:xfrm>
              <a:prstGeom prst="roundRect">
                <a:avLst>
                  <a:gd name="adj" fmla="val 107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="" xmlns:a16="http://schemas.microsoft.com/office/drawing/2014/main" id="{597C7B93-EC0B-4843-A781-62CB75DE6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192712"/>
                <a:ext cx="3835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="" xmlns:a16="http://schemas.microsoft.com/office/drawing/2014/main" id="{2110824D-F9C4-4EF8-A877-9FB477089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366528"/>
                <a:ext cx="383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Picture 2" descr="File:Twemoji2 1f9c0.svg">
                <a:extLst>
                  <a:ext uri="{FF2B5EF4-FFF2-40B4-BE49-F238E27FC236}">
                    <a16:creationId xmlns="" xmlns:a16="http://schemas.microsoft.com/office/drawing/2014/main" id="{5A5B871B-2192-4A7B-9324-28EA08801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3776282" y="4023098"/>
                <a:ext cx="154152" cy="15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4" descr="Image result for mouse icon">
                <a:extLst>
                  <a:ext uri="{FF2B5EF4-FFF2-40B4-BE49-F238E27FC236}">
                    <a16:creationId xmlns="" xmlns:a16="http://schemas.microsoft.com/office/drawing/2014/main" id="{D5347191-B65F-41EA-9F1B-CC42CB5A7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49" t="1" b="-1"/>
              <a:stretch/>
            </p:blipFill>
            <p:spPr bwMode="auto">
              <a:xfrm flipH="1">
                <a:off x="3646177" y="4176143"/>
                <a:ext cx="300263" cy="172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B4B4F5E7-F57D-4F7E-8710-F039DE83A35F}"/>
                </a:ext>
              </a:extLst>
            </p:cNvPr>
            <p:cNvSpPr/>
            <p:nvPr/>
          </p:nvSpPr>
          <p:spPr>
            <a:xfrm>
              <a:off x="3997277" y="2827841"/>
              <a:ext cx="593422" cy="225587"/>
            </a:xfrm>
            <a:prstGeom prst="arc">
              <a:avLst>
                <a:gd name="adj1" fmla="val 9628733"/>
                <a:gd name="adj2" fmla="val 15347771"/>
              </a:avLst>
            </a:prstGeom>
            <a:ln w="19050">
              <a:prstDash val="sysDash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="" xmlns:a16="http://schemas.microsoft.com/office/drawing/2014/main" id="{84B77428-1CA5-49C5-8159-3D722A871D57}"/>
                </a:ext>
              </a:extLst>
            </p:cNvPr>
            <p:cNvSpPr/>
            <p:nvPr/>
          </p:nvSpPr>
          <p:spPr>
            <a:xfrm flipV="1">
              <a:off x="3997277" y="3008939"/>
              <a:ext cx="593422" cy="225587"/>
            </a:xfrm>
            <a:prstGeom prst="arc">
              <a:avLst>
                <a:gd name="adj1" fmla="val 9614978"/>
                <a:gd name="adj2" fmla="val 15347771"/>
              </a:avLst>
            </a:prstGeom>
            <a:ln w="19050">
              <a:prstDash val="sysDash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F2A05923-B911-4640-A459-72539238E32A}"/>
                </a:ext>
              </a:extLst>
            </p:cNvPr>
            <p:cNvSpPr txBox="1"/>
            <p:nvPr/>
          </p:nvSpPr>
          <p:spPr>
            <a:xfrm>
              <a:off x="4011422" y="2915458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A7EB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AFB23BE8-9E97-4107-97C7-5AFC1D8797CD}"/>
              </a:ext>
            </a:extLst>
          </p:cNvPr>
          <p:cNvGrpSpPr/>
          <p:nvPr/>
        </p:nvGrpSpPr>
        <p:grpSpPr>
          <a:xfrm>
            <a:off x="7892775" y="1734067"/>
            <a:ext cx="814029" cy="444559"/>
            <a:chOff x="5823050" y="3623414"/>
            <a:chExt cx="814029" cy="444559"/>
          </a:xfrm>
        </p:grpSpPr>
        <p:sp>
          <p:nvSpPr>
            <p:cNvPr id="83" name="Rectangle: Rounded Corners 65">
              <a:extLst>
                <a:ext uri="{FF2B5EF4-FFF2-40B4-BE49-F238E27FC236}">
                  <a16:creationId xmlns="" xmlns:a16="http://schemas.microsoft.com/office/drawing/2014/main" id="{BB403B0D-EF05-44C9-856D-73B02CCE82A0}"/>
                </a:ext>
              </a:extLst>
            </p:cNvPr>
            <p:cNvSpPr/>
            <p:nvPr/>
          </p:nvSpPr>
          <p:spPr>
            <a:xfrm>
              <a:off x="5823050" y="3667135"/>
              <a:ext cx="814029" cy="400838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4" descr="Image result for mouse icon">
              <a:extLst>
                <a:ext uri="{FF2B5EF4-FFF2-40B4-BE49-F238E27FC236}">
                  <a16:creationId xmlns="" xmlns:a16="http://schemas.microsoft.com/office/drawing/2014/main" id="{938554CE-F93A-44B7-9C58-4CF5EF5C56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2"/>
            <a:stretch/>
          </p:blipFill>
          <p:spPr bwMode="auto">
            <a:xfrm flipH="1">
              <a:off x="5888677" y="3623414"/>
              <a:ext cx="71770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Google Shape;105;p1">
            <a:extLst>
              <a:ext uri="{FF2B5EF4-FFF2-40B4-BE49-F238E27FC236}">
                <a16:creationId xmlns="" xmlns:a16="http://schemas.microsoft.com/office/drawing/2014/main" id="{7CA194D6-B5C4-4B18-8340-E8C571F9B2F0}"/>
              </a:ext>
            </a:extLst>
          </p:cNvPr>
          <p:cNvSpPr/>
          <p:nvPr/>
        </p:nvSpPr>
        <p:spPr>
          <a:xfrm rot="813467">
            <a:off x="2453347" y="2483135"/>
            <a:ext cx="1441059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F0222416-71FB-4B0A-B35E-411898B57501}"/>
              </a:ext>
            </a:extLst>
          </p:cNvPr>
          <p:cNvGrpSpPr/>
          <p:nvPr/>
        </p:nvGrpSpPr>
        <p:grpSpPr>
          <a:xfrm>
            <a:off x="2132761" y="1537735"/>
            <a:ext cx="544387" cy="726335"/>
            <a:chOff x="1870075" y="4091432"/>
            <a:chExt cx="615848" cy="821680"/>
          </a:xfrm>
        </p:grpSpPr>
        <p:sp>
          <p:nvSpPr>
            <p:cNvPr id="87" name="Rectangle: Rounded Corners 84">
              <a:extLst>
                <a:ext uri="{FF2B5EF4-FFF2-40B4-BE49-F238E27FC236}">
                  <a16:creationId xmlns="" xmlns:a16="http://schemas.microsoft.com/office/drawing/2014/main" id="{7BCE1F91-314A-4A9B-8A8D-E775EF4E6612}"/>
                </a:ext>
              </a:extLst>
            </p:cNvPr>
            <p:cNvSpPr/>
            <p:nvPr/>
          </p:nvSpPr>
          <p:spPr>
            <a:xfrm>
              <a:off x="1870075" y="4091432"/>
              <a:ext cx="615848" cy="799676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F6C7B362-76C6-4798-8102-62CB6E63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4469" y="4113436"/>
              <a:ext cx="565104" cy="799676"/>
            </a:xfrm>
            <a:prstGeom prst="rect">
              <a:avLst/>
            </a:prstGeom>
          </p:spPr>
        </p:pic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7825FA7A-DEDC-4555-848B-50CA147E1C59}"/>
                </a:ext>
              </a:extLst>
            </p:cNvPr>
            <p:cNvSpPr/>
            <p:nvPr/>
          </p:nvSpPr>
          <p:spPr>
            <a:xfrm>
              <a:off x="2379191" y="4434425"/>
              <a:ext cx="45720" cy="4572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Google Shape;105;p1">
            <a:extLst>
              <a:ext uri="{FF2B5EF4-FFF2-40B4-BE49-F238E27FC236}">
                <a16:creationId xmlns="" xmlns:a16="http://schemas.microsoft.com/office/drawing/2014/main" id="{7CA194D6-B5C4-4B18-8340-E8C571F9B2F0}"/>
              </a:ext>
            </a:extLst>
          </p:cNvPr>
          <p:cNvSpPr/>
          <p:nvPr/>
        </p:nvSpPr>
        <p:spPr>
          <a:xfrm rot="20786533" flipH="1">
            <a:off x="5231468" y="2483135"/>
            <a:ext cx="1441059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06;p1">
            <a:extLst>
              <a:ext uri="{FF2B5EF4-FFF2-40B4-BE49-F238E27FC236}">
                <a16:creationId xmlns="" xmlns:a16="http://schemas.microsoft.com/office/drawing/2014/main" id="{E05F7D88-50A6-4383-BB16-EB5B35AC27C1}"/>
              </a:ext>
            </a:extLst>
          </p:cNvPr>
          <p:cNvSpPr/>
          <p:nvPr/>
        </p:nvSpPr>
        <p:spPr>
          <a:xfrm rot="13159153" flipV="1">
            <a:off x="5265149" y="4006707"/>
            <a:ext cx="935616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7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(B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22569" r="20171" b="18943"/>
          <a:stretch/>
        </p:blipFill>
        <p:spPr>
          <a:xfrm>
            <a:off x="3252902" y="2264520"/>
            <a:ext cx="2566012" cy="1504408"/>
          </a:xfrm>
          <a:prstGeom prst="rect">
            <a:avLst/>
          </a:prstGeom>
        </p:spPr>
      </p:pic>
      <p:sp>
        <p:nvSpPr>
          <p:cNvPr id="47" name="Google Shape;95;p1">
            <a:extLst>
              <a:ext uri="{FF2B5EF4-FFF2-40B4-BE49-F238E27FC236}">
                <a16:creationId xmlns:a16="http://schemas.microsoft.com/office/drawing/2014/main" xmlns="" id="{B0D7C0F7-E63D-4170-99D4-9935E55240F5}"/>
              </a:ext>
            </a:extLst>
          </p:cNvPr>
          <p:cNvSpPr txBox="1"/>
          <p:nvPr/>
        </p:nvSpPr>
        <p:spPr>
          <a:xfrm>
            <a:off x="3475033" y="711693"/>
            <a:ext cx="21417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xperimental </a:t>
            </a:r>
            <a:r>
              <a:rPr lang="en-US" sz="1600" b="1" i="0" u="none" strike="noStrike" cap="none" dirty="0" smtClean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lang="en-US"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96;p1">
            <a:extLst>
              <a:ext uri="{FF2B5EF4-FFF2-40B4-BE49-F238E27FC236}">
                <a16:creationId xmlns:a16="http://schemas.microsoft.com/office/drawing/2014/main" xmlns="" id="{C9B8C793-A660-4A21-8EF2-A633DC442778}"/>
              </a:ext>
            </a:extLst>
          </p:cNvPr>
          <p:cNvSpPr/>
          <p:nvPr/>
        </p:nvSpPr>
        <p:spPr>
          <a:xfrm>
            <a:off x="3475033" y="962105"/>
            <a:ext cx="2095881" cy="869675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Stimuli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Environment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Trial structure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Optogenetics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105;p1">
            <a:extLst>
              <a:ext uri="{FF2B5EF4-FFF2-40B4-BE49-F238E27FC236}">
                <a16:creationId xmlns:a16="http://schemas.microsoft.com/office/drawing/2014/main" xmlns="" id="{D1DE1C64-4F2A-4519-BBA3-A55B0CC6FBC4}"/>
              </a:ext>
            </a:extLst>
          </p:cNvPr>
          <p:cNvSpPr/>
          <p:nvPr/>
        </p:nvSpPr>
        <p:spPr>
          <a:xfrm rot="5400000">
            <a:off x="4325000" y="1836065"/>
            <a:ext cx="436261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0;p1">
            <a:extLst>
              <a:ext uri="{FF2B5EF4-FFF2-40B4-BE49-F238E27FC236}">
                <a16:creationId xmlns:a16="http://schemas.microsoft.com/office/drawing/2014/main" xmlns="" id="{DEAFE1FC-2F64-4F88-A3E4-04CD06110E0F}"/>
              </a:ext>
            </a:extLst>
          </p:cNvPr>
          <p:cNvSpPr txBox="1"/>
          <p:nvPr/>
        </p:nvSpPr>
        <p:spPr>
          <a:xfrm>
            <a:off x="534133" y="1675373"/>
            <a:ext cx="1758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Data Acquisition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1;p1">
            <a:extLst>
              <a:ext uri="{FF2B5EF4-FFF2-40B4-BE49-F238E27FC236}">
                <a16:creationId xmlns:a16="http://schemas.microsoft.com/office/drawing/2014/main" xmlns="" id="{41C2EBB3-5BF7-4F80-947A-B14A03B71943}"/>
              </a:ext>
            </a:extLst>
          </p:cNvPr>
          <p:cNvSpPr/>
          <p:nvPr/>
        </p:nvSpPr>
        <p:spPr>
          <a:xfrm>
            <a:off x="534134" y="1922605"/>
            <a:ext cx="1872928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Device settings</a:t>
            </a:r>
            <a:endParaRPr dirty="0"/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Filtering parameters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Sampling rate</a:t>
            </a:r>
          </a:p>
          <a:p>
            <a:pPr marL="115888" indent="-115888"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Recording/imaging area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2;p1">
            <a:extLst>
              <a:ext uri="{FF2B5EF4-FFF2-40B4-BE49-F238E27FC236}">
                <a16:creationId xmlns:a16="http://schemas.microsoft.com/office/drawing/2014/main" xmlns="" id="{2DA28BAB-00F6-4580-8176-A2700BB88CED}"/>
              </a:ext>
            </a:extLst>
          </p:cNvPr>
          <p:cNvSpPr txBox="1"/>
          <p:nvPr/>
        </p:nvSpPr>
        <p:spPr>
          <a:xfrm>
            <a:off x="6518442" y="3247326"/>
            <a:ext cx="13573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3;p1">
            <a:extLst>
              <a:ext uri="{FF2B5EF4-FFF2-40B4-BE49-F238E27FC236}">
                <a16:creationId xmlns:a16="http://schemas.microsoft.com/office/drawing/2014/main" xmlns="" id="{6CCA3F80-5CC1-4CA1-90B6-3D9BCBBA1553}"/>
              </a:ext>
            </a:extLst>
          </p:cNvPr>
          <p:cNvSpPr/>
          <p:nvPr/>
        </p:nvSpPr>
        <p:spPr>
          <a:xfrm>
            <a:off x="6535732" y="3484645"/>
            <a:ext cx="2135335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accuracy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Task response time</a:t>
            </a:r>
            <a:endParaRPr lang="en-US"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 and motion tracking</a:t>
            </a:r>
            <a:endParaRPr dirty="0"/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2;p1">
            <a:extLst>
              <a:ext uri="{FF2B5EF4-FFF2-40B4-BE49-F238E27FC236}">
                <a16:creationId xmlns:a16="http://schemas.microsoft.com/office/drawing/2014/main" xmlns="" id="{FACF2BB3-A2CF-4345-BFAD-509D0EFA7437}"/>
              </a:ext>
            </a:extLst>
          </p:cNvPr>
          <p:cNvSpPr txBox="1"/>
          <p:nvPr/>
        </p:nvSpPr>
        <p:spPr>
          <a:xfrm>
            <a:off x="142785" y="3247325"/>
            <a:ext cx="13573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Neural Activity</a:t>
            </a:r>
            <a:endParaRPr sz="1600" b="1" i="0" u="none" strike="noStrike" cap="none" dirty="0">
              <a:solidFill>
                <a:srgbClr val="153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3;p1">
            <a:extLst>
              <a:ext uri="{FF2B5EF4-FFF2-40B4-BE49-F238E27FC236}">
                <a16:creationId xmlns:a16="http://schemas.microsoft.com/office/drawing/2014/main" xmlns="" id="{0D7CCA4B-A9C5-4184-AE8B-08B92D1D5EB2}"/>
              </a:ext>
            </a:extLst>
          </p:cNvPr>
          <p:cNvSpPr/>
          <p:nvPr/>
        </p:nvSpPr>
        <p:spPr>
          <a:xfrm>
            <a:off x="160076" y="3484645"/>
            <a:ext cx="2463140" cy="858970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Extracellular electrophysiology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Intracellular electrophysiology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Two-photon imaging</a:t>
            </a:r>
          </a:p>
          <a:p>
            <a:pPr marL="115888" marR="0" lvl="0" indent="-1158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Functional ultrasound imaging</a:t>
            </a: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6;p1">
            <a:extLst>
              <a:ext uri="{FF2B5EF4-FFF2-40B4-BE49-F238E27FC236}">
                <a16:creationId xmlns:a16="http://schemas.microsoft.com/office/drawing/2014/main" xmlns="" id="{E05F7D88-50A6-4383-BB16-EB5B35AC27C1}"/>
              </a:ext>
            </a:extLst>
          </p:cNvPr>
          <p:cNvSpPr/>
          <p:nvPr/>
        </p:nvSpPr>
        <p:spPr>
          <a:xfrm rot="20436743">
            <a:off x="2521040" y="3803147"/>
            <a:ext cx="949668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F7B6E189-11DE-4B5E-AE59-FBCC841F6533}"/>
              </a:ext>
            </a:extLst>
          </p:cNvPr>
          <p:cNvGrpSpPr/>
          <p:nvPr/>
        </p:nvGrpSpPr>
        <p:grpSpPr>
          <a:xfrm>
            <a:off x="2323385" y="3080866"/>
            <a:ext cx="612648" cy="612648"/>
            <a:chOff x="3274407" y="6373397"/>
            <a:chExt cx="612980" cy="612979"/>
          </a:xfrm>
        </p:grpSpPr>
        <p:sp>
          <p:nvSpPr>
            <p:cNvPr id="102" name="Rectangle: Rounded Corners 74">
              <a:extLst>
                <a:ext uri="{FF2B5EF4-FFF2-40B4-BE49-F238E27FC236}">
                  <a16:creationId xmlns:a16="http://schemas.microsoft.com/office/drawing/2014/main" xmlns="" id="{60A5C00C-D997-44AD-AD77-EDDF9B280928}"/>
                </a:ext>
              </a:extLst>
            </p:cNvPr>
            <p:cNvSpPr/>
            <p:nvPr/>
          </p:nvSpPr>
          <p:spPr>
            <a:xfrm>
              <a:off x="3274407" y="6373397"/>
              <a:ext cx="612979" cy="612979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xmlns="" id="{B6E9A71D-DF6E-4024-94D6-6E7DCEB5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3245" y="6444992"/>
              <a:ext cx="594142" cy="469787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8533F0EA-233B-4922-87F3-6B8EB543F41C}"/>
              </a:ext>
            </a:extLst>
          </p:cNvPr>
          <p:cNvGrpSpPr/>
          <p:nvPr/>
        </p:nvGrpSpPr>
        <p:grpSpPr>
          <a:xfrm>
            <a:off x="8339083" y="3080867"/>
            <a:ext cx="670304" cy="615581"/>
            <a:chOff x="3923188" y="1726803"/>
            <a:chExt cx="567853" cy="52149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6CAEF187-8E94-4B99-9C5D-47EF335D9089}"/>
                </a:ext>
              </a:extLst>
            </p:cNvPr>
            <p:cNvGrpSpPr/>
            <p:nvPr/>
          </p:nvGrpSpPr>
          <p:grpSpPr>
            <a:xfrm>
              <a:off x="3923188" y="1726803"/>
              <a:ext cx="521760" cy="521494"/>
              <a:chOff x="3429000" y="4012406"/>
              <a:chExt cx="521760" cy="521494"/>
            </a:xfrm>
          </p:grpSpPr>
          <p:sp>
            <p:nvSpPr>
              <p:cNvPr id="107" name="Rectangle: Rounded Corners 69">
                <a:extLst>
                  <a:ext uri="{FF2B5EF4-FFF2-40B4-BE49-F238E27FC236}">
                    <a16:creationId xmlns:a16="http://schemas.microsoft.com/office/drawing/2014/main" xmlns="" id="{46ADD4FB-21F0-490C-905B-48C9F3F82299}"/>
                  </a:ext>
                </a:extLst>
              </p:cNvPr>
              <p:cNvSpPr/>
              <p:nvPr/>
            </p:nvSpPr>
            <p:spPr>
              <a:xfrm>
                <a:off x="3429000" y="4012406"/>
                <a:ext cx="521494" cy="521494"/>
              </a:xfrm>
              <a:prstGeom prst="roundRect">
                <a:avLst>
                  <a:gd name="adj" fmla="val 107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xmlns="" id="{73A77711-C875-4EBC-A6FD-364AA238D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192712"/>
                <a:ext cx="3835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11861DC9-C16D-45C2-98AE-3973A32FE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366528"/>
                <a:ext cx="383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0" name="Picture 2" descr="File:Twemoji2 1f9c0.svg">
                <a:extLst>
                  <a:ext uri="{FF2B5EF4-FFF2-40B4-BE49-F238E27FC236}">
                    <a16:creationId xmlns:a16="http://schemas.microsoft.com/office/drawing/2014/main" xmlns="" id="{878AD6F0-9FA0-4E08-8018-03B17D4BD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3776282" y="4023098"/>
                <a:ext cx="154152" cy="15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4" descr="Image result for mouse icon">
                <a:extLst>
                  <a:ext uri="{FF2B5EF4-FFF2-40B4-BE49-F238E27FC236}">
                    <a16:creationId xmlns:a16="http://schemas.microsoft.com/office/drawing/2014/main" xmlns="" id="{1D9E7CF6-722E-4805-B459-91333BA634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42"/>
              <a:stretch/>
            </p:blipFill>
            <p:spPr bwMode="auto">
              <a:xfrm>
                <a:off x="3529826" y="4017170"/>
                <a:ext cx="274641" cy="149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xmlns="" id="{36D59BD8-3664-49AF-9987-803A471D777C}"/>
                </a:ext>
              </a:extLst>
            </p:cNvPr>
            <p:cNvSpPr/>
            <p:nvPr/>
          </p:nvSpPr>
          <p:spPr>
            <a:xfrm>
              <a:off x="3986216" y="1816951"/>
              <a:ext cx="504825" cy="192023"/>
            </a:xfrm>
            <a:prstGeom prst="arc">
              <a:avLst>
                <a:gd name="adj1" fmla="val 2868603"/>
                <a:gd name="adj2" fmla="val 12375068"/>
              </a:avLst>
            </a:prstGeom>
            <a:ln w="19050">
              <a:prstDash val="sysDash"/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A147092B-0C2D-43D9-AFCE-929CF5ACDA5D}"/>
              </a:ext>
            </a:extLst>
          </p:cNvPr>
          <p:cNvGrpSpPr/>
          <p:nvPr/>
        </p:nvGrpSpPr>
        <p:grpSpPr>
          <a:xfrm>
            <a:off x="5251903" y="691276"/>
            <a:ext cx="667512" cy="612648"/>
            <a:chOff x="3923187" y="2721936"/>
            <a:chExt cx="667512" cy="61264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490778BE-56F6-46DE-988E-1697407FD7B8}"/>
                </a:ext>
              </a:extLst>
            </p:cNvPr>
            <p:cNvGrpSpPr/>
            <p:nvPr/>
          </p:nvGrpSpPr>
          <p:grpSpPr>
            <a:xfrm>
              <a:off x="3923187" y="2721936"/>
              <a:ext cx="613330" cy="612648"/>
              <a:chOff x="3429000" y="4012406"/>
              <a:chExt cx="521760" cy="521494"/>
            </a:xfrm>
          </p:grpSpPr>
          <p:sp>
            <p:nvSpPr>
              <p:cNvPr id="117" name="Rectangle: Rounded Corners 79">
                <a:extLst>
                  <a:ext uri="{FF2B5EF4-FFF2-40B4-BE49-F238E27FC236}">
                    <a16:creationId xmlns:a16="http://schemas.microsoft.com/office/drawing/2014/main" xmlns="" id="{FC567C61-02BE-43BC-BF5B-00B58CD29A58}"/>
                  </a:ext>
                </a:extLst>
              </p:cNvPr>
              <p:cNvSpPr/>
              <p:nvPr/>
            </p:nvSpPr>
            <p:spPr>
              <a:xfrm>
                <a:off x="3429000" y="4012406"/>
                <a:ext cx="521494" cy="521494"/>
              </a:xfrm>
              <a:prstGeom prst="roundRect">
                <a:avLst>
                  <a:gd name="adj" fmla="val 10731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597C7B93-EC0B-4843-A781-62CB75DE6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192712"/>
                <a:ext cx="383532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xmlns="" id="{2110824D-F9C4-4EF8-A877-9FB477089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6962" y="4366528"/>
                <a:ext cx="383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Picture 2" descr="File:Twemoji2 1f9c0.svg">
                <a:extLst>
                  <a:ext uri="{FF2B5EF4-FFF2-40B4-BE49-F238E27FC236}">
                    <a16:creationId xmlns:a16="http://schemas.microsoft.com/office/drawing/2014/main" xmlns="" id="{5A5B871B-2192-4A7B-9324-28EA08801B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H="1" flipV="1">
                <a:off x="3776282" y="4023098"/>
                <a:ext cx="154152" cy="154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4" descr="Image result for mouse icon">
                <a:extLst>
                  <a:ext uri="{FF2B5EF4-FFF2-40B4-BE49-F238E27FC236}">
                    <a16:creationId xmlns:a16="http://schemas.microsoft.com/office/drawing/2014/main" xmlns="" id="{D5347191-B65F-41EA-9F1B-CC42CB5A7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949" t="1" b="-1"/>
              <a:stretch/>
            </p:blipFill>
            <p:spPr bwMode="auto">
              <a:xfrm flipH="1">
                <a:off x="3646177" y="4176143"/>
                <a:ext cx="300263" cy="172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xmlns="" id="{B4B4F5E7-F57D-4F7E-8710-F039DE83A35F}"/>
                </a:ext>
              </a:extLst>
            </p:cNvPr>
            <p:cNvSpPr/>
            <p:nvPr/>
          </p:nvSpPr>
          <p:spPr>
            <a:xfrm>
              <a:off x="3997277" y="2827841"/>
              <a:ext cx="593422" cy="225587"/>
            </a:xfrm>
            <a:prstGeom prst="arc">
              <a:avLst>
                <a:gd name="adj1" fmla="val 9628733"/>
                <a:gd name="adj2" fmla="val 15347771"/>
              </a:avLst>
            </a:prstGeom>
            <a:ln w="19050">
              <a:prstDash val="sysDash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xmlns="" id="{84B77428-1CA5-49C5-8159-3D722A871D57}"/>
                </a:ext>
              </a:extLst>
            </p:cNvPr>
            <p:cNvSpPr/>
            <p:nvPr/>
          </p:nvSpPr>
          <p:spPr>
            <a:xfrm flipV="1">
              <a:off x="3997277" y="3008939"/>
              <a:ext cx="593422" cy="225587"/>
            </a:xfrm>
            <a:prstGeom prst="arc">
              <a:avLst>
                <a:gd name="adj1" fmla="val 9614978"/>
                <a:gd name="adj2" fmla="val 15347771"/>
              </a:avLst>
            </a:prstGeom>
            <a:ln w="19050">
              <a:prstDash val="sysDash"/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F2A05923-B911-4640-A459-72539238E32A}"/>
                </a:ext>
              </a:extLst>
            </p:cNvPr>
            <p:cNvSpPr txBox="1"/>
            <p:nvPr/>
          </p:nvSpPr>
          <p:spPr>
            <a:xfrm>
              <a:off x="4011422" y="2915458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4A7EB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</p:grpSp>
      <p:sp>
        <p:nvSpPr>
          <p:cNvPr id="122" name="Google Shape;105;p1">
            <a:extLst>
              <a:ext uri="{FF2B5EF4-FFF2-40B4-BE49-F238E27FC236}">
                <a16:creationId xmlns:a16="http://schemas.microsoft.com/office/drawing/2014/main" xmlns="" id="{7CA194D6-B5C4-4B18-8340-E8C571F9B2F0}"/>
              </a:ext>
            </a:extLst>
          </p:cNvPr>
          <p:cNvSpPr/>
          <p:nvPr/>
        </p:nvSpPr>
        <p:spPr>
          <a:xfrm rot="813467">
            <a:off x="2283029" y="2407195"/>
            <a:ext cx="1613784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0222416-71FB-4B0A-B35E-411898B57501}"/>
              </a:ext>
            </a:extLst>
          </p:cNvPr>
          <p:cNvGrpSpPr/>
          <p:nvPr/>
        </p:nvGrpSpPr>
        <p:grpSpPr>
          <a:xfrm>
            <a:off x="2132761" y="1482040"/>
            <a:ext cx="544387" cy="726335"/>
            <a:chOff x="1870075" y="4091432"/>
            <a:chExt cx="615848" cy="821680"/>
          </a:xfrm>
        </p:grpSpPr>
        <p:sp>
          <p:nvSpPr>
            <p:cNvPr id="124" name="Rectangle: Rounded Corners 84">
              <a:extLst>
                <a:ext uri="{FF2B5EF4-FFF2-40B4-BE49-F238E27FC236}">
                  <a16:creationId xmlns:a16="http://schemas.microsoft.com/office/drawing/2014/main" xmlns="" id="{7BCE1F91-314A-4A9B-8A8D-E775EF4E6612}"/>
                </a:ext>
              </a:extLst>
            </p:cNvPr>
            <p:cNvSpPr/>
            <p:nvPr/>
          </p:nvSpPr>
          <p:spPr>
            <a:xfrm>
              <a:off x="1870075" y="4091432"/>
              <a:ext cx="615848" cy="799676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xmlns="" id="{F6C7B362-76C6-4798-8102-62CB6E63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4469" y="4113436"/>
              <a:ext cx="565104" cy="799676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id="{7825FA7A-DEDC-4555-848B-50CA147E1C59}"/>
                </a:ext>
              </a:extLst>
            </p:cNvPr>
            <p:cNvSpPr/>
            <p:nvPr/>
          </p:nvSpPr>
          <p:spPr>
            <a:xfrm>
              <a:off x="2379191" y="4434425"/>
              <a:ext cx="45720" cy="4572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Google Shape;105;p1">
            <a:extLst>
              <a:ext uri="{FF2B5EF4-FFF2-40B4-BE49-F238E27FC236}">
                <a16:creationId xmlns:a16="http://schemas.microsoft.com/office/drawing/2014/main" xmlns="" id="{7CA194D6-B5C4-4B18-8340-E8C571F9B2F0}"/>
              </a:ext>
            </a:extLst>
          </p:cNvPr>
          <p:cNvSpPr/>
          <p:nvPr/>
        </p:nvSpPr>
        <p:spPr>
          <a:xfrm rot="20786533" flipH="1">
            <a:off x="5227167" y="2391272"/>
            <a:ext cx="1749633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91;p1">
            <a:extLst>
              <a:ext uri="{FF2B5EF4-FFF2-40B4-BE49-F238E27FC236}">
                <a16:creationId xmlns:a16="http://schemas.microsoft.com/office/drawing/2014/main" xmlns="" id="{AD5DFFC3-2D58-4C9B-9B23-9CBAC35FD9F8}"/>
              </a:ext>
            </a:extLst>
          </p:cNvPr>
          <p:cNvSpPr/>
          <p:nvPr/>
        </p:nvSpPr>
        <p:spPr>
          <a:xfrm>
            <a:off x="6803173" y="1922605"/>
            <a:ext cx="1872929" cy="855299"/>
          </a:xfrm>
          <a:prstGeom prst="roundRect">
            <a:avLst>
              <a:gd name="adj" fmla="val 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Species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Genotype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</a:p>
          <a:p>
            <a:pPr marL="115888" marR="0" lvl="0" indent="-11588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90;p1">
            <a:extLst>
              <a:ext uri="{FF2B5EF4-FFF2-40B4-BE49-F238E27FC236}">
                <a16:creationId xmlns:a16="http://schemas.microsoft.com/office/drawing/2014/main" xmlns="" id="{EEF72B0E-9CCF-4E7F-B810-DC35A08F7578}"/>
              </a:ext>
            </a:extLst>
          </p:cNvPr>
          <p:cNvSpPr txBox="1"/>
          <p:nvPr/>
        </p:nvSpPr>
        <p:spPr>
          <a:xfrm>
            <a:off x="6930969" y="1421242"/>
            <a:ext cx="175837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Experimental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15374A"/>
                </a:solidFill>
                <a:latin typeface="Calibri"/>
                <a:ea typeface="Calibri"/>
                <a:cs typeface="Calibri"/>
                <a:sym typeface="Calibri"/>
              </a:rPr>
              <a:t>Subjects 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AFB23BE8-9E97-4107-97C7-5AFC1D8797CD}"/>
              </a:ext>
            </a:extLst>
          </p:cNvPr>
          <p:cNvGrpSpPr/>
          <p:nvPr/>
        </p:nvGrpSpPr>
        <p:grpSpPr>
          <a:xfrm>
            <a:off x="7892775" y="1678372"/>
            <a:ext cx="814029" cy="444559"/>
            <a:chOff x="5823050" y="3623414"/>
            <a:chExt cx="814029" cy="444559"/>
          </a:xfrm>
        </p:grpSpPr>
        <p:sp>
          <p:nvSpPr>
            <p:cNvPr id="133" name="Rectangle: Rounded Corners 65">
              <a:extLst>
                <a:ext uri="{FF2B5EF4-FFF2-40B4-BE49-F238E27FC236}">
                  <a16:creationId xmlns:a16="http://schemas.microsoft.com/office/drawing/2014/main" xmlns="" id="{BB403B0D-EF05-44C9-856D-73B02CCE82A0}"/>
                </a:ext>
              </a:extLst>
            </p:cNvPr>
            <p:cNvSpPr/>
            <p:nvPr/>
          </p:nvSpPr>
          <p:spPr>
            <a:xfrm>
              <a:off x="5823050" y="3667135"/>
              <a:ext cx="814029" cy="400838"/>
            </a:xfrm>
            <a:prstGeom prst="roundRect">
              <a:avLst>
                <a:gd name="adj" fmla="val 10731"/>
              </a:avLst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4" descr="Image result for mouse icon">
              <a:extLst>
                <a:ext uri="{FF2B5EF4-FFF2-40B4-BE49-F238E27FC236}">
                  <a16:creationId xmlns:a16="http://schemas.microsoft.com/office/drawing/2014/main" xmlns="" id="{938554CE-F93A-44B7-9C58-4CF5EF5C56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2"/>
            <a:stretch/>
          </p:blipFill>
          <p:spPr bwMode="auto">
            <a:xfrm flipH="1">
              <a:off x="5888677" y="3623414"/>
              <a:ext cx="71770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Google Shape;106;p1">
            <a:extLst>
              <a:ext uri="{FF2B5EF4-FFF2-40B4-BE49-F238E27FC236}">
                <a16:creationId xmlns:a16="http://schemas.microsoft.com/office/drawing/2014/main" xmlns="" id="{E05F7D88-50A6-4383-BB16-EB5B35AC27C1}"/>
              </a:ext>
            </a:extLst>
          </p:cNvPr>
          <p:cNvSpPr/>
          <p:nvPr/>
        </p:nvSpPr>
        <p:spPr>
          <a:xfrm rot="1341961" flipH="1">
            <a:off x="5691086" y="3808028"/>
            <a:ext cx="949668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374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92;p1">
            <a:extLst>
              <a:ext uri="{FF2B5EF4-FFF2-40B4-BE49-F238E27FC236}">
                <a16:creationId xmlns:a16="http://schemas.microsoft.com/office/drawing/2014/main" xmlns="" id="{FACF2BB3-A2CF-4345-BFAD-509D0EFA7437}"/>
              </a:ext>
            </a:extLst>
          </p:cNvPr>
          <p:cNvSpPr txBox="1"/>
          <p:nvPr/>
        </p:nvSpPr>
        <p:spPr>
          <a:xfrm>
            <a:off x="1900130" y="4385644"/>
            <a:ext cx="1357328" cy="2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74A"/>
              </a:buClr>
              <a:buSzPts val="1200"/>
              <a:buFont typeface="Calibri"/>
              <a:buNone/>
            </a:pPr>
            <a:r>
              <a:rPr lang="en-US" sz="1600" b="1" i="0" u="none" strike="noStrike" cap="none" dirty="0" smtClean="0">
                <a:solidFill>
                  <a:srgbClr val="BE5D23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600" b="1" i="0" u="none" strike="noStrike" cap="none" dirty="0">
              <a:solidFill>
                <a:srgbClr val="BE5D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93;p1">
            <a:extLst>
              <a:ext uri="{FF2B5EF4-FFF2-40B4-BE49-F238E27FC236}">
                <a16:creationId xmlns:a16="http://schemas.microsoft.com/office/drawing/2014/main" xmlns="" id="{0D7CCA4B-A9C5-4184-AE8B-08B92D1D5EB2}"/>
              </a:ext>
            </a:extLst>
          </p:cNvPr>
          <p:cNvSpPr/>
          <p:nvPr/>
        </p:nvSpPr>
        <p:spPr>
          <a:xfrm>
            <a:off x="1911574" y="4616126"/>
            <a:ext cx="5304580" cy="482776"/>
          </a:xfrm>
          <a:prstGeom prst="roundRect">
            <a:avLst>
              <a:gd name="adj" fmla="val 0"/>
            </a:avLst>
          </a:prstGeom>
          <a:solidFill>
            <a:srgbClr val="BE5D2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4512" lvl="0" indent="-146046" defTabSz="914400">
              <a:buClr>
                <a:srgbClr val="FFFFFF"/>
              </a:buClr>
              <a:buSzPts val="1100"/>
              <a:buFontTx/>
              <a:buChar char="•"/>
              <a:defRPr/>
            </a:pPr>
            <a:r>
              <a:rPr lang="en-US" sz="1200" kern="0" dirty="0">
                <a:solidFill>
                  <a:srgbClr val="FFFFFF"/>
                </a:solidFill>
              </a:rPr>
              <a:t>New data types and modalities</a:t>
            </a:r>
          </a:p>
          <a:p>
            <a:pPr marL="154512" indent="-146046" defTabSz="914400">
              <a:buClr>
                <a:srgbClr val="FFFFFF"/>
              </a:buClr>
              <a:buSzPts val="1100"/>
              <a:buFontTx/>
              <a:buChar char="•"/>
            </a:pPr>
            <a:r>
              <a:rPr lang="en-US" sz="1200" kern="0" dirty="0">
                <a:solidFill>
                  <a:srgbClr val="FFFFFF"/>
                </a:solidFill>
              </a:rPr>
              <a:t>Acquisition, processing, analysis, and experiment specific </a:t>
            </a:r>
            <a:r>
              <a:rPr lang="en-US" sz="1200" kern="0" dirty="0" smtClean="0">
                <a:solidFill>
                  <a:srgbClr val="FFFFFF"/>
                </a:solidFill>
              </a:rPr>
              <a:t>metadata</a:t>
            </a:r>
            <a:endParaRPr lang="en-US" sz="1200" kern="0" dirty="0">
              <a:solidFill>
                <a:srgbClr val="FFFFFF"/>
              </a:solidFill>
            </a:endParaRPr>
          </a:p>
        </p:txBody>
      </p: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6811515" y="4427710"/>
            <a:ext cx="614473" cy="614817"/>
            <a:chOff x="10574871" y="4381181"/>
            <a:chExt cx="1060111" cy="1060704"/>
          </a:xfrm>
        </p:grpSpPr>
        <p:sp>
          <p:nvSpPr>
            <p:cNvPr id="139" name="Google Shape;88;p15">
              <a:extLst>
                <a:ext uri="{FF2B5EF4-FFF2-40B4-BE49-F238E27FC236}">
                  <a16:creationId xmlns="" xmlns:a16="http://schemas.microsoft.com/office/drawing/2014/main" id="{D84E954B-B2FE-44A2-B042-A90A2EEF2517}"/>
                </a:ext>
              </a:extLst>
            </p:cNvPr>
            <p:cNvSpPr/>
            <p:nvPr/>
          </p:nvSpPr>
          <p:spPr>
            <a:xfrm>
              <a:off x="10574871" y="4381181"/>
              <a:ext cx="1060111" cy="1060704"/>
            </a:xfrm>
            <a:prstGeom prst="roundRect">
              <a:avLst>
                <a:gd name="adj" fmla="val 10731"/>
              </a:avLst>
            </a:prstGeom>
            <a:solidFill>
              <a:schemeClr val="bg1">
                <a:lumMod val="95000"/>
              </a:schemeClr>
            </a:solidFill>
            <a:ln w="25400" cap="flat" cmpd="sng">
              <a:solidFill>
                <a:srgbClr val="70360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" name="Picture 139" descr="nwb-extensions-catalog-logo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6087" y="4518498"/>
              <a:ext cx="991328" cy="788831"/>
            </a:xfrm>
            <a:prstGeom prst="rect">
              <a:avLst/>
            </a:prstGeom>
            <a:effectLst/>
          </p:spPr>
        </p:pic>
      </p:grpSp>
      <p:sp>
        <p:nvSpPr>
          <p:cNvPr id="141" name="TextBox 140"/>
          <p:cNvSpPr txBox="1"/>
          <p:nvPr/>
        </p:nvSpPr>
        <p:spPr>
          <a:xfrm>
            <a:off x="7440765" y="43038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2" name="Google Shape;105;p1">
            <a:extLst>
              <a:ext uri="{FF2B5EF4-FFF2-40B4-BE49-F238E27FC236}">
                <a16:creationId xmlns:a16="http://schemas.microsoft.com/office/drawing/2014/main" xmlns="" id="{D1DE1C64-4F2A-4519-BBA3-A55B0CC6FBC4}"/>
              </a:ext>
            </a:extLst>
          </p:cNvPr>
          <p:cNvSpPr/>
          <p:nvPr/>
        </p:nvSpPr>
        <p:spPr>
          <a:xfrm rot="16200000" flipV="1">
            <a:off x="4121635" y="4034414"/>
            <a:ext cx="865570" cy="33459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E5D2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16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181</Words>
  <Application>Microsoft Macintosh PowerPoint</Application>
  <PresentationFormat>On-screen Show (4:3)</PresentationFormat>
  <Paragraphs>87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Previous Versions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6</cp:revision>
  <dcterms:created xsi:type="dcterms:W3CDTF">2019-09-19T00:10:38Z</dcterms:created>
  <dcterms:modified xsi:type="dcterms:W3CDTF">2020-02-25T23:06:15Z</dcterms:modified>
</cp:coreProperties>
</file>