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6" r:id="rId3"/>
    <p:sldId id="278" r:id="rId4"/>
    <p:sldId id="264" r:id="rId5"/>
    <p:sldId id="263" r:id="rId6"/>
    <p:sldId id="265" r:id="rId7"/>
    <p:sldId id="276" r:id="rId8"/>
    <p:sldId id="277" r:id="rId9"/>
    <p:sldId id="297" r:id="rId10"/>
    <p:sldId id="266" r:id="rId11"/>
    <p:sldId id="279" r:id="rId12"/>
    <p:sldId id="298" r:id="rId13"/>
    <p:sldId id="280" r:id="rId14"/>
    <p:sldId id="281" r:id="rId15"/>
    <p:sldId id="268" r:id="rId16"/>
    <p:sldId id="282" r:id="rId17"/>
    <p:sldId id="299" r:id="rId18"/>
    <p:sldId id="283" r:id="rId19"/>
    <p:sldId id="284" r:id="rId20"/>
    <p:sldId id="270" r:id="rId21"/>
    <p:sldId id="285" r:id="rId22"/>
    <p:sldId id="287" r:id="rId23"/>
    <p:sldId id="288" r:id="rId24"/>
    <p:sldId id="289" r:id="rId25"/>
    <p:sldId id="286" r:id="rId26"/>
    <p:sldId id="271" r:id="rId27"/>
    <p:sldId id="290" r:id="rId28"/>
    <p:sldId id="291" r:id="rId29"/>
    <p:sldId id="294" r:id="rId30"/>
    <p:sldId id="295" r:id="rId31"/>
    <p:sldId id="292" r:id="rId32"/>
    <p:sldId id="275" r:id="rId33"/>
    <p:sldId id="273" r:id="rId34"/>
    <p:sldId id="272" r:id="rId35"/>
    <p:sldId id="26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6" d="100"/>
          <a:sy n="86"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392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47109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961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099652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918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12557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026693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84885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2344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21834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8813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C8959-8F40-4E3F-B53B-91426FAA4E7B}" type="datetimeFigureOut">
              <a:rPr lang="en-GB" smtClean="0"/>
              <a:t>12/10/2017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948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C8959-8F40-4E3F-B53B-91426FAA4E7B}" type="datetimeFigureOut">
              <a:rPr lang="en-GB" smtClean="0"/>
              <a:t>12/10/2017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9418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C8959-8F40-4E3F-B53B-91426FAA4E7B}" type="datetimeFigureOut">
              <a:rPr lang="en-GB" smtClean="0"/>
              <a:t>12/10/2017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386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47793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Tree>
    <p:extLst>
      <p:ext uri="{BB962C8B-B14F-4D97-AF65-F5344CB8AC3E}">
        <p14:creationId xmlns:p14="http://schemas.microsoft.com/office/powerpoint/2010/main" val="379929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FC8959-8F40-4E3F-B53B-91426FAA4E7B}" type="datetimeFigureOut">
              <a:rPr lang="en-GB" smtClean="0"/>
              <a:t>12/10/2017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FAC33C-C58C-4AC7-A03D-B97F45734DF0}" type="slidenum">
              <a:rPr lang="en-GB" smtClean="0"/>
              <a:t>‹#›</a:t>
            </a:fld>
            <a:endParaRPr lang="en-GB"/>
          </a:p>
        </p:txBody>
      </p:sp>
    </p:spTree>
    <p:extLst>
      <p:ext uri="{BB962C8B-B14F-4D97-AF65-F5344CB8AC3E}">
        <p14:creationId xmlns:p14="http://schemas.microsoft.com/office/powerpoint/2010/main" val="13054316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aryrosecook.com/blog/post/a-practical-introduction-to-functional-program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magneticcoredump.squarespace.com/blog/what-is-the-difference-between-functional-and-imperative-programm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fsharp.org/use/window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C96-6834-4D11-8352-98DE4951036D}"/>
              </a:ext>
            </a:extLst>
          </p:cNvPr>
          <p:cNvSpPr>
            <a:spLocks noGrp="1"/>
          </p:cNvSpPr>
          <p:nvPr>
            <p:ph type="ctrTitle"/>
          </p:nvPr>
        </p:nvSpPr>
        <p:spPr/>
        <p:txBody>
          <a:bodyPr/>
          <a:lstStyle/>
          <a:p>
            <a:r>
              <a:rPr lang="en-GB" dirty="0"/>
              <a:t>Functional First Programming with F#</a:t>
            </a:r>
          </a:p>
        </p:txBody>
      </p:sp>
      <p:sp>
        <p:nvSpPr>
          <p:cNvPr id="3" name="Subtitle 2">
            <a:extLst>
              <a:ext uri="{FF2B5EF4-FFF2-40B4-BE49-F238E27FC236}">
                <a16:creationId xmlns:a16="http://schemas.microsoft.com/office/drawing/2014/main" id="{6B1ACBF3-CD72-48BF-B540-4A95DEE3E4BA}"/>
              </a:ext>
            </a:extLst>
          </p:cNvPr>
          <p:cNvSpPr>
            <a:spLocks noGrp="1"/>
          </p:cNvSpPr>
          <p:nvPr>
            <p:ph type="subTitle" idx="1"/>
          </p:nvPr>
        </p:nvSpPr>
        <p:spPr/>
        <p:txBody>
          <a:bodyPr>
            <a:normAutofit/>
          </a:bodyPr>
          <a:lstStyle/>
          <a:p>
            <a:r>
              <a:rPr lang="en-GB" sz="4000" dirty="0"/>
              <a:t>00 – Start the </a:t>
            </a:r>
            <a:r>
              <a:rPr lang="en-GB" sz="4000" dirty="0" err="1"/>
              <a:t>Func</a:t>
            </a:r>
            <a:endParaRPr lang="en-GB" sz="4000" dirty="0"/>
          </a:p>
        </p:txBody>
      </p:sp>
    </p:spTree>
    <p:extLst>
      <p:ext uri="{BB962C8B-B14F-4D97-AF65-F5344CB8AC3E}">
        <p14:creationId xmlns:p14="http://schemas.microsoft.com/office/powerpoint/2010/main" val="354629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51F7-44A6-44D3-898C-6C5B13417A76}"/>
              </a:ext>
            </a:extLst>
          </p:cNvPr>
          <p:cNvSpPr>
            <a:spLocks noGrp="1"/>
          </p:cNvSpPr>
          <p:nvPr>
            <p:ph type="title"/>
          </p:nvPr>
        </p:nvSpPr>
        <p:spPr/>
        <p:txBody>
          <a:bodyPr/>
          <a:lstStyle/>
          <a:p>
            <a:r>
              <a:rPr lang="en-GB" dirty="0"/>
              <a:t>Exercises and Project(s)</a:t>
            </a:r>
          </a:p>
        </p:txBody>
      </p:sp>
      <p:sp>
        <p:nvSpPr>
          <p:cNvPr id="3" name="Content Placeholder 2">
            <a:extLst>
              <a:ext uri="{FF2B5EF4-FFF2-40B4-BE49-F238E27FC236}">
                <a16:creationId xmlns:a16="http://schemas.microsoft.com/office/drawing/2014/main" id="{29E98C8A-5417-4671-BAF9-3978AFFEF9A8}"/>
              </a:ext>
            </a:extLst>
          </p:cNvPr>
          <p:cNvSpPr>
            <a:spLocks noGrp="1"/>
          </p:cNvSpPr>
          <p:nvPr>
            <p:ph idx="1"/>
          </p:nvPr>
        </p:nvSpPr>
        <p:spPr/>
        <p:txBody>
          <a:bodyPr/>
          <a:lstStyle/>
          <a:p>
            <a:r>
              <a:rPr lang="en-GB" dirty="0"/>
              <a:t>Exercises every week</a:t>
            </a:r>
          </a:p>
          <a:p>
            <a:r>
              <a:rPr lang="en-GB" dirty="0"/>
              <a:t>Two options for exercise style:</a:t>
            </a:r>
          </a:p>
          <a:p>
            <a:pPr marL="914400" lvl="1" indent="-457200">
              <a:buFont typeface="+mj-lt"/>
              <a:buAutoNum type="arabicPeriod"/>
            </a:pPr>
            <a:r>
              <a:rPr lang="en-GB" dirty="0"/>
              <a:t>Each week the exercise is small enough to do in isolation</a:t>
            </a:r>
          </a:p>
          <a:p>
            <a:pPr marL="914400" lvl="1" indent="-457200">
              <a:buFont typeface="+mj-lt"/>
              <a:buAutoNum type="arabicPeriod"/>
            </a:pPr>
            <a:r>
              <a:rPr lang="en-GB" dirty="0"/>
              <a:t>Each week an exercise is apart of several small projects</a:t>
            </a:r>
          </a:p>
          <a:p>
            <a:r>
              <a:rPr lang="en-GB" dirty="0"/>
              <a:t>Preferences?</a:t>
            </a:r>
          </a:p>
          <a:p>
            <a:r>
              <a:rPr lang="en-GB" dirty="0"/>
              <a:t>Project at the end? </a:t>
            </a:r>
          </a:p>
        </p:txBody>
      </p:sp>
    </p:spTree>
    <p:extLst>
      <p:ext uri="{BB962C8B-B14F-4D97-AF65-F5344CB8AC3E}">
        <p14:creationId xmlns:p14="http://schemas.microsoft.com/office/powerpoint/2010/main" val="381148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127B-F8AD-4C85-A8DF-A68DFF4B1912}"/>
              </a:ext>
            </a:extLst>
          </p:cNvPr>
          <p:cNvSpPr>
            <a:spLocks noGrp="1"/>
          </p:cNvSpPr>
          <p:nvPr>
            <p:ph type="title"/>
          </p:nvPr>
        </p:nvSpPr>
        <p:spPr/>
        <p:txBody>
          <a:bodyPr/>
          <a:lstStyle/>
          <a:p>
            <a:r>
              <a:rPr lang="en-GB" dirty="0"/>
              <a:t>00 – Start the </a:t>
            </a:r>
            <a:r>
              <a:rPr lang="en-GB" dirty="0" err="1"/>
              <a:t>Func</a:t>
            </a:r>
            <a:endParaRPr lang="en-GB" dirty="0"/>
          </a:p>
        </p:txBody>
      </p:sp>
      <p:sp>
        <p:nvSpPr>
          <p:cNvPr id="3" name="Text Placeholder 2">
            <a:extLst>
              <a:ext uri="{FF2B5EF4-FFF2-40B4-BE49-F238E27FC236}">
                <a16:creationId xmlns:a16="http://schemas.microsoft.com/office/drawing/2014/main" id="{E669C72D-B11F-495B-A482-269C1E5FEA5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5651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A582-DCAB-4309-AB64-BC7282E1468D}"/>
              </a:ext>
            </a:extLst>
          </p:cNvPr>
          <p:cNvSpPr>
            <a:spLocks noGrp="1"/>
          </p:cNvSpPr>
          <p:nvPr>
            <p:ph type="title"/>
          </p:nvPr>
        </p:nvSpPr>
        <p:spPr/>
        <p:txBody>
          <a:bodyPr/>
          <a:lstStyle/>
          <a:p>
            <a:r>
              <a:rPr lang="en-GB" dirty="0"/>
              <a:t>Why Learn functional Programming?</a:t>
            </a:r>
          </a:p>
        </p:txBody>
      </p:sp>
      <p:sp>
        <p:nvSpPr>
          <p:cNvPr id="3" name="Text Placeholder 2">
            <a:extLst>
              <a:ext uri="{FF2B5EF4-FFF2-40B4-BE49-F238E27FC236}">
                <a16:creationId xmlns:a16="http://schemas.microsoft.com/office/drawing/2014/main" id="{5A27EC03-5143-4D5B-97F1-EDBB64CAAE7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6232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To take advantage of it in specialised areas like</a:t>
            </a:r>
          </a:p>
          <a:p>
            <a:pPr lvl="1"/>
            <a:r>
              <a:rPr lang="en-GB" dirty="0"/>
              <a:t>Big data frameworks like Apache Spark</a:t>
            </a:r>
          </a:p>
          <a:p>
            <a:pPr lvl="1"/>
            <a:r>
              <a:rPr lang="en-GB" dirty="0"/>
              <a:t>Cloud Computing</a:t>
            </a:r>
          </a:p>
          <a:p>
            <a:pPr lvl="1"/>
            <a:r>
              <a:rPr lang="en-GB" dirty="0"/>
              <a:t>Data Science</a:t>
            </a:r>
          </a:p>
        </p:txBody>
      </p:sp>
      <p:pic>
        <p:nvPicPr>
          <p:cNvPr id="5" name="Picture 4">
            <a:extLst>
              <a:ext uri="{FF2B5EF4-FFF2-40B4-BE49-F238E27FC236}">
                <a16:creationId xmlns:a16="http://schemas.microsoft.com/office/drawing/2014/main" id="{2BC86E14-6370-4EB1-B7B9-579FBD7A6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27" y="2169467"/>
            <a:ext cx="1729354" cy="919869"/>
          </a:xfrm>
          <a:prstGeom prst="rect">
            <a:avLst/>
          </a:prstGeom>
        </p:spPr>
      </p:pic>
    </p:spTree>
    <p:extLst>
      <p:ext uri="{BB962C8B-B14F-4D97-AF65-F5344CB8AC3E}">
        <p14:creationId xmlns:p14="http://schemas.microsoft.com/office/powerpoint/2010/main" val="109623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many languages are adopting functional features</a:t>
            </a:r>
          </a:p>
          <a:p>
            <a:pPr lvl="1"/>
            <a:r>
              <a:rPr lang="en-GB" dirty="0"/>
              <a:t>C#, Java 8, </a:t>
            </a:r>
            <a:r>
              <a:rPr lang="en-GB" dirty="0" err="1"/>
              <a:t>Javascript</a:t>
            </a:r>
            <a:r>
              <a:rPr lang="en-GB" dirty="0"/>
              <a:t>, Swift and more are have all adopted features such as:</a:t>
            </a:r>
          </a:p>
          <a:p>
            <a:pPr lvl="2"/>
            <a:endParaRPr lang="en-GB" dirty="0"/>
          </a:p>
        </p:txBody>
      </p:sp>
    </p:spTree>
    <p:extLst>
      <p:ext uri="{BB962C8B-B14F-4D97-AF65-F5344CB8AC3E}">
        <p14:creationId xmlns:p14="http://schemas.microsoft.com/office/powerpoint/2010/main" val="135150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B9AB-C6B4-4358-A07D-F48DCA5BD0CA}"/>
              </a:ext>
            </a:extLst>
          </p:cNvPr>
          <p:cNvSpPr>
            <a:spLocks noGrp="1"/>
          </p:cNvSpPr>
          <p:nvPr>
            <p:ph type="title"/>
          </p:nvPr>
        </p:nvSpPr>
        <p:spPr/>
        <p:txBody>
          <a:bodyPr>
            <a:normAutofit/>
          </a:bodyPr>
          <a:lstStyle/>
          <a:p>
            <a:r>
              <a:rPr lang="en-GB" sz="4000" dirty="0"/>
              <a:t>Features of FP </a:t>
            </a:r>
            <a:r>
              <a:rPr lang="en-GB" sz="4000" dirty="0" err="1"/>
              <a:t>langauges</a:t>
            </a:r>
            <a:r>
              <a:rPr lang="en-GB" sz="4000" dirty="0"/>
              <a:t> you’ve probably seen</a:t>
            </a:r>
          </a:p>
        </p:txBody>
      </p:sp>
      <p:sp>
        <p:nvSpPr>
          <p:cNvPr id="3" name="Content Placeholder 2">
            <a:extLst>
              <a:ext uri="{FF2B5EF4-FFF2-40B4-BE49-F238E27FC236}">
                <a16:creationId xmlns:a16="http://schemas.microsoft.com/office/drawing/2014/main" id="{67C2D6B3-234D-4A83-829A-2126A4CCEAB4}"/>
              </a:ext>
            </a:extLst>
          </p:cNvPr>
          <p:cNvSpPr>
            <a:spLocks noGrp="1"/>
          </p:cNvSpPr>
          <p:nvPr>
            <p:ph idx="1"/>
          </p:nvPr>
        </p:nvSpPr>
        <p:spPr/>
        <p:txBody>
          <a:bodyPr/>
          <a:lstStyle/>
          <a:p>
            <a:r>
              <a:rPr lang="en-GB" dirty="0"/>
              <a:t>Higher Order functions (C#, Java, Python, </a:t>
            </a:r>
            <a:r>
              <a:rPr lang="en-GB" dirty="0" err="1"/>
              <a:t>Javascript</a:t>
            </a:r>
            <a:r>
              <a:rPr lang="en-GB" dirty="0"/>
              <a:t>)</a:t>
            </a:r>
          </a:p>
          <a:p>
            <a:pPr lvl="1"/>
            <a:r>
              <a:rPr lang="en-GB" dirty="0"/>
              <a:t>Data pipeline (C# LINQ, Java Streams, etc)</a:t>
            </a:r>
          </a:p>
          <a:p>
            <a:r>
              <a:rPr lang="en-GB" dirty="0"/>
              <a:t>First class functions (C#, </a:t>
            </a:r>
            <a:r>
              <a:rPr lang="en-GB" dirty="0" err="1"/>
              <a:t>Javascript</a:t>
            </a:r>
            <a:r>
              <a:rPr lang="en-GB" dirty="0"/>
              <a:t>)</a:t>
            </a:r>
          </a:p>
          <a:p>
            <a:r>
              <a:rPr lang="en-GB" dirty="0"/>
              <a:t>Generics (Java, C#)</a:t>
            </a:r>
          </a:p>
          <a:p>
            <a:r>
              <a:rPr lang="en-GB" dirty="0"/>
              <a:t>List comprehensions (C#, Python)</a:t>
            </a:r>
          </a:p>
          <a:p>
            <a:r>
              <a:rPr lang="en-GB" dirty="0"/>
              <a:t>Garbage Collection (Practically every high level language)</a:t>
            </a:r>
          </a:p>
        </p:txBody>
      </p:sp>
    </p:spTree>
    <p:extLst>
      <p:ext uri="{BB962C8B-B14F-4D97-AF65-F5344CB8AC3E}">
        <p14:creationId xmlns:p14="http://schemas.microsoft.com/office/powerpoint/2010/main" val="345396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I’m curious, or people have told me it’s amazing.</a:t>
            </a:r>
          </a:p>
          <a:p>
            <a:r>
              <a:rPr lang="en-GB" dirty="0"/>
              <a:t>Learn a different way of thinking; and different way to approach problems</a:t>
            </a:r>
          </a:p>
          <a:p>
            <a:pPr lvl="1"/>
            <a:r>
              <a:rPr lang="en-GB" dirty="0"/>
              <a:t>(This is probably why people have difficulty with it)</a:t>
            </a:r>
          </a:p>
          <a:p>
            <a:pPr lvl="2"/>
            <a:endParaRPr lang="en-GB" dirty="0"/>
          </a:p>
        </p:txBody>
      </p:sp>
    </p:spTree>
    <p:extLst>
      <p:ext uri="{BB962C8B-B14F-4D97-AF65-F5344CB8AC3E}">
        <p14:creationId xmlns:p14="http://schemas.microsoft.com/office/powerpoint/2010/main" val="39305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D410-4DF1-4894-AB82-3FCE8B50FF3F}"/>
              </a:ext>
            </a:extLst>
          </p:cNvPr>
          <p:cNvSpPr>
            <a:spLocks noGrp="1"/>
          </p:cNvSpPr>
          <p:nvPr>
            <p:ph type="title"/>
          </p:nvPr>
        </p:nvSpPr>
        <p:spPr/>
        <p:txBody>
          <a:bodyPr/>
          <a:lstStyle/>
          <a:p>
            <a:r>
              <a:rPr lang="en-GB" dirty="0"/>
              <a:t>What is functional Programming?</a:t>
            </a:r>
          </a:p>
        </p:txBody>
      </p:sp>
      <p:sp>
        <p:nvSpPr>
          <p:cNvPr id="3" name="Text Placeholder 2">
            <a:extLst>
              <a:ext uri="{FF2B5EF4-FFF2-40B4-BE49-F238E27FC236}">
                <a16:creationId xmlns:a16="http://schemas.microsoft.com/office/drawing/2014/main" id="{DEADAE2A-B83A-44EE-9323-FF32167189F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1578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A79-893F-490D-8FEB-B1D7C129BCB8}"/>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C54ADF7E-4017-4349-A4C8-BF1560AE2746}"/>
              </a:ext>
            </a:extLst>
          </p:cNvPr>
          <p:cNvSpPr>
            <a:spLocks noGrp="1"/>
          </p:cNvSpPr>
          <p:nvPr>
            <p:ph idx="1"/>
          </p:nvPr>
        </p:nvSpPr>
        <p:spPr/>
        <p:txBody>
          <a:bodyPr/>
          <a:lstStyle/>
          <a:p>
            <a:r>
              <a:rPr lang="en-GB" dirty="0"/>
              <a:t>Its hard to reduce this down to a single statement. Some people have said some combination of:</a:t>
            </a:r>
          </a:p>
          <a:p>
            <a:pPr lvl="1"/>
            <a:r>
              <a:rPr lang="en-GB" dirty="0"/>
              <a:t>First Class functions (Lambda calculus and higher order functions), </a:t>
            </a:r>
          </a:p>
          <a:p>
            <a:pPr lvl="1"/>
            <a:r>
              <a:rPr lang="en-GB" dirty="0"/>
              <a:t>Algebraic Data types, </a:t>
            </a:r>
          </a:p>
          <a:p>
            <a:pPr lvl="1"/>
            <a:r>
              <a:rPr lang="en-GB" dirty="0"/>
              <a:t>Immutability</a:t>
            </a:r>
          </a:p>
          <a:p>
            <a:pPr lvl="1"/>
            <a:r>
              <a:rPr lang="en-GB" dirty="0"/>
              <a:t>Pure Functions</a:t>
            </a:r>
          </a:p>
          <a:p>
            <a:pPr lvl="1"/>
            <a:endParaRPr lang="en-GB" dirty="0"/>
          </a:p>
        </p:txBody>
      </p:sp>
    </p:spTree>
    <p:extLst>
      <p:ext uri="{BB962C8B-B14F-4D97-AF65-F5344CB8AC3E}">
        <p14:creationId xmlns:p14="http://schemas.microsoft.com/office/powerpoint/2010/main" val="45768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56CA-444E-4B50-9EF5-B5527DE14995}"/>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6A048A30-033A-471C-905A-FC3AAF909752}"/>
              </a:ext>
            </a:extLst>
          </p:cNvPr>
          <p:cNvSpPr>
            <a:spLocks noGrp="1"/>
          </p:cNvSpPr>
          <p:nvPr>
            <p:ph idx="1"/>
          </p:nvPr>
        </p:nvSpPr>
        <p:spPr/>
        <p:txBody>
          <a:bodyPr>
            <a:normAutofit/>
          </a:bodyPr>
          <a:lstStyle/>
          <a:p>
            <a:r>
              <a:rPr lang="en-GB" dirty="0"/>
              <a:t>For me, the things that are closest to the core are: </a:t>
            </a:r>
          </a:p>
          <a:p>
            <a:pPr marL="514350" indent="-514350">
              <a:buFont typeface="+mj-lt"/>
              <a:buAutoNum type="arabicPeriod"/>
            </a:pPr>
            <a:r>
              <a:rPr lang="en-GB" dirty="0"/>
              <a:t>Declarative programming with first order functions</a:t>
            </a:r>
          </a:p>
          <a:p>
            <a:pPr marL="514350" indent="-514350">
              <a:buFont typeface="+mj-lt"/>
              <a:buAutoNum type="arabicPeriod"/>
            </a:pPr>
            <a:r>
              <a:rPr lang="en-GB" dirty="0"/>
              <a:t>Purity (Absence of side effects):</a:t>
            </a:r>
          </a:p>
          <a:p>
            <a:pPr marL="0" indent="0">
              <a:buNone/>
            </a:pPr>
            <a:endParaRPr lang="en-GB" dirty="0"/>
          </a:p>
          <a:p>
            <a:pPr marL="0" indent="0">
              <a:buNone/>
            </a:pPr>
            <a:r>
              <a:rPr lang="en-GB" sz="2000" i="1" dirty="0"/>
              <a:t>"Functional code is characterised by one thing: the absence of side effects. It doesn’t rely on data outside the current function, and it doesn’t change data that exists outside the current function. Every other “functional” thing can be derived from this property." </a:t>
            </a:r>
            <a:br>
              <a:rPr lang="en-GB" sz="2400" dirty="0"/>
            </a:br>
            <a:r>
              <a:rPr lang="en-GB" sz="1400" dirty="0">
                <a:hlinkClick r:id="rId2"/>
              </a:rPr>
              <a:t>https://maryrosecook.com/blog/post/a-practical-introduction-to-functional-programming</a:t>
            </a:r>
            <a:r>
              <a:rPr lang="en-GB" sz="1400" dirty="0"/>
              <a:t> </a:t>
            </a:r>
          </a:p>
          <a:p>
            <a:pPr marL="0" indent="0">
              <a:buNone/>
            </a:pPr>
            <a:endParaRPr lang="en-GB" dirty="0"/>
          </a:p>
        </p:txBody>
      </p:sp>
    </p:spTree>
    <p:extLst>
      <p:ext uri="{BB962C8B-B14F-4D97-AF65-F5344CB8AC3E}">
        <p14:creationId xmlns:p14="http://schemas.microsoft.com/office/powerpoint/2010/main" val="421992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7DF6-4B97-4E97-B68E-9980F6C4CE6F}"/>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CDF7A301-EEA8-4522-8A24-D54AE7681A20}"/>
              </a:ext>
            </a:extLst>
          </p:cNvPr>
          <p:cNvSpPr>
            <a:spLocks noGrp="1"/>
          </p:cNvSpPr>
          <p:nvPr>
            <p:ph idx="1"/>
          </p:nvPr>
        </p:nvSpPr>
        <p:spPr>
          <a:xfrm>
            <a:off x="677334" y="1500327"/>
            <a:ext cx="8596668" cy="4541036"/>
          </a:xfrm>
        </p:spPr>
        <p:txBody>
          <a:bodyPr/>
          <a:lstStyle/>
          <a:p>
            <a:r>
              <a:rPr lang="en-GB" dirty="0"/>
              <a:t>Information about the group</a:t>
            </a:r>
          </a:p>
          <a:p>
            <a:r>
              <a:rPr lang="en-GB" dirty="0"/>
              <a:t>Why Functional Programming</a:t>
            </a:r>
          </a:p>
          <a:p>
            <a:r>
              <a:rPr lang="en-GB" dirty="0"/>
              <a:t>What is Functional Programming</a:t>
            </a:r>
          </a:p>
          <a:p>
            <a:r>
              <a:rPr lang="en-GB" dirty="0"/>
              <a:t>Functional Programming with F#</a:t>
            </a:r>
          </a:p>
          <a:p>
            <a:r>
              <a:rPr lang="en-GB" dirty="0"/>
              <a:t>FP / Declarative and OO / Imperative comparison</a:t>
            </a:r>
          </a:p>
          <a:p>
            <a:r>
              <a:rPr lang="en-GB" dirty="0"/>
              <a:t>Refactoring from Imperative with F#</a:t>
            </a:r>
          </a:p>
          <a:p>
            <a:endParaRPr lang="en-GB" dirty="0"/>
          </a:p>
        </p:txBody>
      </p:sp>
    </p:spTree>
    <p:extLst>
      <p:ext uri="{BB962C8B-B14F-4D97-AF65-F5344CB8AC3E}">
        <p14:creationId xmlns:p14="http://schemas.microsoft.com/office/powerpoint/2010/main" val="42882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a:t>
            </a:r>
          </a:p>
          <a:p>
            <a:pPr lvl="1"/>
            <a:r>
              <a:rPr lang="en-GB" dirty="0"/>
              <a:t>Recursion and Tail call optimisation </a:t>
            </a:r>
          </a:p>
          <a:p>
            <a:pPr lvl="1"/>
            <a:r>
              <a:rPr lang="en-GB" dirty="0"/>
              <a:t>Currying </a:t>
            </a:r>
          </a:p>
          <a:p>
            <a:pPr lvl="1"/>
            <a:r>
              <a:rPr lang="en-GB" dirty="0"/>
              <a:t>Partial application</a:t>
            </a:r>
          </a:p>
          <a:p>
            <a:pPr lvl="1"/>
            <a:r>
              <a:rPr lang="en-GB" dirty="0"/>
              <a:t>Pipelining </a:t>
            </a:r>
          </a:p>
          <a:p>
            <a:pPr lvl="1"/>
            <a:r>
              <a:rPr lang="en-GB" dirty="0"/>
              <a:t>Algebraic Data Types</a:t>
            </a:r>
          </a:p>
          <a:p>
            <a:pPr lvl="1"/>
            <a:r>
              <a:rPr lang="en-GB" dirty="0"/>
              <a:t>Immutable Data</a:t>
            </a:r>
          </a:p>
          <a:p>
            <a:pPr lvl="1"/>
            <a:r>
              <a:rPr lang="en-GB" dirty="0"/>
              <a:t>Pattern Matching</a:t>
            </a:r>
          </a:p>
          <a:p>
            <a:pPr lvl="1"/>
            <a:r>
              <a:rPr lang="en-GB" dirty="0"/>
              <a:t>Laziness</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313246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 – Functions</a:t>
            </a:r>
          </a:p>
          <a:p>
            <a:pPr lvl="1"/>
            <a:r>
              <a:rPr lang="en-GB" dirty="0"/>
              <a:t>Recursion and Tail call optimisation - Functions</a:t>
            </a:r>
          </a:p>
          <a:p>
            <a:pPr lvl="1"/>
            <a:r>
              <a:rPr lang="en-GB" dirty="0"/>
              <a:t>Currying - Functions</a:t>
            </a:r>
          </a:p>
          <a:p>
            <a:pPr lvl="1"/>
            <a:r>
              <a:rPr lang="en-GB" dirty="0"/>
              <a:t>Partial application - Functions</a:t>
            </a:r>
          </a:p>
          <a:p>
            <a:pPr lvl="1"/>
            <a:r>
              <a:rPr lang="en-GB" dirty="0"/>
              <a:t>Pipelining - Functions</a:t>
            </a:r>
          </a:p>
          <a:p>
            <a:pPr lvl="1"/>
            <a:r>
              <a:rPr lang="en-GB" dirty="0"/>
              <a:t>Algebraic Data Types – Data</a:t>
            </a:r>
          </a:p>
          <a:p>
            <a:pPr lvl="1"/>
            <a:r>
              <a:rPr lang="en-GB" dirty="0"/>
              <a:t>Immutable Data - Data</a:t>
            </a:r>
          </a:p>
          <a:p>
            <a:pPr lvl="1"/>
            <a:r>
              <a:rPr lang="en-GB" dirty="0"/>
              <a:t>Pattern Matching – Data and Functions</a:t>
            </a:r>
          </a:p>
          <a:p>
            <a:pPr lvl="1"/>
            <a:r>
              <a:rPr lang="en-GB" dirty="0"/>
              <a:t>Laziness – Functions and ??</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118735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9105858" cy="4567669"/>
          </a:xfrm>
        </p:spPr>
        <p:txBody>
          <a:bodyPr/>
          <a:lstStyle/>
          <a:p>
            <a:r>
              <a:rPr lang="en-GB" dirty="0"/>
              <a:t>We will talk about this properly later, but what is Functional First Programming and why F#? </a:t>
            </a:r>
          </a:p>
          <a:p>
            <a:endParaRPr lang="en-GB" dirty="0"/>
          </a:p>
          <a:p>
            <a:pPr marL="0" indent="0">
              <a:buNone/>
            </a:pPr>
            <a:r>
              <a:rPr lang="en-GB" i="1" dirty="0"/>
              <a:t>"There is an interesting phenomenon happening at Xamarin. Whenever one of our engineers starts working with F#, they tend to embrace it and stay there." </a:t>
            </a:r>
            <a:br>
              <a:rPr lang="en-GB" dirty="0"/>
            </a:br>
            <a:endParaRPr lang="en-GB" dirty="0"/>
          </a:p>
          <a:p>
            <a:pPr marL="0" indent="0">
              <a:buNone/>
            </a:pPr>
            <a:r>
              <a:rPr lang="en-GB" dirty="0"/>
              <a:t>Miguel de </a:t>
            </a:r>
            <a:r>
              <a:rPr lang="en-GB" dirty="0" err="1"/>
              <a:t>Icaza</a:t>
            </a:r>
            <a:r>
              <a:rPr lang="en-GB" dirty="0"/>
              <a:t>, best known for starting the </a:t>
            </a:r>
            <a:r>
              <a:rPr lang="en-GB" dirty="0" err="1"/>
              <a:t>GNOME,Mono</a:t>
            </a:r>
            <a:r>
              <a:rPr lang="en-GB" dirty="0"/>
              <a:t> and Xamarin projects</a:t>
            </a:r>
          </a:p>
          <a:p>
            <a:pPr marL="0" indent="0">
              <a:buNone/>
            </a:pPr>
            <a:endParaRPr lang="en-GB" dirty="0"/>
          </a:p>
          <a:p>
            <a:endParaRPr lang="en-GB" dirty="0"/>
          </a:p>
        </p:txBody>
      </p:sp>
    </p:spTree>
    <p:extLst>
      <p:ext uri="{BB962C8B-B14F-4D97-AF65-F5344CB8AC3E}">
        <p14:creationId xmlns:p14="http://schemas.microsoft.com/office/powerpoint/2010/main" val="3554641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Benefits: </a:t>
            </a:r>
          </a:p>
          <a:p>
            <a:r>
              <a:rPr lang="en-GB" dirty="0"/>
              <a:t>A Multiparadigm language, OO and imperative is just as easy as in C#</a:t>
            </a:r>
          </a:p>
          <a:p>
            <a:r>
              <a:rPr lang="en-GB" dirty="0"/>
              <a:t>Strong community</a:t>
            </a:r>
          </a:p>
          <a:p>
            <a:r>
              <a:rPr lang="en-GB" dirty="0"/>
              <a:t>Concise but readable syntax and easy to understand</a:t>
            </a:r>
          </a:p>
          <a:p>
            <a:r>
              <a:rPr lang="en-GB" dirty="0"/>
              <a:t>Full .NET Interop</a:t>
            </a:r>
          </a:p>
          <a:p>
            <a:r>
              <a:rPr lang="en-GB" dirty="0"/>
              <a:t>F# -&gt; </a:t>
            </a:r>
            <a:r>
              <a:rPr lang="en-GB" dirty="0" err="1"/>
              <a:t>Javascript</a:t>
            </a:r>
            <a:r>
              <a:rPr lang="en-GB" dirty="0"/>
              <a:t> compiler with Fable</a:t>
            </a:r>
          </a:p>
          <a:p>
            <a:r>
              <a:rPr lang="en-GB" dirty="0"/>
              <a:t>Multiplatform</a:t>
            </a:r>
          </a:p>
          <a:p>
            <a:r>
              <a:rPr lang="en-GB" dirty="0"/>
              <a:t>Xamarin support</a:t>
            </a:r>
          </a:p>
          <a:p>
            <a:r>
              <a:rPr lang="en-GB" dirty="0"/>
              <a:t>Can use Visual Studio, Visual Studio code, or Rider</a:t>
            </a:r>
          </a:p>
        </p:txBody>
      </p:sp>
    </p:spTree>
    <p:extLst>
      <p:ext uri="{BB962C8B-B14F-4D97-AF65-F5344CB8AC3E}">
        <p14:creationId xmlns:p14="http://schemas.microsoft.com/office/powerpoint/2010/main" val="1595959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Issues: </a:t>
            </a:r>
          </a:p>
          <a:p>
            <a:r>
              <a:rPr lang="en-GB" dirty="0"/>
              <a:t>No Type classes (Yet)</a:t>
            </a:r>
          </a:p>
          <a:p>
            <a:r>
              <a:rPr lang="en-GB" dirty="0"/>
              <a:t>Not as good treatment in comparison to C# from Microsoft at the moment, so development setup isn’t perfect at the moment</a:t>
            </a:r>
          </a:p>
          <a:p>
            <a:r>
              <a:rPr lang="en-GB" dirty="0"/>
              <a:t>C# is a really good language</a:t>
            </a:r>
          </a:p>
        </p:txBody>
      </p:sp>
    </p:spTree>
    <p:extLst>
      <p:ext uri="{BB962C8B-B14F-4D97-AF65-F5344CB8AC3E}">
        <p14:creationId xmlns:p14="http://schemas.microsoft.com/office/powerpoint/2010/main" val="64017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6D4A-1CE9-4B21-9F15-722BB6F2168A}"/>
              </a:ext>
            </a:extLst>
          </p:cNvPr>
          <p:cNvSpPr>
            <a:spLocks noGrp="1"/>
          </p:cNvSpPr>
          <p:nvPr>
            <p:ph type="title"/>
          </p:nvPr>
        </p:nvSpPr>
        <p:spPr/>
        <p:txBody>
          <a:bodyPr/>
          <a:lstStyle/>
          <a:p>
            <a:r>
              <a:rPr lang="en-GB" dirty="0"/>
              <a:t>Functional / Declarative vs OO / Imperative breakdown</a:t>
            </a:r>
          </a:p>
        </p:txBody>
      </p:sp>
      <p:sp>
        <p:nvSpPr>
          <p:cNvPr id="3" name="Text Placeholder 2">
            <a:extLst>
              <a:ext uri="{FF2B5EF4-FFF2-40B4-BE49-F238E27FC236}">
                <a16:creationId xmlns:a16="http://schemas.microsoft.com/office/drawing/2014/main" id="{5EBE161B-7F3A-4896-9715-C78A36DEFBAC}"/>
              </a:ext>
            </a:extLst>
          </p:cNvPr>
          <p:cNvSpPr>
            <a:spLocks noGrp="1"/>
          </p:cNvSpPr>
          <p:nvPr>
            <p:ph type="body" idx="1"/>
          </p:nvPr>
        </p:nvSpPr>
        <p:spPr/>
        <p:txBody>
          <a:bodyPr/>
          <a:lstStyle/>
          <a:p>
            <a:r>
              <a:rPr lang="en-GB" dirty="0"/>
              <a:t>Finally some code!</a:t>
            </a:r>
          </a:p>
        </p:txBody>
      </p:sp>
    </p:spTree>
    <p:extLst>
      <p:ext uri="{BB962C8B-B14F-4D97-AF65-F5344CB8AC3E}">
        <p14:creationId xmlns:p14="http://schemas.microsoft.com/office/powerpoint/2010/main" val="135104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6B8E-2F55-4DA2-9AA6-3828B040BF41}"/>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B5EA96D2-D5D0-435C-AAE4-4ACF7825D090}"/>
              </a:ext>
            </a:extLst>
          </p:cNvPr>
          <p:cNvSpPr>
            <a:spLocks noGrp="1"/>
          </p:cNvSpPr>
          <p:nvPr>
            <p:ph idx="1"/>
          </p:nvPr>
        </p:nvSpPr>
        <p:spPr>
          <a:xfrm>
            <a:off x="677333" y="2160589"/>
            <a:ext cx="9363312" cy="3880773"/>
          </a:xfrm>
        </p:spPr>
        <p:txBody>
          <a:bodyPr/>
          <a:lstStyle/>
          <a:p>
            <a:pPr marL="0" indent="0">
              <a:buNone/>
            </a:pPr>
            <a:r>
              <a:rPr lang="en-GB" i="1" dirty="0"/>
              <a:t>“Imperative programming accomplishes tasks by executing a series of commands.</a:t>
            </a:r>
            <a:br>
              <a:rPr lang="en-GB" i="1" dirty="0"/>
            </a:br>
            <a:r>
              <a:rPr lang="en-GB" i="1" dirty="0"/>
              <a:t>[Control Flow]</a:t>
            </a:r>
            <a:br>
              <a:rPr lang="en-GB" i="1" dirty="0"/>
            </a:br>
            <a:r>
              <a:rPr lang="en-GB" i="1" dirty="0"/>
              <a:t>Functional programming accomplishes tasks by describing the results with expressions.</a:t>
            </a:r>
            <a:br>
              <a:rPr lang="en-GB" i="1" dirty="0"/>
            </a:br>
            <a:r>
              <a:rPr lang="en-GB" i="1" dirty="0"/>
              <a:t>[Data Flow]</a:t>
            </a:r>
            <a:br>
              <a:rPr lang="en-GB" i="1" dirty="0"/>
            </a:br>
            <a:r>
              <a:rPr lang="en-GB" i="1" dirty="0"/>
              <a:t>“</a:t>
            </a:r>
          </a:p>
          <a:p>
            <a:pPr marL="0" indent="0">
              <a:buNone/>
            </a:pPr>
            <a:br>
              <a:rPr lang="en-GB" i="1" dirty="0"/>
            </a:br>
            <a:r>
              <a:rPr lang="en-GB" dirty="0">
                <a:hlinkClick r:id="rId2"/>
              </a:rPr>
              <a:t>https://magneticcoredump.squarespace.com/blog/what-is-the-difference-between-functional-and-imperative-programming</a:t>
            </a:r>
            <a:r>
              <a:rPr lang="en-GB" dirty="0"/>
              <a:t> </a:t>
            </a:r>
          </a:p>
          <a:p>
            <a:endParaRPr lang="en-GB" dirty="0"/>
          </a:p>
        </p:txBody>
      </p:sp>
    </p:spTree>
    <p:extLst>
      <p:ext uri="{BB962C8B-B14F-4D97-AF65-F5344CB8AC3E}">
        <p14:creationId xmlns:p14="http://schemas.microsoft.com/office/powerpoint/2010/main" val="3813737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1629119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pPr marL="0" indent="0">
              <a:buNone/>
            </a:pPr>
            <a:r>
              <a:rPr lang="en-GB" i="1" dirty="0"/>
              <a:t>"OO makes code understandable by encapsulating moving parts. FP makes code understandable by minimizing moving parts." </a:t>
            </a:r>
          </a:p>
          <a:p>
            <a:r>
              <a:rPr lang="en-GB" dirty="0"/>
              <a:t>Michael Feathers @</a:t>
            </a:r>
            <a:r>
              <a:rPr lang="en-GB" dirty="0" err="1"/>
              <a:t>mfeathers</a:t>
            </a:r>
            <a:endParaRPr lang="en-GB" dirty="0"/>
          </a:p>
        </p:txBody>
      </p:sp>
    </p:spTree>
    <p:extLst>
      <p:ext uri="{BB962C8B-B14F-4D97-AF65-F5344CB8AC3E}">
        <p14:creationId xmlns:p14="http://schemas.microsoft.com/office/powerpoint/2010/main" val="60859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OO: Data and methods / functions are bound together. State is hidden through encapsulation, and objects work together by calling methods on other objects (Basically messaging)</a:t>
            </a:r>
          </a:p>
          <a:p>
            <a:r>
              <a:rPr lang="en-GB" dirty="0"/>
              <a:t>FP: Data and functions are separated.  State is made more explicit, and we aim to control and minimise the number of ways that state can change. </a:t>
            </a:r>
          </a:p>
        </p:txBody>
      </p:sp>
    </p:spTree>
    <p:extLst>
      <p:ext uri="{BB962C8B-B14F-4D97-AF65-F5344CB8AC3E}">
        <p14:creationId xmlns:p14="http://schemas.microsoft.com/office/powerpoint/2010/main" val="320450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2A37-2FB7-41A4-A34C-96EEAD478A13}"/>
              </a:ext>
            </a:extLst>
          </p:cNvPr>
          <p:cNvSpPr>
            <a:spLocks noGrp="1"/>
          </p:cNvSpPr>
          <p:nvPr>
            <p:ph type="title"/>
          </p:nvPr>
        </p:nvSpPr>
        <p:spPr/>
        <p:txBody>
          <a:bodyPr/>
          <a:lstStyle/>
          <a:p>
            <a:r>
              <a:rPr lang="en-GB" dirty="0"/>
              <a:t>Preface</a:t>
            </a:r>
          </a:p>
        </p:txBody>
      </p:sp>
      <p:sp>
        <p:nvSpPr>
          <p:cNvPr id="3" name="Text Placeholder 2">
            <a:extLst>
              <a:ext uri="{FF2B5EF4-FFF2-40B4-BE49-F238E27FC236}">
                <a16:creationId xmlns:a16="http://schemas.microsoft.com/office/drawing/2014/main" id="{44E2F5FC-FC9D-4A6B-9AA8-AC9C0A9B86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809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For FP in the purest sense, there are no side effects. However, for a useful program we need them! </a:t>
            </a:r>
          </a:p>
          <a:p>
            <a:r>
              <a:rPr lang="en-GB" dirty="0"/>
              <a:t>So, we aim to constrain where side effects happen so that things are easier to reason about. </a:t>
            </a:r>
          </a:p>
        </p:txBody>
      </p:sp>
    </p:spTree>
    <p:extLst>
      <p:ext uri="{BB962C8B-B14F-4D97-AF65-F5344CB8AC3E}">
        <p14:creationId xmlns:p14="http://schemas.microsoft.com/office/powerpoint/2010/main" val="395067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338881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B2FC-BFE2-45AC-8473-A5D0B9F8AA56}"/>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9082F3DA-CFB7-4056-85DF-AF4932092BE1}"/>
              </a:ext>
            </a:extLst>
          </p:cNvPr>
          <p:cNvSpPr>
            <a:spLocks noGrp="1"/>
          </p:cNvSpPr>
          <p:nvPr>
            <p:ph idx="1"/>
          </p:nvPr>
        </p:nvSpPr>
        <p:spPr/>
        <p:txBody>
          <a:bodyPr/>
          <a:lstStyle/>
          <a:p>
            <a:r>
              <a:rPr lang="en-GB" dirty="0"/>
              <a:t>Using Filters and F#</a:t>
            </a:r>
          </a:p>
        </p:txBody>
      </p:sp>
    </p:spTree>
    <p:extLst>
      <p:ext uri="{BB962C8B-B14F-4D97-AF65-F5344CB8AC3E}">
        <p14:creationId xmlns:p14="http://schemas.microsoft.com/office/powerpoint/2010/main" val="3643775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F596-C35B-4304-B20B-DDDD081A15F9}"/>
              </a:ext>
            </a:extLst>
          </p:cNvPr>
          <p:cNvSpPr>
            <a:spLocks noGrp="1"/>
          </p:cNvSpPr>
          <p:nvPr>
            <p:ph type="title"/>
          </p:nvPr>
        </p:nvSpPr>
        <p:spPr>
          <a:xfrm>
            <a:off x="677334" y="609600"/>
            <a:ext cx="8596668" cy="899604"/>
          </a:xfrm>
        </p:spPr>
        <p:txBody>
          <a:bodyPr/>
          <a:lstStyle/>
          <a:p>
            <a:r>
              <a:rPr lang="en-GB" dirty="0"/>
              <a:t>Exercise 00 </a:t>
            </a:r>
          </a:p>
        </p:txBody>
      </p:sp>
      <p:sp>
        <p:nvSpPr>
          <p:cNvPr id="3" name="Content Placeholder 2">
            <a:extLst>
              <a:ext uri="{FF2B5EF4-FFF2-40B4-BE49-F238E27FC236}">
                <a16:creationId xmlns:a16="http://schemas.microsoft.com/office/drawing/2014/main" id="{D8B20300-040F-46A7-9181-4982E34FB03A}"/>
              </a:ext>
            </a:extLst>
          </p:cNvPr>
          <p:cNvSpPr>
            <a:spLocks noGrp="1"/>
          </p:cNvSpPr>
          <p:nvPr>
            <p:ph idx="1"/>
          </p:nvPr>
        </p:nvSpPr>
        <p:spPr/>
        <p:txBody>
          <a:bodyPr/>
          <a:lstStyle/>
          <a:p>
            <a:r>
              <a:rPr lang="en-GB" dirty="0"/>
              <a:t>Install F#: </a:t>
            </a:r>
            <a:r>
              <a:rPr lang="en-GB" dirty="0">
                <a:hlinkClick r:id="rId2"/>
              </a:rPr>
              <a:t>http://fsharp.org/use/windows/</a:t>
            </a:r>
            <a:r>
              <a:rPr lang="en-GB" dirty="0"/>
              <a:t> </a:t>
            </a:r>
          </a:p>
          <a:p>
            <a:r>
              <a:rPr lang="en-GB" dirty="0"/>
              <a:t>Install both Visual Studio and VS code and </a:t>
            </a:r>
            <a:r>
              <a:rPr lang="en-GB" dirty="0" err="1"/>
              <a:t>Ionide</a:t>
            </a:r>
            <a:r>
              <a:rPr lang="en-GB" dirty="0"/>
              <a:t> (I’m not sure which is best, so we may switch)</a:t>
            </a:r>
          </a:p>
          <a:p>
            <a:r>
              <a:rPr lang="en-GB" dirty="0"/>
              <a:t>Add F# to your path. Should be something like:</a:t>
            </a:r>
          </a:p>
          <a:p>
            <a:r>
              <a:rPr lang="nn-NO" dirty="0"/>
              <a:t>C:\Program Files (x86)\Microsoft SDKs\F#\4.1\Framework\v4.0 </a:t>
            </a:r>
            <a:endParaRPr lang="en-GB" dirty="0"/>
          </a:p>
          <a:p>
            <a:endParaRPr lang="en-GB" dirty="0"/>
          </a:p>
        </p:txBody>
      </p:sp>
    </p:spTree>
    <p:extLst>
      <p:ext uri="{BB962C8B-B14F-4D97-AF65-F5344CB8AC3E}">
        <p14:creationId xmlns:p14="http://schemas.microsoft.com/office/powerpoint/2010/main" val="110624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AFFE-9FF8-4BD1-A6F6-7FE578FD4AC1}"/>
              </a:ext>
            </a:extLst>
          </p:cNvPr>
          <p:cNvSpPr>
            <a:spLocks noGrp="1"/>
          </p:cNvSpPr>
          <p:nvPr>
            <p:ph type="title"/>
          </p:nvPr>
        </p:nvSpPr>
        <p:spPr/>
        <p:txBody>
          <a:bodyPr/>
          <a:lstStyle/>
          <a:p>
            <a:r>
              <a:rPr lang="en-GB" dirty="0"/>
              <a:t>Next Session: </a:t>
            </a:r>
            <a:br>
              <a:rPr lang="en-GB" dirty="0"/>
            </a:br>
            <a:r>
              <a:rPr lang="en-GB" dirty="0"/>
              <a:t>01- All about the </a:t>
            </a:r>
            <a:r>
              <a:rPr lang="en-GB" dirty="0" err="1"/>
              <a:t>Func</a:t>
            </a:r>
            <a:endParaRPr lang="en-GB" dirty="0"/>
          </a:p>
        </p:txBody>
      </p:sp>
      <p:sp>
        <p:nvSpPr>
          <p:cNvPr id="3" name="Text Placeholder 2">
            <a:extLst>
              <a:ext uri="{FF2B5EF4-FFF2-40B4-BE49-F238E27FC236}">
                <a16:creationId xmlns:a16="http://schemas.microsoft.com/office/drawing/2014/main" id="{C88B31E1-2DE0-42CB-BAE7-68B85830B304}"/>
              </a:ext>
            </a:extLst>
          </p:cNvPr>
          <p:cNvSpPr>
            <a:spLocks noGrp="1"/>
          </p:cNvSpPr>
          <p:nvPr>
            <p:ph type="body" idx="1"/>
          </p:nvPr>
        </p:nvSpPr>
        <p:spPr/>
        <p:txBody>
          <a:bodyPr/>
          <a:lstStyle/>
          <a:p>
            <a:r>
              <a:rPr lang="en-GB" dirty="0"/>
              <a:t>Don’t worry, it will be much more code from now on!</a:t>
            </a:r>
          </a:p>
        </p:txBody>
      </p:sp>
    </p:spTree>
    <p:extLst>
      <p:ext uri="{BB962C8B-B14F-4D97-AF65-F5344CB8AC3E}">
        <p14:creationId xmlns:p14="http://schemas.microsoft.com/office/powerpoint/2010/main" val="69707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970-9EF4-4BA1-A727-34A21286C389}"/>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D4C50D17-FBFB-44FA-8267-A9FD1B6CDEC7}"/>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375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71F-A921-4324-BB27-705DE69F2311}"/>
              </a:ext>
            </a:extLst>
          </p:cNvPr>
          <p:cNvSpPr>
            <a:spLocks noGrp="1"/>
          </p:cNvSpPr>
          <p:nvPr>
            <p:ph type="title"/>
          </p:nvPr>
        </p:nvSpPr>
        <p:spPr/>
        <p:txBody>
          <a:bodyPr/>
          <a:lstStyle/>
          <a:p>
            <a:r>
              <a:rPr lang="en-GB" dirty="0"/>
              <a:t>Experience Levels?</a:t>
            </a:r>
          </a:p>
        </p:txBody>
      </p:sp>
      <p:sp>
        <p:nvSpPr>
          <p:cNvPr id="3" name="Content Placeholder 2">
            <a:extLst>
              <a:ext uri="{FF2B5EF4-FFF2-40B4-BE49-F238E27FC236}">
                <a16:creationId xmlns:a16="http://schemas.microsoft.com/office/drawing/2014/main" id="{8463EF0B-C062-4A74-9F75-AE5D6FB217D4}"/>
              </a:ext>
            </a:extLst>
          </p:cNvPr>
          <p:cNvSpPr>
            <a:spLocks noGrp="1"/>
          </p:cNvSpPr>
          <p:nvPr>
            <p:ph idx="1"/>
          </p:nvPr>
        </p:nvSpPr>
        <p:spPr/>
        <p:txBody>
          <a:bodyPr/>
          <a:lstStyle/>
          <a:p>
            <a:pPr marL="514350" indent="-514350">
              <a:buFont typeface="+mj-lt"/>
              <a:buAutoNum type="arabicPeriod"/>
            </a:pPr>
            <a:r>
              <a:rPr lang="en-GB" dirty="0"/>
              <a:t>No Experience</a:t>
            </a:r>
          </a:p>
          <a:p>
            <a:pPr marL="514350" indent="-514350">
              <a:buFont typeface="+mj-lt"/>
              <a:buAutoNum type="arabicPeriod"/>
            </a:pPr>
            <a:r>
              <a:rPr lang="en-GB" dirty="0"/>
              <a:t>Little Experience</a:t>
            </a:r>
          </a:p>
          <a:p>
            <a:pPr marL="514350" indent="-514350">
              <a:buFont typeface="+mj-lt"/>
              <a:buAutoNum type="arabicPeriod"/>
            </a:pPr>
            <a:r>
              <a:rPr lang="en-GB" dirty="0"/>
              <a:t>Some experience / use infrequently</a:t>
            </a:r>
          </a:p>
          <a:p>
            <a:pPr marL="514350" indent="-514350">
              <a:buFont typeface="+mj-lt"/>
              <a:buAutoNum type="arabicPeriod"/>
            </a:pPr>
            <a:r>
              <a:rPr lang="en-GB" dirty="0"/>
              <a:t>Good amount of experience</a:t>
            </a:r>
          </a:p>
          <a:p>
            <a:pPr marL="514350" indent="-514350">
              <a:buFont typeface="+mj-lt"/>
              <a:buAutoNum type="arabicPeriod"/>
            </a:pPr>
            <a:r>
              <a:rPr lang="en-GB" dirty="0"/>
              <a:t>Expert</a:t>
            </a:r>
          </a:p>
        </p:txBody>
      </p:sp>
    </p:spTree>
    <p:extLst>
      <p:ext uri="{BB962C8B-B14F-4D97-AF65-F5344CB8AC3E}">
        <p14:creationId xmlns:p14="http://schemas.microsoft.com/office/powerpoint/2010/main" val="32786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2C76-B23D-4A72-BA9C-2F4AC1CC895D}"/>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B8A054EC-1A98-40DA-9D07-8A15B00D6122}"/>
              </a:ext>
            </a:extLst>
          </p:cNvPr>
          <p:cNvSpPr>
            <a:spLocks noGrp="1"/>
          </p:cNvSpPr>
          <p:nvPr>
            <p:ph idx="1"/>
          </p:nvPr>
        </p:nvSpPr>
        <p:spPr/>
        <p:txBody>
          <a:bodyPr/>
          <a:lstStyle/>
          <a:p>
            <a:pPr marL="514350" indent="-514350">
              <a:buFont typeface="+mj-lt"/>
              <a:buAutoNum type="arabicPeriod"/>
            </a:pPr>
            <a:r>
              <a:rPr lang="en-GB" dirty="0"/>
              <a:t>Learning the core Functional Programming principles</a:t>
            </a:r>
          </a:p>
          <a:p>
            <a:pPr marL="514350" indent="-514350">
              <a:buFont typeface="+mj-lt"/>
              <a:buAutoNum type="arabicPeriod"/>
            </a:pPr>
            <a:r>
              <a:rPr lang="en-GB" dirty="0"/>
              <a:t>Functional First Programming with F#</a:t>
            </a:r>
          </a:p>
          <a:p>
            <a:pPr marL="514350" indent="-514350">
              <a:buFont typeface="+mj-lt"/>
              <a:buAutoNum type="arabicPeriod"/>
            </a:pPr>
            <a:r>
              <a:rPr lang="en-GB" dirty="0"/>
              <a:t>Functional Application Design</a:t>
            </a:r>
          </a:p>
          <a:p>
            <a:pPr marL="514350" indent="-514350">
              <a:buFont typeface="+mj-lt"/>
              <a:buAutoNum type="arabicPeriod"/>
            </a:pPr>
            <a:r>
              <a:rPr lang="en-GB" dirty="0"/>
              <a:t>Bonus - A Functional Programming Project</a:t>
            </a:r>
          </a:p>
          <a:p>
            <a:pPr marL="514350" indent="-514350">
              <a:buFont typeface="+mj-lt"/>
              <a:buAutoNum type="arabicPeriod"/>
            </a:pPr>
            <a:r>
              <a:rPr lang="en-GB" dirty="0"/>
              <a:t>For me: I want to get better</a:t>
            </a:r>
          </a:p>
          <a:p>
            <a:endParaRPr lang="en-GB" dirty="0"/>
          </a:p>
        </p:txBody>
      </p:sp>
    </p:spTree>
    <p:extLst>
      <p:ext uri="{BB962C8B-B14F-4D97-AF65-F5344CB8AC3E}">
        <p14:creationId xmlns:p14="http://schemas.microsoft.com/office/powerpoint/2010/main" val="230057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175-F082-45A3-B349-0F5DF41F490C}"/>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2173395-21BC-4376-A96B-E1AC3F893F06}"/>
              </a:ext>
            </a:extLst>
          </p:cNvPr>
          <p:cNvSpPr>
            <a:spLocks noGrp="1"/>
          </p:cNvSpPr>
          <p:nvPr>
            <p:ph idx="1"/>
          </p:nvPr>
        </p:nvSpPr>
        <p:spPr/>
        <p:txBody>
          <a:bodyPr/>
          <a:lstStyle/>
          <a:p>
            <a:r>
              <a:rPr lang="en-GB" dirty="0"/>
              <a:t>Functional Programming Principles</a:t>
            </a:r>
          </a:p>
          <a:p>
            <a:pPr lvl="1"/>
            <a:r>
              <a:rPr lang="en-GB" dirty="0"/>
              <a:t>Thinking Functionally </a:t>
            </a:r>
          </a:p>
          <a:p>
            <a:pPr lvl="1"/>
            <a:r>
              <a:rPr lang="en-GB" dirty="0"/>
              <a:t>Algebraic Data types</a:t>
            </a:r>
          </a:p>
          <a:p>
            <a:pPr lvl="1"/>
            <a:r>
              <a:rPr lang="en-GB" dirty="0"/>
              <a:t>Immutable Data</a:t>
            </a:r>
          </a:p>
          <a:p>
            <a:pPr lvl="1"/>
            <a:r>
              <a:rPr lang="en-GB" dirty="0"/>
              <a:t>Functions, Functions and more Functions</a:t>
            </a:r>
          </a:p>
        </p:txBody>
      </p:sp>
    </p:spTree>
    <p:extLst>
      <p:ext uri="{BB962C8B-B14F-4D97-AF65-F5344CB8AC3E}">
        <p14:creationId xmlns:p14="http://schemas.microsoft.com/office/powerpoint/2010/main" val="175777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CF4-9BC1-4A4C-9929-70DE8CE81E49}"/>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970A62A-269E-4D73-B0AE-FBE17362E553}"/>
              </a:ext>
            </a:extLst>
          </p:cNvPr>
          <p:cNvSpPr>
            <a:spLocks noGrp="1"/>
          </p:cNvSpPr>
          <p:nvPr>
            <p:ph idx="1"/>
          </p:nvPr>
        </p:nvSpPr>
        <p:spPr/>
        <p:txBody>
          <a:bodyPr/>
          <a:lstStyle/>
          <a:p>
            <a:r>
              <a:rPr lang="en-GB" dirty="0"/>
              <a:t>Functional First Programming with F#</a:t>
            </a:r>
          </a:p>
          <a:p>
            <a:pPr lvl="1"/>
            <a:r>
              <a:rPr lang="en-GB" dirty="0"/>
              <a:t>Mixing Functional and OO / Imperative code within an application</a:t>
            </a:r>
          </a:p>
          <a:p>
            <a:pPr lvl="1"/>
            <a:r>
              <a:rPr lang="en-GB" dirty="0"/>
              <a:t>Interacting with Non functional code (E.g. Libraries and Frameworks)</a:t>
            </a:r>
          </a:p>
          <a:p>
            <a:pPr lvl="1"/>
            <a:r>
              <a:rPr lang="en-GB" dirty="0"/>
              <a:t>Performance</a:t>
            </a:r>
          </a:p>
          <a:p>
            <a:pPr lvl="1"/>
            <a:r>
              <a:rPr lang="en-GB" dirty="0"/>
              <a:t>(Some) F# Specific features and syntax</a:t>
            </a:r>
          </a:p>
          <a:p>
            <a:pPr lvl="1"/>
            <a:endParaRPr lang="en-GB" dirty="0"/>
          </a:p>
          <a:p>
            <a:endParaRPr lang="en-GB" dirty="0"/>
          </a:p>
        </p:txBody>
      </p:sp>
    </p:spTree>
    <p:extLst>
      <p:ext uri="{BB962C8B-B14F-4D97-AF65-F5344CB8AC3E}">
        <p14:creationId xmlns:p14="http://schemas.microsoft.com/office/powerpoint/2010/main" val="327483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CD2-B090-4B10-B010-590FFA88BA0E}"/>
              </a:ext>
            </a:extLst>
          </p:cNvPr>
          <p:cNvSpPr>
            <a:spLocks noGrp="1"/>
          </p:cNvSpPr>
          <p:nvPr>
            <p:ph type="title"/>
          </p:nvPr>
        </p:nvSpPr>
        <p:spPr/>
        <p:txBody>
          <a:bodyPr/>
          <a:lstStyle/>
          <a:p>
            <a:r>
              <a:rPr lang="en-GB" dirty="0"/>
              <a:t>Topics to Cover	</a:t>
            </a:r>
          </a:p>
        </p:txBody>
      </p:sp>
      <p:sp>
        <p:nvSpPr>
          <p:cNvPr id="3" name="Content Placeholder 2">
            <a:extLst>
              <a:ext uri="{FF2B5EF4-FFF2-40B4-BE49-F238E27FC236}">
                <a16:creationId xmlns:a16="http://schemas.microsoft.com/office/drawing/2014/main" id="{BCE12A97-45EE-4917-A61C-7CBD8D04D779}"/>
              </a:ext>
            </a:extLst>
          </p:cNvPr>
          <p:cNvSpPr>
            <a:spLocks noGrp="1"/>
          </p:cNvSpPr>
          <p:nvPr>
            <p:ph idx="1"/>
          </p:nvPr>
        </p:nvSpPr>
        <p:spPr/>
        <p:txBody>
          <a:bodyPr/>
          <a:lstStyle/>
          <a:p>
            <a:r>
              <a:rPr lang="en-GB" dirty="0"/>
              <a:t>Functional Programming Design</a:t>
            </a:r>
          </a:p>
          <a:p>
            <a:pPr lvl="1"/>
            <a:r>
              <a:rPr lang="en-GB" dirty="0"/>
              <a:t>???</a:t>
            </a:r>
          </a:p>
          <a:p>
            <a:pPr lvl="1"/>
            <a:r>
              <a:rPr lang="en-GB" dirty="0"/>
              <a:t>Is Everything just a pipeline?</a:t>
            </a:r>
          </a:p>
          <a:p>
            <a:pPr lvl="1"/>
            <a:endParaRPr lang="en-GB" dirty="0"/>
          </a:p>
        </p:txBody>
      </p:sp>
    </p:spTree>
    <p:extLst>
      <p:ext uri="{BB962C8B-B14F-4D97-AF65-F5344CB8AC3E}">
        <p14:creationId xmlns:p14="http://schemas.microsoft.com/office/powerpoint/2010/main" val="21801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2DFF-ED18-4C84-A815-6AD80F8812E6}"/>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963A024A-A4C4-49BE-B363-472066D548C2}"/>
              </a:ext>
            </a:extLst>
          </p:cNvPr>
          <p:cNvSpPr>
            <a:spLocks noGrp="1"/>
          </p:cNvSpPr>
          <p:nvPr>
            <p:ph idx="1"/>
          </p:nvPr>
        </p:nvSpPr>
        <p:spPr/>
        <p:txBody>
          <a:bodyPr/>
          <a:lstStyle/>
          <a:p>
            <a:r>
              <a:rPr lang="en-GB" dirty="0"/>
              <a:t>Project at the end? </a:t>
            </a:r>
          </a:p>
        </p:txBody>
      </p:sp>
    </p:spTree>
    <p:extLst>
      <p:ext uri="{BB962C8B-B14F-4D97-AF65-F5344CB8AC3E}">
        <p14:creationId xmlns:p14="http://schemas.microsoft.com/office/powerpoint/2010/main" val="1252337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2348</TotalTime>
  <Words>1045</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Wingdings 3</vt:lpstr>
      <vt:lpstr>Facet</vt:lpstr>
      <vt:lpstr>Functional First Programming with F#</vt:lpstr>
      <vt:lpstr>Outline</vt:lpstr>
      <vt:lpstr>Preface</vt:lpstr>
      <vt:lpstr>Experience Levels?</vt:lpstr>
      <vt:lpstr>Goals</vt:lpstr>
      <vt:lpstr>Topics to Cover</vt:lpstr>
      <vt:lpstr>Topics to Cover</vt:lpstr>
      <vt:lpstr>Topics to Cover </vt:lpstr>
      <vt:lpstr>Topics to Cover</vt:lpstr>
      <vt:lpstr>Exercises and Project(s)</vt:lpstr>
      <vt:lpstr>00 – Start the Func</vt:lpstr>
      <vt:lpstr>Why Learn functional Programming?</vt:lpstr>
      <vt:lpstr>Why learn functional Programming?</vt:lpstr>
      <vt:lpstr>Why learn functional Programming?</vt:lpstr>
      <vt:lpstr>Features of FP langauges you’ve probably seen</vt:lpstr>
      <vt:lpstr>Why learn functional Programming?</vt:lpstr>
      <vt:lpstr>What is functional Programming?</vt:lpstr>
      <vt:lpstr>What is the core functional programming?  </vt:lpstr>
      <vt:lpstr>What is the core functional programming?  </vt:lpstr>
      <vt:lpstr>Functional programming characteristics</vt:lpstr>
      <vt:lpstr>Functional programming characteristics</vt:lpstr>
      <vt:lpstr>Functional First Programming with F#</vt:lpstr>
      <vt:lpstr>Functional First Programming with F#</vt:lpstr>
      <vt:lpstr>Functional First Programming with F#</vt:lpstr>
      <vt:lpstr>Functional / Declarative vs OO / Imperative breakdown</vt:lpstr>
      <vt:lpstr>FP / Declarative vs Imperative</vt:lpstr>
      <vt:lpstr>FP / Declarative vs Imperative</vt:lpstr>
      <vt:lpstr>FP / Declarative vs OO</vt:lpstr>
      <vt:lpstr>FP / Declarative vs OO</vt:lpstr>
      <vt:lpstr>FP / Declarative vs OO</vt:lpstr>
      <vt:lpstr>FP / Declarative vs OO</vt:lpstr>
      <vt:lpstr>FP / Declarative vs OO</vt:lpstr>
      <vt:lpstr>Exercise 00 </vt:lpstr>
      <vt:lpstr>Next Session:  01- All about the Func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First Programming with F#</dc:title>
  <dc:creator>Jason Ebbin</dc:creator>
  <cp:lastModifiedBy>Jason Ebbin</cp:lastModifiedBy>
  <cp:revision>50</cp:revision>
  <dcterms:created xsi:type="dcterms:W3CDTF">2017-10-09T19:16:36Z</dcterms:created>
  <dcterms:modified xsi:type="dcterms:W3CDTF">2017-10-12T16:06:36Z</dcterms:modified>
</cp:coreProperties>
</file>