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64" r:id="rId4"/>
    <p:sldId id="263" r:id="rId5"/>
    <p:sldId id="265" r:id="rId6"/>
    <p:sldId id="276" r:id="rId7"/>
    <p:sldId id="277" r:id="rId8"/>
    <p:sldId id="266" r:id="rId9"/>
    <p:sldId id="279" r:id="rId10"/>
    <p:sldId id="280" r:id="rId11"/>
    <p:sldId id="281" r:id="rId12"/>
    <p:sldId id="268" r:id="rId13"/>
    <p:sldId id="282" r:id="rId14"/>
    <p:sldId id="269" r:id="rId15"/>
    <p:sldId id="283" r:id="rId16"/>
    <p:sldId id="284" r:id="rId17"/>
    <p:sldId id="270" r:id="rId18"/>
    <p:sldId id="271" r:id="rId19"/>
    <p:sldId id="275" r:id="rId20"/>
    <p:sldId id="274" r:id="rId21"/>
    <p:sldId id="273" r:id="rId22"/>
    <p:sldId id="272" r:id="rId23"/>
    <p:sldId id="261" r:id="rId24"/>
    <p:sldId id="258"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0741-D046-441E-97CC-04983202C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A38164-9D1E-4981-9799-E1DBC0BDC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FF5081-2B01-4F3F-8215-BD8B6062F6B4}"/>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F523F698-51D2-49B8-9A8F-0ABF305133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06EF6F-206A-42D6-BE97-AEB85F5A1839}"/>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29564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82C6-F152-425E-A422-E3D2D3D0B6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AAE996-DC4F-4759-848D-CBA4D25098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50ADF2-3089-46D1-8E45-553B8888CEDC}"/>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6B3A66F4-1501-48F7-AF76-F29B5AD2F4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2EABE6-EC5E-4599-A037-8214E172E93B}"/>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14817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B2795-C56A-45DC-89FC-AEB335E775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BFFC1B-81F3-4E70-AF1D-95CB33127B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CC8079-6777-41FE-A78B-F2755BD64134}"/>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7C5306E0-9704-491D-B2E7-9D1287634E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D1055F-8183-43BB-B408-9F43BCA10A7E}"/>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68171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0E79-B0F2-4B3E-BAEC-D72B883953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CB9D78-FD70-47E5-814A-03C48EEC1A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2A5CDD-3E50-455A-AB2F-8D4566C499CE}"/>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87C31EDB-E4B2-49CF-BB05-C3440081B7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7CEEAB-E0F5-4A57-B408-B2BE6EBED79F}"/>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63823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5B08-33D3-4ECC-B9EB-E4843ED98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213577-8B46-46C5-84DD-32052ABD2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60CB88-A982-4BBA-9A26-ACD6D78CD0FA}"/>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B14971F6-ED51-4C07-AB68-AF499A8A4E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723FBC-2540-429E-A962-2490B8F29423}"/>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82311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C33E-DAB6-4EC0-8824-8D518AA8D2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6AE94-294C-4B5C-8284-F1CB64ADA3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BDAF53-8EC3-4725-9141-DCCBA68847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DB35589-C102-49D4-8373-0CBBF7E905C4}"/>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6" name="Footer Placeholder 5">
            <a:extLst>
              <a:ext uri="{FF2B5EF4-FFF2-40B4-BE49-F238E27FC236}">
                <a16:creationId xmlns:a16="http://schemas.microsoft.com/office/drawing/2014/main" id="{556F5784-6223-4150-9D70-AFB53E7E0D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5F8738-02D4-4E28-8CA4-2618E110926C}"/>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14578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395-3E13-4986-A946-EE194BF50E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D8EB91-2F12-4A56-931E-CC6F50D21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EDB61B-2E90-45E3-B0E1-A4CFF685E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C08CA8-FC79-4EC4-B6AC-5FB4BC5A0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575283-BFE0-4A91-81EB-DAD21C89CE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7BD8154-4A9C-4AD8-B543-DF353ADBBB4D}"/>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8" name="Footer Placeholder 7">
            <a:extLst>
              <a:ext uri="{FF2B5EF4-FFF2-40B4-BE49-F238E27FC236}">
                <a16:creationId xmlns:a16="http://schemas.microsoft.com/office/drawing/2014/main" id="{BA9B79E0-B791-446E-B140-B8F290EE5F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F6F245-A387-41C3-8399-90116B476083}"/>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97583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F0FE-CE3A-42DA-A01F-2087E1FB0F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59CF41-47D5-4CF2-AE29-62AFCF82DA16}"/>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4" name="Footer Placeholder 3">
            <a:extLst>
              <a:ext uri="{FF2B5EF4-FFF2-40B4-BE49-F238E27FC236}">
                <a16:creationId xmlns:a16="http://schemas.microsoft.com/office/drawing/2014/main" id="{03DF528C-BFEA-45EF-8AD7-92DCD36C31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9D53EE-0854-42AB-9A7A-891004DF2CB2}"/>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84579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64230-31A6-4984-9E9E-3AC512750E3E}"/>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3" name="Footer Placeholder 2">
            <a:extLst>
              <a:ext uri="{FF2B5EF4-FFF2-40B4-BE49-F238E27FC236}">
                <a16:creationId xmlns:a16="http://schemas.microsoft.com/office/drawing/2014/main" id="{78A4F1EA-BBA4-49EA-ADF4-3699426032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8AD187-EFE3-4B32-AA9D-CBD72806106C}"/>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88061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6497-9E08-466F-B54A-90C0AF57A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1BB0E7-6E56-43B3-B4A5-5B4FB7F98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5E3AB-02B0-4BCE-8094-48D16EFFB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98DBDA-38CA-4D6A-B585-51E255F6B1DA}"/>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6" name="Footer Placeholder 5">
            <a:extLst>
              <a:ext uri="{FF2B5EF4-FFF2-40B4-BE49-F238E27FC236}">
                <a16:creationId xmlns:a16="http://schemas.microsoft.com/office/drawing/2014/main" id="{48B9923E-DAE3-4C93-8F0F-1FB0DE0C71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AFDDA6-4F52-4AD2-86FE-2445FD6ACD98}"/>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0813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8AD-23BE-4E57-992B-381B3CEAD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9A63A3-6FF9-4547-A7C6-5181BFAAA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7402C3E-BBB2-412D-9036-BFBB01039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1CD4A-8D69-4EC7-B996-7A489EACFAC7}"/>
              </a:ext>
            </a:extLst>
          </p:cNvPr>
          <p:cNvSpPr>
            <a:spLocks noGrp="1"/>
          </p:cNvSpPr>
          <p:nvPr>
            <p:ph type="dt" sz="half" idx="10"/>
          </p:nvPr>
        </p:nvSpPr>
        <p:spPr/>
        <p:txBody>
          <a:bodyPr/>
          <a:lstStyle/>
          <a:p>
            <a:fld id="{55FC8959-8F40-4E3F-B53B-91426FAA4E7B}" type="datetimeFigureOut">
              <a:rPr lang="en-GB" smtClean="0"/>
              <a:t>11/10/2017</a:t>
            </a:fld>
            <a:endParaRPr lang="en-GB"/>
          </a:p>
        </p:txBody>
      </p:sp>
      <p:sp>
        <p:nvSpPr>
          <p:cNvPr id="6" name="Footer Placeholder 5">
            <a:extLst>
              <a:ext uri="{FF2B5EF4-FFF2-40B4-BE49-F238E27FC236}">
                <a16:creationId xmlns:a16="http://schemas.microsoft.com/office/drawing/2014/main" id="{138E0049-217B-4A74-B2C3-215A0E4C91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493AB8-85EA-40A9-923F-4B0B1C0E97BE}"/>
              </a:ext>
            </a:extLst>
          </p:cNvPr>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4259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325E3-2CE6-4C4F-AD6F-EF0AE6A0E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06E9C8-B1E7-49AF-8BF8-65C8C7439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0D0D45-A4BA-47F9-90C4-66693EE51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C8959-8F40-4E3F-B53B-91426FAA4E7B}" type="datetimeFigureOut">
              <a:rPr lang="en-GB" smtClean="0"/>
              <a:t>11/10/2017</a:t>
            </a:fld>
            <a:endParaRPr lang="en-GB"/>
          </a:p>
        </p:txBody>
      </p:sp>
      <p:sp>
        <p:nvSpPr>
          <p:cNvPr id="5" name="Footer Placeholder 4">
            <a:extLst>
              <a:ext uri="{FF2B5EF4-FFF2-40B4-BE49-F238E27FC236}">
                <a16:creationId xmlns:a16="http://schemas.microsoft.com/office/drawing/2014/main" id="{778C9CD5-E2D6-436C-9B88-16EE8B48B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23EE13-4559-4B5C-A7BF-9DCCB4B50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AC33C-C58C-4AC7-A03D-B97F45734DF0}" type="slidenum">
              <a:rPr lang="en-GB" smtClean="0"/>
              <a:t>‹#›</a:t>
            </a:fld>
            <a:endParaRPr lang="en-GB"/>
          </a:p>
        </p:txBody>
      </p:sp>
    </p:spTree>
    <p:extLst>
      <p:ext uri="{BB962C8B-B14F-4D97-AF65-F5344CB8AC3E}">
        <p14:creationId xmlns:p14="http://schemas.microsoft.com/office/powerpoint/2010/main" val="273701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aryrosecook.com/blog/post/a-practical-introduction-to-functional-program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C96-6834-4D11-8352-98DE4951036D}"/>
              </a:ext>
            </a:extLst>
          </p:cNvPr>
          <p:cNvSpPr>
            <a:spLocks noGrp="1"/>
          </p:cNvSpPr>
          <p:nvPr>
            <p:ph type="ctrTitle"/>
          </p:nvPr>
        </p:nvSpPr>
        <p:spPr/>
        <p:txBody>
          <a:bodyPr/>
          <a:lstStyle/>
          <a:p>
            <a:r>
              <a:rPr lang="en-GB" dirty="0"/>
              <a:t>Functional First Programming with F#</a:t>
            </a:r>
          </a:p>
        </p:txBody>
      </p:sp>
      <p:sp>
        <p:nvSpPr>
          <p:cNvPr id="3" name="Subtitle 2">
            <a:extLst>
              <a:ext uri="{FF2B5EF4-FFF2-40B4-BE49-F238E27FC236}">
                <a16:creationId xmlns:a16="http://schemas.microsoft.com/office/drawing/2014/main" id="{6B1ACBF3-CD72-48BF-B540-4A95DEE3E4BA}"/>
              </a:ext>
            </a:extLst>
          </p:cNvPr>
          <p:cNvSpPr>
            <a:spLocks noGrp="1"/>
          </p:cNvSpPr>
          <p:nvPr>
            <p:ph type="subTitle" idx="1"/>
          </p:nvPr>
        </p:nvSpPr>
        <p:spPr/>
        <p:txBody>
          <a:bodyPr>
            <a:normAutofit/>
          </a:bodyPr>
          <a:lstStyle/>
          <a:p>
            <a:r>
              <a:rPr lang="en-GB" sz="4000" dirty="0"/>
              <a:t>00 – Start the </a:t>
            </a:r>
            <a:r>
              <a:rPr lang="en-GB" sz="4000" dirty="0" err="1"/>
              <a:t>Func</a:t>
            </a:r>
            <a:endParaRPr lang="en-GB" sz="4000" dirty="0"/>
          </a:p>
        </p:txBody>
      </p:sp>
    </p:spTree>
    <p:extLst>
      <p:ext uri="{BB962C8B-B14F-4D97-AF65-F5344CB8AC3E}">
        <p14:creationId xmlns:p14="http://schemas.microsoft.com/office/powerpoint/2010/main" val="354629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To take advantage of it in specialised areas like</a:t>
            </a:r>
          </a:p>
          <a:p>
            <a:pPr lvl="1"/>
            <a:r>
              <a:rPr lang="en-GB" dirty="0"/>
              <a:t>Big data frameworks like Apache Spark</a:t>
            </a:r>
          </a:p>
          <a:p>
            <a:pPr lvl="1"/>
            <a:r>
              <a:rPr lang="en-GB" dirty="0"/>
              <a:t>Cloud Computing</a:t>
            </a:r>
          </a:p>
          <a:p>
            <a:pPr lvl="1"/>
            <a:r>
              <a:rPr lang="en-GB" dirty="0"/>
              <a:t>Data Science</a:t>
            </a:r>
          </a:p>
        </p:txBody>
      </p:sp>
      <p:pic>
        <p:nvPicPr>
          <p:cNvPr id="5" name="Picture 4">
            <a:extLst>
              <a:ext uri="{FF2B5EF4-FFF2-40B4-BE49-F238E27FC236}">
                <a16:creationId xmlns:a16="http://schemas.microsoft.com/office/drawing/2014/main" id="{2BC86E14-6370-4EB1-B7B9-579FBD7A6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043" y="2133933"/>
            <a:ext cx="1729354" cy="919869"/>
          </a:xfrm>
          <a:prstGeom prst="rect">
            <a:avLst/>
          </a:prstGeom>
        </p:spPr>
      </p:pic>
    </p:spTree>
    <p:extLst>
      <p:ext uri="{BB962C8B-B14F-4D97-AF65-F5344CB8AC3E}">
        <p14:creationId xmlns:p14="http://schemas.microsoft.com/office/powerpoint/2010/main" val="109623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many languages are adopting functional features</a:t>
            </a:r>
          </a:p>
          <a:p>
            <a:pPr lvl="1"/>
            <a:r>
              <a:rPr lang="en-GB" dirty="0"/>
              <a:t>C#, Java 8, </a:t>
            </a:r>
            <a:r>
              <a:rPr lang="en-GB" dirty="0" err="1"/>
              <a:t>Javascript</a:t>
            </a:r>
            <a:r>
              <a:rPr lang="en-GB" dirty="0"/>
              <a:t>, Swift and more are have all adopted features such as:</a:t>
            </a:r>
          </a:p>
          <a:p>
            <a:pPr lvl="2"/>
            <a:endParaRPr lang="en-GB" dirty="0"/>
          </a:p>
        </p:txBody>
      </p:sp>
    </p:spTree>
    <p:extLst>
      <p:ext uri="{BB962C8B-B14F-4D97-AF65-F5344CB8AC3E}">
        <p14:creationId xmlns:p14="http://schemas.microsoft.com/office/powerpoint/2010/main" val="135150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B9AB-C6B4-4358-A07D-F48DCA5BD0CA}"/>
              </a:ext>
            </a:extLst>
          </p:cNvPr>
          <p:cNvSpPr>
            <a:spLocks noGrp="1"/>
          </p:cNvSpPr>
          <p:nvPr>
            <p:ph type="title"/>
          </p:nvPr>
        </p:nvSpPr>
        <p:spPr/>
        <p:txBody>
          <a:bodyPr>
            <a:normAutofit/>
          </a:bodyPr>
          <a:lstStyle/>
          <a:p>
            <a:r>
              <a:rPr lang="en-GB" sz="4000" dirty="0"/>
              <a:t>Features of FP </a:t>
            </a:r>
            <a:r>
              <a:rPr lang="en-GB" sz="4000" dirty="0" err="1"/>
              <a:t>langauges</a:t>
            </a:r>
            <a:r>
              <a:rPr lang="en-GB" sz="4000" dirty="0"/>
              <a:t> you’ve probably seen</a:t>
            </a:r>
          </a:p>
        </p:txBody>
      </p:sp>
      <p:sp>
        <p:nvSpPr>
          <p:cNvPr id="3" name="Content Placeholder 2">
            <a:extLst>
              <a:ext uri="{FF2B5EF4-FFF2-40B4-BE49-F238E27FC236}">
                <a16:creationId xmlns:a16="http://schemas.microsoft.com/office/drawing/2014/main" id="{67C2D6B3-234D-4A83-829A-2126A4CCEAB4}"/>
              </a:ext>
            </a:extLst>
          </p:cNvPr>
          <p:cNvSpPr>
            <a:spLocks noGrp="1"/>
          </p:cNvSpPr>
          <p:nvPr>
            <p:ph idx="1"/>
          </p:nvPr>
        </p:nvSpPr>
        <p:spPr/>
        <p:txBody>
          <a:bodyPr/>
          <a:lstStyle/>
          <a:p>
            <a:r>
              <a:rPr lang="en-GB" dirty="0"/>
              <a:t>Higher Order functions (C#, Java, Python, </a:t>
            </a:r>
            <a:r>
              <a:rPr lang="en-GB" dirty="0" err="1"/>
              <a:t>Javascript</a:t>
            </a:r>
            <a:r>
              <a:rPr lang="en-GB" dirty="0"/>
              <a:t>)</a:t>
            </a:r>
          </a:p>
          <a:p>
            <a:r>
              <a:rPr lang="en-GB" dirty="0"/>
              <a:t>Generics (Java, C#)</a:t>
            </a:r>
          </a:p>
          <a:p>
            <a:r>
              <a:rPr lang="en-GB" dirty="0"/>
              <a:t>List comprehensions (C#, Python)</a:t>
            </a:r>
          </a:p>
          <a:p>
            <a:r>
              <a:rPr lang="en-GB" dirty="0"/>
              <a:t>Garbage Collection (Practically every high level language)</a:t>
            </a:r>
          </a:p>
        </p:txBody>
      </p:sp>
    </p:spTree>
    <p:extLst>
      <p:ext uri="{BB962C8B-B14F-4D97-AF65-F5344CB8AC3E}">
        <p14:creationId xmlns:p14="http://schemas.microsoft.com/office/powerpoint/2010/main" val="345396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I’m curious, or people have told me it’s amazing.</a:t>
            </a:r>
          </a:p>
          <a:p>
            <a:r>
              <a:rPr lang="en-GB" dirty="0"/>
              <a:t>Learn a different way of thinking; and different way to approach problems </a:t>
            </a:r>
          </a:p>
          <a:p>
            <a:pPr lvl="2"/>
            <a:endParaRPr lang="en-GB" dirty="0"/>
          </a:p>
        </p:txBody>
      </p:sp>
    </p:spTree>
    <p:extLst>
      <p:ext uri="{BB962C8B-B14F-4D97-AF65-F5344CB8AC3E}">
        <p14:creationId xmlns:p14="http://schemas.microsoft.com/office/powerpoint/2010/main" val="393050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A79-893F-490D-8FEB-B1D7C129BCB8}"/>
              </a:ext>
            </a:extLst>
          </p:cNvPr>
          <p:cNvSpPr>
            <a:spLocks noGrp="1"/>
          </p:cNvSpPr>
          <p:nvPr>
            <p:ph type="title"/>
          </p:nvPr>
        </p:nvSpPr>
        <p:spPr/>
        <p:txBody>
          <a:bodyPr/>
          <a:lstStyle/>
          <a:p>
            <a:r>
              <a:rPr lang="en-GB" dirty="0"/>
              <a:t>What is functional programming? 	</a:t>
            </a:r>
          </a:p>
        </p:txBody>
      </p:sp>
      <p:sp>
        <p:nvSpPr>
          <p:cNvPr id="3" name="Content Placeholder 2">
            <a:extLst>
              <a:ext uri="{FF2B5EF4-FFF2-40B4-BE49-F238E27FC236}">
                <a16:creationId xmlns:a16="http://schemas.microsoft.com/office/drawing/2014/main" id="{C54ADF7E-4017-4349-A4C8-BF1560AE274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3696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A79-893F-490D-8FEB-B1D7C129BCB8}"/>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C54ADF7E-4017-4349-A4C8-BF1560AE2746}"/>
              </a:ext>
            </a:extLst>
          </p:cNvPr>
          <p:cNvSpPr>
            <a:spLocks noGrp="1"/>
          </p:cNvSpPr>
          <p:nvPr>
            <p:ph idx="1"/>
          </p:nvPr>
        </p:nvSpPr>
        <p:spPr/>
        <p:txBody>
          <a:bodyPr/>
          <a:lstStyle/>
          <a:p>
            <a:r>
              <a:rPr lang="en-GB" dirty="0"/>
              <a:t>Its hard to reduce this down to a single statement. Some people have said some combination of:</a:t>
            </a:r>
          </a:p>
          <a:p>
            <a:pPr lvl="1"/>
            <a:r>
              <a:rPr lang="en-GB" dirty="0"/>
              <a:t>First Class functions (Lambda calculus and higher order functions), </a:t>
            </a:r>
          </a:p>
          <a:p>
            <a:pPr lvl="1"/>
            <a:r>
              <a:rPr lang="en-GB" dirty="0"/>
              <a:t>Algebraic Data types, </a:t>
            </a:r>
          </a:p>
          <a:p>
            <a:pPr lvl="1"/>
            <a:r>
              <a:rPr lang="en-GB" dirty="0"/>
              <a:t>Immutability</a:t>
            </a:r>
          </a:p>
          <a:p>
            <a:pPr lvl="1"/>
            <a:r>
              <a:rPr lang="en-GB" dirty="0"/>
              <a:t>Pure Functions</a:t>
            </a:r>
          </a:p>
          <a:p>
            <a:pPr lvl="1"/>
            <a:endParaRPr lang="en-GB" dirty="0"/>
          </a:p>
        </p:txBody>
      </p:sp>
    </p:spTree>
    <p:extLst>
      <p:ext uri="{BB962C8B-B14F-4D97-AF65-F5344CB8AC3E}">
        <p14:creationId xmlns:p14="http://schemas.microsoft.com/office/powerpoint/2010/main" val="4576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56CA-444E-4B50-9EF5-B5527DE14995}"/>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6A048A30-033A-471C-905A-FC3AAF909752}"/>
              </a:ext>
            </a:extLst>
          </p:cNvPr>
          <p:cNvSpPr>
            <a:spLocks noGrp="1"/>
          </p:cNvSpPr>
          <p:nvPr>
            <p:ph idx="1"/>
          </p:nvPr>
        </p:nvSpPr>
        <p:spPr/>
        <p:txBody>
          <a:bodyPr>
            <a:normAutofit/>
          </a:bodyPr>
          <a:lstStyle/>
          <a:p>
            <a:r>
              <a:rPr lang="en-GB" dirty="0"/>
              <a:t>For me, the things that are closest to the core are: </a:t>
            </a:r>
          </a:p>
          <a:p>
            <a:pPr marL="514350" indent="-514350">
              <a:buFont typeface="+mj-lt"/>
              <a:buAutoNum type="arabicPeriod"/>
            </a:pPr>
            <a:r>
              <a:rPr lang="en-GB" dirty="0"/>
              <a:t>Declarative programming with first order functions</a:t>
            </a:r>
          </a:p>
          <a:p>
            <a:pPr marL="514350" indent="-514350">
              <a:buFont typeface="+mj-lt"/>
              <a:buAutoNum type="arabicPeriod"/>
            </a:pPr>
            <a:r>
              <a:rPr lang="en-GB" dirty="0"/>
              <a:t>Purity (Absence of side effects):</a:t>
            </a:r>
          </a:p>
          <a:p>
            <a:pPr marL="0" indent="0">
              <a:buNone/>
            </a:pPr>
            <a:endParaRPr lang="en-GB" dirty="0"/>
          </a:p>
          <a:p>
            <a:pPr marL="0" indent="0">
              <a:buNone/>
            </a:pPr>
            <a:r>
              <a:rPr lang="en-GB" sz="2000" i="1" dirty="0"/>
              <a:t>"Functional code is characterised by one thing: the absence of side effects. It doesn’t rely on data outside the current function, and it doesn’t change data that exists outside the current function. Every other “functional” thing can be derived from this property." </a:t>
            </a:r>
            <a:br>
              <a:rPr lang="en-GB" sz="2400" dirty="0"/>
            </a:br>
            <a:r>
              <a:rPr lang="en-GB" sz="1400" dirty="0">
                <a:hlinkClick r:id="rId2"/>
              </a:rPr>
              <a:t>https://maryrosecook.com/blog/post/a-practical-introduction-to-functional-programming</a:t>
            </a:r>
            <a:r>
              <a:rPr lang="en-GB" sz="1400" dirty="0"/>
              <a:t> </a:t>
            </a:r>
          </a:p>
          <a:p>
            <a:pPr marL="0" indent="0">
              <a:buNone/>
            </a:pPr>
            <a:endParaRPr lang="en-GB" dirty="0"/>
          </a:p>
        </p:txBody>
      </p:sp>
    </p:spTree>
    <p:extLst>
      <p:ext uri="{BB962C8B-B14F-4D97-AF65-F5344CB8AC3E}">
        <p14:creationId xmlns:p14="http://schemas.microsoft.com/office/powerpoint/2010/main" val="421992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p:txBody>
          <a:bodyPr/>
          <a:lstStyle/>
          <a:p>
            <a:pPr marL="0" indent="0">
              <a:buNone/>
            </a:pPr>
            <a:r>
              <a:rPr lang="en-GB" dirty="0"/>
              <a:t>Essentially all of the important stuff:</a:t>
            </a:r>
          </a:p>
          <a:p>
            <a:pPr lvl="1"/>
            <a:r>
              <a:rPr lang="en-GB" dirty="0"/>
              <a:t>Algebraic Data Types</a:t>
            </a:r>
          </a:p>
          <a:p>
            <a:pPr lvl="1"/>
            <a:r>
              <a:rPr lang="en-GB" dirty="0"/>
              <a:t>Immutable Data</a:t>
            </a:r>
          </a:p>
          <a:p>
            <a:pPr lvl="1"/>
            <a:r>
              <a:rPr lang="en-GB" dirty="0"/>
              <a:t>First class functions (Higher order functions etc)</a:t>
            </a:r>
          </a:p>
          <a:p>
            <a:pPr lvl="1"/>
            <a:r>
              <a:rPr lang="en-GB" dirty="0"/>
              <a:t>Recursion and Tail call optimisation</a:t>
            </a:r>
          </a:p>
          <a:p>
            <a:pPr lvl="1"/>
            <a:r>
              <a:rPr lang="en-GB" dirty="0"/>
              <a:t>Pattern Matching</a:t>
            </a:r>
          </a:p>
          <a:p>
            <a:pPr lvl="1"/>
            <a:r>
              <a:rPr lang="en-GB" dirty="0"/>
              <a:t>Laziness</a:t>
            </a:r>
          </a:p>
          <a:p>
            <a:pPr lvl="1"/>
            <a:r>
              <a:rPr lang="en-GB" dirty="0"/>
              <a:t>Currying </a:t>
            </a:r>
          </a:p>
          <a:p>
            <a:pPr lvl="1"/>
            <a:r>
              <a:rPr lang="en-GB" dirty="0"/>
              <a:t>Partial application</a:t>
            </a:r>
          </a:p>
          <a:p>
            <a:pPr lvl="1"/>
            <a:r>
              <a:rPr lang="en-GB" dirty="0"/>
              <a:t>Pipelining </a:t>
            </a:r>
          </a:p>
          <a:p>
            <a:pPr lvl="1"/>
            <a:endParaRPr lang="en-GB" dirty="0"/>
          </a:p>
        </p:txBody>
      </p:sp>
    </p:spTree>
    <p:extLst>
      <p:ext uri="{BB962C8B-B14F-4D97-AF65-F5344CB8AC3E}">
        <p14:creationId xmlns:p14="http://schemas.microsoft.com/office/powerpoint/2010/main" val="313246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6B8E-2F55-4DA2-9AA6-3828B040BF41}"/>
              </a:ext>
            </a:extLst>
          </p:cNvPr>
          <p:cNvSpPr>
            <a:spLocks noGrp="1"/>
          </p:cNvSpPr>
          <p:nvPr>
            <p:ph type="title"/>
          </p:nvPr>
        </p:nvSpPr>
        <p:spPr/>
        <p:txBody>
          <a:bodyPr/>
          <a:lstStyle/>
          <a:p>
            <a:r>
              <a:rPr lang="en-GB" dirty="0"/>
              <a:t>FP / Declarative vs OO / Imperative</a:t>
            </a:r>
          </a:p>
        </p:txBody>
      </p:sp>
      <p:sp>
        <p:nvSpPr>
          <p:cNvPr id="3" name="Content Placeholder 2">
            <a:extLst>
              <a:ext uri="{FF2B5EF4-FFF2-40B4-BE49-F238E27FC236}">
                <a16:creationId xmlns:a16="http://schemas.microsoft.com/office/drawing/2014/main" id="{B5EA96D2-D5D0-435C-AAE4-4ACF7825D09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137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B2FC-BFE2-45AC-8473-A5D0B9F8AA56}"/>
              </a:ext>
            </a:extLst>
          </p:cNvPr>
          <p:cNvSpPr>
            <a:spLocks noGrp="1"/>
          </p:cNvSpPr>
          <p:nvPr>
            <p:ph type="title"/>
          </p:nvPr>
        </p:nvSpPr>
        <p:spPr/>
        <p:txBody>
          <a:bodyPr/>
          <a:lstStyle/>
          <a:p>
            <a:r>
              <a:rPr lang="en-GB" dirty="0"/>
              <a:t>Refactoring from Imperative</a:t>
            </a:r>
          </a:p>
        </p:txBody>
      </p:sp>
      <p:sp>
        <p:nvSpPr>
          <p:cNvPr id="3" name="Content Placeholder 2">
            <a:extLst>
              <a:ext uri="{FF2B5EF4-FFF2-40B4-BE49-F238E27FC236}">
                <a16:creationId xmlns:a16="http://schemas.microsoft.com/office/drawing/2014/main" id="{9082F3DA-CFB7-4056-85DF-AF4932092BE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6437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2A37-2FB7-41A4-A34C-96EEAD478A13}"/>
              </a:ext>
            </a:extLst>
          </p:cNvPr>
          <p:cNvSpPr>
            <a:spLocks noGrp="1"/>
          </p:cNvSpPr>
          <p:nvPr>
            <p:ph type="title"/>
          </p:nvPr>
        </p:nvSpPr>
        <p:spPr/>
        <p:txBody>
          <a:bodyPr/>
          <a:lstStyle/>
          <a:p>
            <a:r>
              <a:rPr lang="en-GB" dirty="0"/>
              <a:t>Preface</a:t>
            </a:r>
          </a:p>
        </p:txBody>
      </p:sp>
      <p:sp>
        <p:nvSpPr>
          <p:cNvPr id="3" name="Text Placeholder 2">
            <a:extLst>
              <a:ext uri="{FF2B5EF4-FFF2-40B4-BE49-F238E27FC236}">
                <a16:creationId xmlns:a16="http://schemas.microsoft.com/office/drawing/2014/main" id="{44E2F5FC-FC9D-4A6B-9AA8-AC9C0A9B86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809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E06-85B8-4E13-BB43-29A591FB978A}"/>
              </a:ext>
            </a:extLst>
          </p:cNvPr>
          <p:cNvSpPr>
            <a:spLocks noGrp="1"/>
          </p:cNvSpPr>
          <p:nvPr>
            <p:ph type="title"/>
          </p:nvPr>
        </p:nvSpPr>
        <p:spPr/>
        <p:txBody>
          <a:bodyPr/>
          <a:lstStyle/>
          <a:p>
            <a:r>
              <a:rPr lang="en-GB" dirty="0"/>
              <a:t>F# and Functional First Programming</a:t>
            </a:r>
          </a:p>
        </p:txBody>
      </p:sp>
      <p:sp>
        <p:nvSpPr>
          <p:cNvPr id="3" name="Content Placeholder 2">
            <a:extLst>
              <a:ext uri="{FF2B5EF4-FFF2-40B4-BE49-F238E27FC236}">
                <a16:creationId xmlns:a16="http://schemas.microsoft.com/office/drawing/2014/main" id="{45E44DB9-894E-4349-B012-A0C0036D56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9480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F596-C35B-4304-B20B-DDDD081A15F9}"/>
              </a:ext>
            </a:extLst>
          </p:cNvPr>
          <p:cNvSpPr>
            <a:spLocks noGrp="1"/>
          </p:cNvSpPr>
          <p:nvPr>
            <p:ph type="title"/>
          </p:nvPr>
        </p:nvSpPr>
        <p:spPr/>
        <p:txBody>
          <a:bodyPr/>
          <a:lstStyle/>
          <a:p>
            <a:r>
              <a:rPr lang="en-GB" dirty="0"/>
              <a:t>Exercise 00 </a:t>
            </a:r>
          </a:p>
        </p:txBody>
      </p:sp>
      <p:sp>
        <p:nvSpPr>
          <p:cNvPr id="3" name="Content Placeholder 2">
            <a:extLst>
              <a:ext uri="{FF2B5EF4-FFF2-40B4-BE49-F238E27FC236}">
                <a16:creationId xmlns:a16="http://schemas.microsoft.com/office/drawing/2014/main" id="{D8B20300-040F-46A7-9181-4982E34FB03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0624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AFFE-9FF8-4BD1-A6F6-7FE578FD4AC1}"/>
              </a:ext>
            </a:extLst>
          </p:cNvPr>
          <p:cNvSpPr>
            <a:spLocks noGrp="1"/>
          </p:cNvSpPr>
          <p:nvPr>
            <p:ph type="title"/>
          </p:nvPr>
        </p:nvSpPr>
        <p:spPr/>
        <p:txBody>
          <a:bodyPr/>
          <a:lstStyle/>
          <a:p>
            <a:r>
              <a:rPr lang="en-GB" dirty="0"/>
              <a:t>Next Session: All about the </a:t>
            </a:r>
            <a:r>
              <a:rPr lang="en-GB" dirty="0" err="1"/>
              <a:t>Func</a:t>
            </a:r>
            <a:endParaRPr lang="en-GB" dirty="0"/>
          </a:p>
        </p:txBody>
      </p:sp>
      <p:sp>
        <p:nvSpPr>
          <p:cNvPr id="3" name="Text Placeholder 2">
            <a:extLst>
              <a:ext uri="{FF2B5EF4-FFF2-40B4-BE49-F238E27FC236}">
                <a16:creationId xmlns:a16="http://schemas.microsoft.com/office/drawing/2014/main" id="{C88B31E1-2DE0-42CB-BAE7-68B85830B304}"/>
              </a:ext>
            </a:extLst>
          </p:cNvPr>
          <p:cNvSpPr>
            <a:spLocks noGrp="1"/>
          </p:cNvSpPr>
          <p:nvPr>
            <p:ph type="body" idx="1"/>
          </p:nvPr>
        </p:nvSpPr>
        <p:spPr/>
        <p:txBody>
          <a:bodyPr/>
          <a:lstStyle/>
          <a:p>
            <a:r>
              <a:rPr lang="en-GB" dirty="0"/>
              <a:t>01</a:t>
            </a:r>
          </a:p>
        </p:txBody>
      </p:sp>
    </p:spTree>
    <p:extLst>
      <p:ext uri="{BB962C8B-B14F-4D97-AF65-F5344CB8AC3E}">
        <p14:creationId xmlns:p14="http://schemas.microsoft.com/office/powerpoint/2010/main" val="69707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970-9EF4-4BA1-A727-34A21286C389}"/>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D4C50D17-FBFB-44FA-8267-A9FD1B6CDEC7}"/>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375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B7F6B-CF9F-4610-91EC-59CE7AF64937}"/>
              </a:ext>
            </a:extLst>
          </p:cNvPr>
          <p:cNvSpPr>
            <a:spLocks noGrp="1"/>
          </p:cNvSpPr>
          <p:nvPr>
            <p:ph idx="1"/>
          </p:nvPr>
        </p:nvSpPr>
        <p:spPr>
          <a:xfrm>
            <a:off x="838200" y="470517"/>
            <a:ext cx="10515600" cy="5706446"/>
          </a:xfrm>
        </p:spPr>
        <p:txBody>
          <a:bodyPr>
            <a:normAutofit fontScale="55000" lnSpcReduction="20000"/>
          </a:bodyPr>
          <a:lstStyle/>
          <a:p>
            <a:r>
              <a:rPr lang="en-GB" b="1" dirty="0"/>
              <a:t>### Topic 1: Start: Course / Functional </a:t>
            </a:r>
            <a:r>
              <a:rPr lang="en-GB" b="1" dirty="0" err="1"/>
              <a:t>Progrmaming</a:t>
            </a:r>
            <a:r>
              <a:rPr lang="en-GB" b="1" dirty="0"/>
              <a:t> / F# Introduction</a:t>
            </a:r>
            <a:endParaRPr lang="en-GB" dirty="0"/>
          </a:p>
          <a:p>
            <a:r>
              <a:rPr lang="en-GB" dirty="0"/>
              <a:t>- Lecture Outline:</a:t>
            </a:r>
          </a:p>
          <a:p>
            <a:r>
              <a:rPr lang="en-GB" dirty="0"/>
              <a:t>- Title : Functional First Programming with F#</a:t>
            </a:r>
          </a:p>
          <a:p>
            <a:r>
              <a:rPr lang="en-GB" dirty="0"/>
              <a:t>- Introduce course and outline</a:t>
            </a:r>
          </a:p>
          <a:p>
            <a:r>
              <a:rPr lang="en-GB" dirty="0"/>
              <a:t>- Exercise ideas</a:t>
            </a:r>
          </a:p>
          <a:p>
            <a:r>
              <a:rPr lang="en-GB" dirty="0"/>
              <a:t>- Summary of Functional Programming</a:t>
            </a:r>
          </a:p>
          <a:p>
            <a:r>
              <a:rPr lang="en-GB" dirty="0"/>
              <a:t>- Why functional programming</a:t>
            </a:r>
          </a:p>
          <a:p>
            <a:r>
              <a:rPr lang="en-GB" dirty="0"/>
              <a:t>- High level features of functional programming</a:t>
            </a:r>
          </a:p>
          <a:p>
            <a:r>
              <a:rPr lang="en-GB" dirty="0"/>
              <a:t>- Pure functions</a:t>
            </a:r>
          </a:p>
          <a:p>
            <a:r>
              <a:rPr lang="en-GB" dirty="0"/>
              <a:t>- </a:t>
            </a:r>
            <a:r>
              <a:rPr lang="en-GB" dirty="0" err="1"/>
              <a:t>Immutablility</a:t>
            </a:r>
            <a:r>
              <a:rPr lang="en-GB" dirty="0"/>
              <a:t> </a:t>
            </a:r>
          </a:p>
          <a:p>
            <a:r>
              <a:rPr lang="en-GB" dirty="0"/>
              <a:t>- Referential transparency</a:t>
            </a:r>
          </a:p>
          <a:p>
            <a:r>
              <a:rPr lang="en-GB" dirty="0"/>
              <a:t>- Algebraic data types</a:t>
            </a:r>
          </a:p>
          <a:p>
            <a:r>
              <a:rPr lang="en-GB" dirty="0"/>
              <a:t>- High level comparison of OO / Imperative to Functional / declarative </a:t>
            </a:r>
          </a:p>
          <a:p>
            <a:r>
              <a:rPr lang="en-GB" dirty="0"/>
              <a:t>- https://en.wikipedia.org/wiki/SOLID_(object-oriented_design)</a:t>
            </a:r>
          </a:p>
          <a:p>
            <a:r>
              <a:rPr lang="en-GB" dirty="0"/>
              <a:t>- Functional First Programming</a:t>
            </a:r>
          </a:p>
          <a:p>
            <a:r>
              <a:rPr lang="en-GB" dirty="0"/>
              <a:t>- F# and the functional first approach</a:t>
            </a:r>
          </a:p>
          <a:p>
            <a:r>
              <a:rPr lang="en-GB" dirty="0"/>
              <a:t>- http://whiley.org/2012/09/06/a-misconception-of-functional-programming/</a:t>
            </a:r>
          </a:p>
          <a:p>
            <a:r>
              <a:rPr lang="en-GB" dirty="0"/>
              <a:t>- Setup Instructions &amp; Exercise 0</a:t>
            </a:r>
          </a:p>
          <a:p>
            <a:r>
              <a:rPr lang="en-GB" dirty="0"/>
              <a:t>- Next Session</a:t>
            </a:r>
          </a:p>
          <a:p>
            <a:r>
              <a:rPr lang="en-GB" dirty="0"/>
              <a:t>- Questions</a:t>
            </a:r>
          </a:p>
          <a:p>
            <a:endParaRPr lang="en-GB" dirty="0"/>
          </a:p>
        </p:txBody>
      </p:sp>
    </p:spTree>
    <p:extLst>
      <p:ext uri="{BB962C8B-B14F-4D97-AF65-F5344CB8AC3E}">
        <p14:creationId xmlns:p14="http://schemas.microsoft.com/office/powerpoint/2010/main" val="388281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F45D9-D619-4C41-8786-BA6754DE484F}"/>
              </a:ext>
            </a:extLst>
          </p:cNvPr>
          <p:cNvSpPr>
            <a:spLocks noGrp="1"/>
          </p:cNvSpPr>
          <p:nvPr>
            <p:ph idx="1"/>
          </p:nvPr>
        </p:nvSpPr>
        <p:spPr/>
        <p:txBody>
          <a:bodyPr>
            <a:normAutofit fontScale="62500" lnSpcReduction="20000"/>
          </a:bodyPr>
          <a:lstStyle/>
          <a:p>
            <a:r>
              <a:rPr lang="en-GB" b="1" dirty="0"/>
              <a:t>## High Level Areas</a:t>
            </a:r>
            <a:endParaRPr lang="en-GB" dirty="0"/>
          </a:p>
          <a:p>
            <a:r>
              <a:rPr lang="en-GB" dirty="0"/>
              <a:t>- A: Functional Programming Principles</a:t>
            </a:r>
          </a:p>
          <a:p>
            <a:r>
              <a:rPr lang="en-GB" dirty="0"/>
              <a:t>- E.g. Thinking functionally, Functions, Algebraic data types, recursion, immutable data, Monads etc</a:t>
            </a:r>
          </a:p>
          <a:p>
            <a:r>
              <a:rPr lang="en-GB" dirty="0"/>
              <a:t>- A: Functional First Programming (Pragmatic concepts)</a:t>
            </a:r>
          </a:p>
          <a:p>
            <a:r>
              <a:rPr lang="en-GB" dirty="0"/>
              <a:t>- Main topics are: </a:t>
            </a:r>
          </a:p>
          <a:p>
            <a:r>
              <a:rPr lang="en-GB" dirty="0"/>
              <a:t>- Performance</a:t>
            </a:r>
          </a:p>
          <a:p>
            <a:r>
              <a:rPr lang="en-GB" dirty="0"/>
              <a:t>- Interacting with Non functional code (libraries or frameworks), such as web frameworks, databases</a:t>
            </a:r>
          </a:p>
          <a:p>
            <a:r>
              <a:rPr lang="en-GB" dirty="0"/>
              <a:t>- A: Functional Programming Design</a:t>
            </a:r>
          </a:p>
          <a:p>
            <a:r>
              <a:rPr lang="en-GB" dirty="0"/>
              <a:t>- A: F# Specific features and syntax</a:t>
            </a:r>
          </a:p>
          <a:p>
            <a:r>
              <a:rPr lang="en-GB" dirty="0"/>
              <a:t>- E.g. Operators, type providers</a:t>
            </a:r>
          </a:p>
          <a:p>
            <a:r>
              <a:rPr lang="en-GB" dirty="0"/>
              <a:t>- Project? Or do project at end of A1 and A2</a:t>
            </a:r>
          </a:p>
          <a:p>
            <a:br>
              <a:rPr lang="en-GB" dirty="0"/>
            </a:br>
            <a:r>
              <a:rPr lang="en-GB" dirty="0"/>
              <a:t>- How to deal with F# specific things? Separate into their own lectures, or mix in? </a:t>
            </a:r>
          </a:p>
          <a:p>
            <a:endParaRPr lang="en-GB" dirty="0"/>
          </a:p>
        </p:txBody>
      </p:sp>
    </p:spTree>
    <p:extLst>
      <p:ext uri="{BB962C8B-B14F-4D97-AF65-F5344CB8AC3E}">
        <p14:creationId xmlns:p14="http://schemas.microsoft.com/office/powerpoint/2010/main" val="385643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71F-A921-4324-BB27-705DE69F2311}"/>
              </a:ext>
            </a:extLst>
          </p:cNvPr>
          <p:cNvSpPr>
            <a:spLocks noGrp="1"/>
          </p:cNvSpPr>
          <p:nvPr>
            <p:ph type="title"/>
          </p:nvPr>
        </p:nvSpPr>
        <p:spPr/>
        <p:txBody>
          <a:bodyPr/>
          <a:lstStyle/>
          <a:p>
            <a:r>
              <a:rPr lang="en-GB" dirty="0"/>
              <a:t>Experience Levels?</a:t>
            </a:r>
          </a:p>
        </p:txBody>
      </p:sp>
      <p:sp>
        <p:nvSpPr>
          <p:cNvPr id="3" name="Content Placeholder 2">
            <a:extLst>
              <a:ext uri="{FF2B5EF4-FFF2-40B4-BE49-F238E27FC236}">
                <a16:creationId xmlns:a16="http://schemas.microsoft.com/office/drawing/2014/main" id="{8463EF0B-C062-4A74-9F75-AE5D6FB217D4}"/>
              </a:ext>
            </a:extLst>
          </p:cNvPr>
          <p:cNvSpPr>
            <a:spLocks noGrp="1"/>
          </p:cNvSpPr>
          <p:nvPr>
            <p:ph idx="1"/>
          </p:nvPr>
        </p:nvSpPr>
        <p:spPr/>
        <p:txBody>
          <a:bodyPr/>
          <a:lstStyle/>
          <a:p>
            <a:pPr marL="514350" indent="-514350">
              <a:buFont typeface="+mj-lt"/>
              <a:buAutoNum type="arabicPeriod"/>
            </a:pPr>
            <a:r>
              <a:rPr lang="en-GB" dirty="0"/>
              <a:t>No Experience</a:t>
            </a:r>
          </a:p>
          <a:p>
            <a:pPr marL="514350" indent="-514350">
              <a:buFont typeface="+mj-lt"/>
              <a:buAutoNum type="arabicPeriod"/>
            </a:pPr>
            <a:r>
              <a:rPr lang="en-GB" dirty="0"/>
              <a:t>Little Experience</a:t>
            </a:r>
          </a:p>
          <a:p>
            <a:pPr marL="514350" indent="-514350">
              <a:buFont typeface="+mj-lt"/>
              <a:buAutoNum type="arabicPeriod"/>
            </a:pPr>
            <a:r>
              <a:rPr lang="en-GB" dirty="0"/>
              <a:t>Some experience / use infrequently</a:t>
            </a:r>
          </a:p>
          <a:p>
            <a:pPr marL="514350" indent="-514350">
              <a:buFont typeface="+mj-lt"/>
              <a:buAutoNum type="arabicPeriod"/>
            </a:pPr>
            <a:r>
              <a:rPr lang="en-GB" dirty="0"/>
              <a:t>Good amount of experience</a:t>
            </a:r>
          </a:p>
          <a:p>
            <a:pPr marL="514350" indent="-514350">
              <a:buFont typeface="+mj-lt"/>
              <a:buAutoNum type="arabicPeriod"/>
            </a:pPr>
            <a:r>
              <a:rPr lang="en-GB" dirty="0"/>
              <a:t>Expert</a:t>
            </a:r>
          </a:p>
        </p:txBody>
      </p:sp>
    </p:spTree>
    <p:extLst>
      <p:ext uri="{BB962C8B-B14F-4D97-AF65-F5344CB8AC3E}">
        <p14:creationId xmlns:p14="http://schemas.microsoft.com/office/powerpoint/2010/main" val="327868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2C76-B23D-4A72-BA9C-2F4AC1CC895D}"/>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B8A054EC-1A98-40DA-9D07-8A15B00D6122}"/>
              </a:ext>
            </a:extLst>
          </p:cNvPr>
          <p:cNvSpPr>
            <a:spLocks noGrp="1"/>
          </p:cNvSpPr>
          <p:nvPr>
            <p:ph idx="1"/>
          </p:nvPr>
        </p:nvSpPr>
        <p:spPr/>
        <p:txBody>
          <a:bodyPr/>
          <a:lstStyle/>
          <a:p>
            <a:pPr marL="514350" indent="-514350">
              <a:buFont typeface="+mj-lt"/>
              <a:buAutoNum type="arabicPeriod"/>
            </a:pPr>
            <a:r>
              <a:rPr lang="en-GB" dirty="0"/>
              <a:t>Learning the core Functional Programming principles</a:t>
            </a:r>
          </a:p>
          <a:p>
            <a:pPr marL="514350" indent="-514350">
              <a:buFont typeface="+mj-lt"/>
              <a:buAutoNum type="arabicPeriod"/>
            </a:pPr>
            <a:r>
              <a:rPr lang="en-GB" dirty="0"/>
              <a:t>Functional First Programming with F#</a:t>
            </a:r>
          </a:p>
          <a:p>
            <a:pPr marL="514350" indent="-514350">
              <a:buFont typeface="+mj-lt"/>
              <a:buAutoNum type="arabicPeriod"/>
            </a:pPr>
            <a:r>
              <a:rPr lang="en-GB" dirty="0"/>
              <a:t>Functional Application Design</a:t>
            </a:r>
          </a:p>
          <a:p>
            <a:pPr marL="514350" indent="-514350">
              <a:buFont typeface="+mj-lt"/>
              <a:buAutoNum type="arabicPeriod"/>
            </a:pPr>
            <a:r>
              <a:rPr lang="en-GB" dirty="0"/>
              <a:t>Bonus - A Functional Programming Project</a:t>
            </a:r>
          </a:p>
          <a:p>
            <a:endParaRPr lang="en-GB" dirty="0"/>
          </a:p>
        </p:txBody>
      </p:sp>
    </p:spTree>
    <p:extLst>
      <p:ext uri="{BB962C8B-B14F-4D97-AF65-F5344CB8AC3E}">
        <p14:creationId xmlns:p14="http://schemas.microsoft.com/office/powerpoint/2010/main" val="230057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175-F082-45A3-B349-0F5DF41F490C}"/>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2173395-21BC-4376-A96B-E1AC3F893F06}"/>
              </a:ext>
            </a:extLst>
          </p:cNvPr>
          <p:cNvSpPr>
            <a:spLocks noGrp="1"/>
          </p:cNvSpPr>
          <p:nvPr>
            <p:ph idx="1"/>
          </p:nvPr>
        </p:nvSpPr>
        <p:spPr/>
        <p:txBody>
          <a:bodyPr/>
          <a:lstStyle/>
          <a:p>
            <a:r>
              <a:rPr lang="en-GB" dirty="0"/>
              <a:t>Functional Programming Principles</a:t>
            </a:r>
          </a:p>
          <a:p>
            <a:pPr lvl="1"/>
            <a:r>
              <a:rPr lang="en-GB" dirty="0"/>
              <a:t>Thinking Functionally </a:t>
            </a:r>
          </a:p>
          <a:p>
            <a:pPr lvl="1"/>
            <a:r>
              <a:rPr lang="en-GB" dirty="0"/>
              <a:t>Algebraic Data types</a:t>
            </a:r>
          </a:p>
          <a:p>
            <a:pPr lvl="1"/>
            <a:r>
              <a:rPr lang="en-GB" dirty="0"/>
              <a:t>Immutable Data</a:t>
            </a:r>
          </a:p>
          <a:p>
            <a:pPr lvl="1"/>
            <a:r>
              <a:rPr lang="en-GB" dirty="0"/>
              <a:t>Functions, Functions and more Functions</a:t>
            </a:r>
          </a:p>
        </p:txBody>
      </p:sp>
    </p:spTree>
    <p:extLst>
      <p:ext uri="{BB962C8B-B14F-4D97-AF65-F5344CB8AC3E}">
        <p14:creationId xmlns:p14="http://schemas.microsoft.com/office/powerpoint/2010/main" val="175777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CF4-9BC1-4A4C-9929-70DE8CE81E49}"/>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970A62A-269E-4D73-B0AE-FBE17362E553}"/>
              </a:ext>
            </a:extLst>
          </p:cNvPr>
          <p:cNvSpPr>
            <a:spLocks noGrp="1"/>
          </p:cNvSpPr>
          <p:nvPr>
            <p:ph idx="1"/>
          </p:nvPr>
        </p:nvSpPr>
        <p:spPr/>
        <p:txBody>
          <a:bodyPr/>
          <a:lstStyle/>
          <a:p>
            <a:r>
              <a:rPr lang="en-GB" dirty="0"/>
              <a:t>Functional First Programming with F#</a:t>
            </a:r>
          </a:p>
          <a:p>
            <a:pPr lvl="1"/>
            <a:r>
              <a:rPr lang="en-GB" dirty="0"/>
              <a:t>Mixing Functional and OO / Imperative code within an application</a:t>
            </a:r>
          </a:p>
          <a:p>
            <a:pPr lvl="1"/>
            <a:r>
              <a:rPr lang="en-GB" dirty="0"/>
              <a:t>Interacting with Non functional code (E.g. Libraries and Frameworks)</a:t>
            </a:r>
          </a:p>
          <a:p>
            <a:pPr lvl="1"/>
            <a:r>
              <a:rPr lang="en-GB" dirty="0"/>
              <a:t>Performance</a:t>
            </a:r>
          </a:p>
          <a:p>
            <a:pPr lvl="1"/>
            <a:r>
              <a:rPr lang="en-GB" dirty="0"/>
              <a:t>(Some) F# Specific features and syntax</a:t>
            </a:r>
          </a:p>
          <a:p>
            <a:pPr lvl="1"/>
            <a:endParaRPr lang="en-GB" dirty="0"/>
          </a:p>
          <a:p>
            <a:endParaRPr lang="en-GB" dirty="0"/>
          </a:p>
        </p:txBody>
      </p:sp>
    </p:spTree>
    <p:extLst>
      <p:ext uri="{BB962C8B-B14F-4D97-AF65-F5344CB8AC3E}">
        <p14:creationId xmlns:p14="http://schemas.microsoft.com/office/powerpoint/2010/main" val="327483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CD2-B090-4B10-B010-590FFA88BA0E}"/>
              </a:ext>
            </a:extLst>
          </p:cNvPr>
          <p:cNvSpPr>
            <a:spLocks noGrp="1"/>
          </p:cNvSpPr>
          <p:nvPr>
            <p:ph type="title"/>
          </p:nvPr>
        </p:nvSpPr>
        <p:spPr/>
        <p:txBody>
          <a:bodyPr/>
          <a:lstStyle/>
          <a:p>
            <a:r>
              <a:rPr lang="en-GB" dirty="0"/>
              <a:t>Topics to Cover	</a:t>
            </a:r>
          </a:p>
        </p:txBody>
      </p:sp>
      <p:sp>
        <p:nvSpPr>
          <p:cNvPr id="3" name="Content Placeholder 2">
            <a:extLst>
              <a:ext uri="{FF2B5EF4-FFF2-40B4-BE49-F238E27FC236}">
                <a16:creationId xmlns:a16="http://schemas.microsoft.com/office/drawing/2014/main" id="{BCE12A97-45EE-4917-A61C-7CBD8D04D779}"/>
              </a:ext>
            </a:extLst>
          </p:cNvPr>
          <p:cNvSpPr>
            <a:spLocks noGrp="1"/>
          </p:cNvSpPr>
          <p:nvPr>
            <p:ph idx="1"/>
          </p:nvPr>
        </p:nvSpPr>
        <p:spPr/>
        <p:txBody>
          <a:bodyPr/>
          <a:lstStyle/>
          <a:p>
            <a:r>
              <a:rPr lang="en-GB" dirty="0"/>
              <a:t>Functional Programming Design</a:t>
            </a:r>
          </a:p>
          <a:p>
            <a:pPr lvl="1"/>
            <a:r>
              <a:rPr lang="en-GB" dirty="0"/>
              <a:t>???</a:t>
            </a:r>
          </a:p>
          <a:p>
            <a:pPr lvl="1"/>
            <a:r>
              <a:rPr lang="en-GB" dirty="0"/>
              <a:t>Is Everything just a pipeline?</a:t>
            </a:r>
          </a:p>
          <a:p>
            <a:pPr lvl="1"/>
            <a:endParaRPr lang="en-GB" dirty="0"/>
          </a:p>
        </p:txBody>
      </p:sp>
    </p:spTree>
    <p:extLst>
      <p:ext uri="{BB962C8B-B14F-4D97-AF65-F5344CB8AC3E}">
        <p14:creationId xmlns:p14="http://schemas.microsoft.com/office/powerpoint/2010/main" val="21801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51F7-44A6-44D3-898C-6C5B13417A76}"/>
              </a:ext>
            </a:extLst>
          </p:cNvPr>
          <p:cNvSpPr>
            <a:spLocks noGrp="1"/>
          </p:cNvSpPr>
          <p:nvPr>
            <p:ph type="title"/>
          </p:nvPr>
        </p:nvSpPr>
        <p:spPr/>
        <p:txBody>
          <a:bodyPr/>
          <a:lstStyle/>
          <a:p>
            <a:r>
              <a:rPr lang="en-GB" dirty="0"/>
              <a:t>Exercises and Project(s)</a:t>
            </a:r>
          </a:p>
        </p:txBody>
      </p:sp>
      <p:sp>
        <p:nvSpPr>
          <p:cNvPr id="3" name="Content Placeholder 2">
            <a:extLst>
              <a:ext uri="{FF2B5EF4-FFF2-40B4-BE49-F238E27FC236}">
                <a16:creationId xmlns:a16="http://schemas.microsoft.com/office/drawing/2014/main" id="{29E98C8A-5417-4671-BAF9-3978AFFEF9A8}"/>
              </a:ext>
            </a:extLst>
          </p:cNvPr>
          <p:cNvSpPr>
            <a:spLocks noGrp="1"/>
          </p:cNvSpPr>
          <p:nvPr>
            <p:ph idx="1"/>
          </p:nvPr>
        </p:nvSpPr>
        <p:spPr/>
        <p:txBody>
          <a:bodyPr/>
          <a:lstStyle/>
          <a:p>
            <a:r>
              <a:rPr lang="en-GB" dirty="0"/>
              <a:t>Exercises every week</a:t>
            </a:r>
          </a:p>
          <a:p>
            <a:r>
              <a:rPr lang="en-GB" dirty="0"/>
              <a:t>Two options for exercise style:</a:t>
            </a:r>
          </a:p>
          <a:p>
            <a:pPr marL="914400" lvl="1" indent="-457200">
              <a:buFont typeface="+mj-lt"/>
              <a:buAutoNum type="arabicPeriod"/>
            </a:pPr>
            <a:r>
              <a:rPr lang="en-GB" dirty="0"/>
              <a:t>Each week the exercise is small enough to do in isolation</a:t>
            </a:r>
          </a:p>
          <a:p>
            <a:pPr marL="914400" lvl="1" indent="-457200">
              <a:buFont typeface="+mj-lt"/>
              <a:buAutoNum type="arabicPeriod"/>
            </a:pPr>
            <a:r>
              <a:rPr lang="en-GB" dirty="0"/>
              <a:t>Each week an exercise is apart of several small projects</a:t>
            </a:r>
          </a:p>
          <a:p>
            <a:r>
              <a:rPr lang="en-GB" dirty="0"/>
              <a:t>Preferences?</a:t>
            </a:r>
          </a:p>
          <a:p>
            <a:r>
              <a:rPr lang="en-GB" dirty="0"/>
              <a:t>Project at the end? </a:t>
            </a:r>
          </a:p>
        </p:txBody>
      </p:sp>
    </p:spTree>
    <p:extLst>
      <p:ext uri="{BB962C8B-B14F-4D97-AF65-F5344CB8AC3E}">
        <p14:creationId xmlns:p14="http://schemas.microsoft.com/office/powerpoint/2010/main" val="381148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127B-F8AD-4C85-A8DF-A68DFF4B1912}"/>
              </a:ext>
            </a:extLst>
          </p:cNvPr>
          <p:cNvSpPr>
            <a:spLocks noGrp="1"/>
          </p:cNvSpPr>
          <p:nvPr>
            <p:ph type="title"/>
          </p:nvPr>
        </p:nvSpPr>
        <p:spPr/>
        <p:txBody>
          <a:bodyPr/>
          <a:lstStyle/>
          <a:p>
            <a:r>
              <a:rPr lang="en-GB" dirty="0"/>
              <a:t>00 – Start the </a:t>
            </a:r>
            <a:r>
              <a:rPr lang="en-GB" dirty="0" err="1"/>
              <a:t>Func</a:t>
            </a:r>
            <a:endParaRPr lang="en-GB" dirty="0"/>
          </a:p>
        </p:txBody>
      </p:sp>
      <p:sp>
        <p:nvSpPr>
          <p:cNvPr id="3" name="Text Placeholder 2">
            <a:extLst>
              <a:ext uri="{FF2B5EF4-FFF2-40B4-BE49-F238E27FC236}">
                <a16:creationId xmlns:a16="http://schemas.microsoft.com/office/drawing/2014/main" id="{E669C72D-B11F-495B-A482-269C1E5FEA5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5651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1924</TotalTime>
  <Words>722</Words>
  <Application>Microsoft Office PowerPoint</Application>
  <PresentationFormat>Widescreen</PresentationFormat>
  <Paragraphs>117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Functional First Programming with F#</vt:lpstr>
      <vt:lpstr>Preface</vt:lpstr>
      <vt:lpstr>Experience Levels?</vt:lpstr>
      <vt:lpstr>Goals</vt:lpstr>
      <vt:lpstr>Topics to Cover</vt:lpstr>
      <vt:lpstr>Topics to Cover</vt:lpstr>
      <vt:lpstr>Topics to Cover </vt:lpstr>
      <vt:lpstr>Exercises and Project(s)</vt:lpstr>
      <vt:lpstr>00 – Start the Func</vt:lpstr>
      <vt:lpstr>Why learn functional Programming?</vt:lpstr>
      <vt:lpstr>Why learn functional Programming?</vt:lpstr>
      <vt:lpstr>Features of FP langauges you’ve probably seen</vt:lpstr>
      <vt:lpstr>Why learn functional Programming?</vt:lpstr>
      <vt:lpstr>What is functional programming?  </vt:lpstr>
      <vt:lpstr>What is the core functional programming?  </vt:lpstr>
      <vt:lpstr>What is the core functional programming?  </vt:lpstr>
      <vt:lpstr>Functional programming characteristics</vt:lpstr>
      <vt:lpstr>FP / Declarative vs OO / Imperative</vt:lpstr>
      <vt:lpstr>Refactoring from Imperative</vt:lpstr>
      <vt:lpstr>F# and Functional First Programming</vt:lpstr>
      <vt:lpstr>Exercise 00 </vt:lpstr>
      <vt:lpstr>Next Session: All about the Func</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First Programming with F#</dc:title>
  <dc:creator>Jason Ebbin</dc:creator>
  <cp:lastModifiedBy>Jason Ebbin</cp:lastModifiedBy>
  <cp:revision>28</cp:revision>
  <dcterms:created xsi:type="dcterms:W3CDTF">2017-10-09T19:16:36Z</dcterms:created>
  <dcterms:modified xsi:type="dcterms:W3CDTF">2017-10-11T23:03:36Z</dcterms:modified>
</cp:coreProperties>
</file>