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81" r:id="rId3"/>
    <p:sldId id="270" r:id="rId4"/>
    <p:sldId id="271" r:id="rId5"/>
    <p:sldId id="262" r:id="rId6"/>
    <p:sldId id="263" r:id="rId7"/>
    <p:sldId id="264" r:id="rId8"/>
    <p:sldId id="272" r:id="rId9"/>
    <p:sldId id="273" r:id="rId10"/>
    <p:sldId id="265" r:id="rId11"/>
    <p:sldId id="278"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550"/>
    <p:restoredTop sz="96091" autoAdjust="0"/>
  </p:normalViewPr>
  <p:slideViewPr>
    <p:cSldViewPr>
      <p:cViewPr varScale="1">
        <p:scale>
          <a:sx n="67" d="100"/>
          <a:sy n="67" d="100"/>
        </p:scale>
        <p:origin x="168" y="205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D0FB11-078C-410F-840A-69336D8E4A5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FA9EFFA2-3C6D-43C1-8A9D-B035C0B7BDF2}">
      <dgm:prSet phldrT="[Text]"/>
      <dgm:spPr/>
      <dgm:t>
        <a:bodyPr/>
        <a:lstStyle/>
        <a:p>
          <a:r>
            <a:rPr lang="en-US" dirty="0"/>
            <a:t>Chief Information Security officer</a:t>
          </a:r>
        </a:p>
      </dgm:t>
    </dgm:pt>
    <dgm:pt modelId="{EEF34255-11E2-4BBD-84A2-B4722FE92867}" type="parTrans" cxnId="{E689176A-0265-4DF7-8FCD-1A02CBB637B3}">
      <dgm:prSet/>
      <dgm:spPr/>
      <dgm:t>
        <a:bodyPr/>
        <a:lstStyle/>
        <a:p>
          <a:endParaRPr lang="en-US"/>
        </a:p>
      </dgm:t>
    </dgm:pt>
    <dgm:pt modelId="{297F3E8B-9640-4301-911D-FF662400EF6E}" type="sibTrans" cxnId="{E689176A-0265-4DF7-8FCD-1A02CBB637B3}">
      <dgm:prSet/>
      <dgm:spPr/>
      <dgm:t>
        <a:bodyPr/>
        <a:lstStyle/>
        <a:p>
          <a:endParaRPr lang="en-US"/>
        </a:p>
      </dgm:t>
    </dgm:pt>
    <dgm:pt modelId="{2A93FF62-6978-42E6-A628-298D9B322654}">
      <dgm:prSet phldrT="[Text]"/>
      <dgm:spPr>
        <a:solidFill>
          <a:schemeClr val="bg2">
            <a:lumMod val="90000"/>
          </a:schemeClr>
        </a:solidFill>
      </dgm:spPr>
      <dgm:t>
        <a:bodyPr vert="horz" lIns="0" tIns="0" rIns="0" bIns="0"/>
        <a:lstStyle/>
        <a:p>
          <a:endParaRPr lang="en-US" dirty="0"/>
        </a:p>
      </dgm:t>
    </dgm:pt>
    <dgm:pt modelId="{A47257B9-26A2-4A6F-9A5A-E485987EE4A5}" type="parTrans" cxnId="{99B2527D-4145-47DA-A071-7DE1B8FB7ADF}">
      <dgm:prSet/>
      <dgm:spPr/>
      <dgm:t>
        <a:bodyPr/>
        <a:lstStyle/>
        <a:p>
          <a:endParaRPr lang="en-US"/>
        </a:p>
      </dgm:t>
    </dgm:pt>
    <dgm:pt modelId="{D3CB9398-661A-4348-ACA1-66FEC1DAF555}" type="sibTrans" cxnId="{99B2527D-4145-47DA-A071-7DE1B8FB7ADF}">
      <dgm:prSet/>
      <dgm:spPr/>
      <dgm:t>
        <a:bodyPr/>
        <a:lstStyle/>
        <a:p>
          <a:endParaRPr lang="en-US"/>
        </a:p>
      </dgm:t>
    </dgm:pt>
    <dgm:pt modelId="{5E3009C8-41A6-4370-B819-EA51C2306E04}">
      <dgm:prSet phldrT="[Text]"/>
      <dgm:spPr>
        <a:solidFill>
          <a:schemeClr val="bg2">
            <a:lumMod val="90000"/>
          </a:schemeClr>
        </a:solidFill>
      </dgm:spPr>
      <dgm:t>
        <a:bodyPr/>
        <a:lstStyle/>
        <a:p>
          <a:endParaRPr lang="en-US" dirty="0"/>
        </a:p>
      </dgm:t>
    </dgm:pt>
    <dgm:pt modelId="{C0EB4B0D-7A67-4629-8826-DB85E04D7740}" type="parTrans" cxnId="{8417C36E-278E-4D1A-91EB-E73D42AE8D32}">
      <dgm:prSet/>
      <dgm:spPr/>
      <dgm:t>
        <a:bodyPr/>
        <a:lstStyle/>
        <a:p>
          <a:endParaRPr lang="en-US"/>
        </a:p>
      </dgm:t>
    </dgm:pt>
    <dgm:pt modelId="{B97BD950-8725-4A72-B999-4F153E5A0017}" type="sibTrans" cxnId="{8417C36E-278E-4D1A-91EB-E73D42AE8D32}">
      <dgm:prSet/>
      <dgm:spPr/>
      <dgm:t>
        <a:bodyPr/>
        <a:lstStyle/>
        <a:p>
          <a:endParaRPr lang="en-US"/>
        </a:p>
      </dgm:t>
    </dgm:pt>
    <dgm:pt modelId="{08D0F9BA-FAAE-41BA-AAB9-A2993A0B1B05}">
      <dgm:prSet phldrT="[Text]"/>
      <dgm:spPr>
        <a:solidFill>
          <a:schemeClr val="bg2">
            <a:lumMod val="90000"/>
          </a:schemeClr>
        </a:solidFill>
      </dgm:spPr>
      <dgm:t>
        <a:bodyPr/>
        <a:lstStyle/>
        <a:p>
          <a:r>
            <a:rPr lang="en-US" dirty="0"/>
            <a:t> </a:t>
          </a:r>
        </a:p>
      </dgm:t>
    </dgm:pt>
    <dgm:pt modelId="{85F5182C-B928-47CA-B535-BC28B70C7E76}" type="parTrans" cxnId="{472FCFE5-5145-4F3F-93E2-ED4C3E5C3D30}">
      <dgm:prSet/>
      <dgm:spPr/>
      <dgm:t>
        <a:bodyPr/>
        <a:lstStyle/>
        <a:p>
          <a:endParaRPr lang="en-US"/>
        </a:p>
      </dgm:t>
    </dgm:pt>
    <dgm:pt modelId="{DF09D843-2BCB-439B-9794-9CA78C7F50E2}" type="sibTrans" cxnId="{472FCFE5-5145-4F3F-93E2-ED4C3E5C3D30}">
      <dgm:prSet/>
      <dgm:spPr/>
      <dgm:t>
        <a:bodyPr/>
        <a:lstStyle/>
        <a:p>
          <a:endParaRPr lang="en-US"/>
        </a:p>
      </dgm:t>
    </dgm:pt>
    <dgm:pt modelId="{B2D656F5-5724-46A9-9452-B04D18029C9A}">
      <dgm:prSet phldrT="[Text]"/>
      <dgm:spPr/>
      <dgm:t>
        <a:bodyPr/>
        <a:lstStyle/>
        <a:p>
          <a:r>
            <a:rPr lang="en-US" dirty="0"/>
            <a:t>Security Analyst</a:t>
          </a:r>
        </a:p>
      </dgm:t>
    </dgm:pt>
    <dgm:pt modelId="{687F3A8A-8911-49B3-8994-DB17130EFADC}" type="sibTrans" cxnId="{A6081AAE-9EA4-4436-8CF4-6808FF8030EB}">
      <dgm:prSet/>
      <dgm:spPr/>
      <dgm:t>
        <a:bodyPr/>
        <a:lstStyle/>
        <a:p>
          <a:endParaRPr lang="en-US"/>
        </a:p>
      </dgm:t>
    </dgm:pt>
    <dgm:pt modelId="{01860C58-63C9-4B05-AE8F-B359A2311122}" type="parTrans" cxnId="{A6081AAE-9EA4-4436-8CF4-6808FF8030EB}">
      <dgm:prSet/>
      <dgm:spPr/>
      <dgm:t>
        <a:bodyPr/>
        <a:lstStyle/>
        <a:p>
          <a:endParaRPr lang="en-US"/>
        </a:p>
      </dgm:t>
    </dgm:pt>
    <dgm:pt modelId="{C7145CDF-901A-4E4B-9FB0-F5ED65B866DC}">
      <dgm:prSet phldrT="[Text]"/>
      <dgm:spPr/>
      <dgm:t>
        <a:bodyPr/>
        <a:lstStyle/>
        <a:p>
          <a:r>
            <a:rPr lang="en-US" dirty="0"/>
            <a:t>Security Analyst</a:t>
          </a:r>
        </a:p>
      </dgm:t>
    </dgm:pt>
    <dgm:pt modelId="{0B1CBEE2-DCC1-4DB2-8A36-595F5737692E}" type="sibTrans" cxnId="{49138E2B-D2AD-4C2C-B3DD-B4FA63939CD4}">
      <dgm:prSet/>
      <dgm:spPr/>
      <dgm:t>
        <a:bodyPr/>
        <a:lstStyle/>
        <a:p>
          <a:endParaRPr lang="en-US"/>
        </a:p>
      </dgm:t>
    </dgm:pt>
    <dgm:pt modelId="{8AC0FF24-E467-49C1-81D6-6304DE3E2D19}" type="parTrans" cxnId="{49138E2B-D2AD-4C2C-B3DD-B4FA63939CD4}">
      <dgm:prSet/>
      <dgm:spPr/>
      <dgm:t>
        <a:bodyPr/>
        <a:lstStyle/>
        <a:p>
          <a:endParaRPr lang="en-US"/>
        </a:p>
      </dgm:t>
    </dgm:pt>
    <dgm:pt modelId="{E151AA08-2EA2-4E1D-B6E6-F95B4C198751}">
      <dgm:prSet phldrT="[Text]"/>
      <dgm:spPr/>
      <dgm:t>
        <a:bodyPr/>
        <a:lstStyle/>
        <a:p>
          <a:r>
            <a:rPr lang="en-US" dirty="0"/>
            <a:t>Security Manager</a:t>
          </a:r>
        </a:p>
      </dgm:t>
    </dgm:pt>
    <dgm:pt modelId="{9DBAB0A1-96DD-477C-B998-B9426753622D}" type="sibTrans" cxnId="{ED492060-AC69-4F39-81D8-5F5D106D71A4}">
      <dgm:prSet/>
      <dgm:spPr/>
      <dgm:t>
        <a:bodyPr/>
        <a:lstStyle/>
        <a:p>
          <a:endParaRPr lang="en-US"/>
        </a:p>
      </dgm:t>
    </dgm:pt>
    <dgm:pt modelId="{5FCFDF74-C016-4D4D-B120-CE2720EE7088}" type="parTrans" cxnId="{ED492060-AC69-4F39-81D8-5F5D106D71A4}">
      <dgm:prSet/>
      <dgm:spPr/>
      <dgm:t>
        <a:bodyPr/>
        <a:lstStyle/>
        <a:p>
          <a:endParaRPr lang="en-US"/>
        </a:p>
      </dgm:t>
    </dgm:pt>
    <dgm:pt modelId="{E17F42E4-0DAD-4DBE-AE5C-4651E6D96E78}" type="pres">
      <dgm:prSet presAssocID="{C2D0FB11-078C-410F-840A-69336D8E4A57}" presName="mainComposite" presStyleCnt="0">
        <dgm:presLayoutVars>
          <dgm:chPref val="1"/>
          <dgm:dir/>
          <dgm:animOne val="branch"/>
          <dgm:animLvl val="lvl"/>
          <dgm:resizeHandles val="exact"/>
        </dgm:presLayoutVars>
      </dgm:prSet>
      <dgm:spPr/>
    </dgm:pt>
    <dgm:pt modelId="{8D41E5CB-1BC0-4857-B5E4-1FBFE25CDE75}" type="pres">
      <dgm:prSet presAssocID="{C2D0FB11-078C-410F-840A-69336D8E4A57}" presName="hierFlow" presStyleCnt="0"/>
      <dgm:spPr/>
    </dgm:pt>
    <dgm:pt modelId="{CCBCA691-F5E0-4609-A625-C9470F17A113}" type="pres">
      <dgm:prSet presAssocID="{C2D0FB11-078C-410F-840A-69336D8E4A57}" presName="firstBuf" presStyleCnt="0"/>
      <dgm:spPr/>
    </dgm:pt>
    <dgm:pt modelId="{695E7E92-384D-4C0C-8ABC-7549C81E0633}" type="pres">
      <dgm:prSet presAssocID="{C2D0FB11-078C-410F-840A-69336D8E4A57}" presName="hierChild1" presStyleCnt="0">
        <dgm:presLayoutVars>
          <dgm:chPref val="1"/>
          <dgm:animOne val="branch"/>
          <dgm:animLvl val="lvl"/>
        </dgm:presLayoutVars>
      </dgm:prSet>
      <dgm:spPr/>
    </dgm:pt>
    <dgm:pt modelId="{0554DBC1-C112-46DD-A6FF-017B5E5BD2B3}" type="pres">
      <dgm:prSet presAssocID="{FA9EFFA2-3C6D-43C1-8A9D-B035C0B7BDF2}" presName="Name14" presStyleCnt="0"/>
      <dgm:spPr/>
    </dgm:pt>
    <dgm:pt modelId="{CE7B43BF-A0D6-434B-848D-4F1765B2E6D9}" type="pres">
      <dgm:prSet presAssocID="{FA9EFFA2-3C6D-43C1-8A9D-B035C0B7BDF2}" presName="level1Shape" presStyleLbl="node0" presStyleIdx="0" presStyleCnt="1" custLinFactNeighborX="12936" custLinFactNeighborY="-4347">
        <dgm:presLayoutVars>
          <dgm:chPref val="3"/>
        </dgm:presLayoutVars>
      </dgm:prSet>
      <dgm:spPr/>
    </dgm:pt>
    <dgm:pt modelId="{A1D59EC2-57C8-4E1F-BFC4-069F22CD73EA}" type="pres">
      <dgm:prSet presAssocID="{FA9EFFA2-3C6D-43C1-8A9D-B035C0B7BDF2}" presName="hierChild2" presStyleCnt="0"/>
      <dgm:spPr/>
    </dgm:pt>
    <dgm:pt modelId="{6B0FDD24-2A17-4D07-A7EB-33A9124B73DD}" type="pres">
      <dgm:prSet presAssocID="{5FCFDF74-C016-4D4D-B120-CE2720EE7088}" presName="Name19" presStyleLbl="parChTrans1D2" presStyleIdx="0" presStyleCnt="1"/>
      <dgm:spPr/>
    </dgm:pt>
    <dgm:pt modelId="{5D70F223-BE80-406C-A01B-368561EEBCFA}" type="pres">
      <dgm:prSet presAssocID="{E151AA08-2EA2-4E1D-B6E6-F95B4C198751}" presName="Name21" presStyleCnt="0"/>
      <dgm:spPr/>
    </dgm:pt>
    <dgm:pt modelId="{5100E7A2-EE34-4FAD-8EB8-E3D026F88621}" type="pres">
      <dgm:prSet presAssocID="{E151AA08-2EA2-4E1D-B6E6-F95B4C198751}" presName="level2Shape" presStyleLbl="node2" presStyleIdx="0" presStyleCnt="1" custLinFactNeighborX="48821" custLinFactNeighborY="-161"/>
      <dgm:spPr/>
    </dgm:pt>
    <dgm:pt modelId="{985C0806-9BD4-4CA3-823F-CAE7795830EC}" type="pres">
      <dgm:prSet presAssocID="{E151AA08-2EA2-4E1D-B6E6-F95B4C198751}" presName="hierChild3" presStyleCnt="0"/>
      <dgm:spPr/>
    </dgm:pt>
    <dgm:pt modelId="{C4D069F1-82C7-4249-A664-36EEDB7EE46F}" type="pres">
      <dgm:prSet presAssocID="{8AC0FF24-E467-49C1-81D6-6304DE3E2D19}" presName="Name19" presStyleLbl="parChTrans1D3" presStyleIdx="0" presStyleCnt="2"/>
      <dgm:spPr/>
    </dgm:pt>
    <dgm:pt modelId="{1BD6C79D-9918-4573-B48A-294890C560BE}" type="pres">
      <dgm:prSet presAssocID="{C7145CDF-901A-4E4B-9FB0-F5ED65B866DC}" presName="Name21" presStyleCnt="0"/>
      <dgm:spPr/>
    </dgm:pt>
    <dgm:pt modelId="{1389532D-A121-455C-96AC-EA85F0C244AD}" type="pres">
      <dgm:prSet presAssocID="{C7145CDF-901A-4E4B-9FB0-F5ED65B866DC}" presName="level2Shape" presStyleLbl="node3" presStyleIdx="0" presStyleCnt="2" custLinFactNeighborX="69441" custLinFactNeighborY="826"/>
      <dgm:spPr/>
    </dgm:pt>
    <dgm:pt modelId="{BB5AF4A0-8A0A-4340-8628-D19385D529B3}" type="pres">
      <dgm:prSet presAssocID="{C7145CDF-901A-4E4B-9FB0-F5ED65B866DC}" presName="hierChild3" presStyleCnt="0"/>
      <dgm:spPr/>
    </dgm:pt>
    <dgm:pt modelId="{511122F5-14C6-442E-A29F-AA10E184D5B1}" type="pres">
      <dgm:prSet presAssocID="{01860C58-63C9-4B05-AE8F-B359A2311122}" presName="Name19" presStyleLbl="parChTrans1D3" presStyleIdx="1" presStyleCnt="2"/>
      <dgm:spPr/>
    </dgm:pt>
    <dgm:pt modelId="{DAD29D13-8313-4D4D-A777-43A88599CFB3}" type="pres">
      <dgm:prSet presAssocID="{B2D656F5-5724-46A9-9452-B04D18029C9A}" presName="Name21" presStyleCnt="0"/>
      <dgm:spPr/>
    </dgm:pt>
    <dgm:pt modelId="{08FB98CB-3466-480A-B3D3-DFD6528309DD}" type="pres">
      <dgm:prSet presAssocID="{B2D656F5-5724-46A9-9452-B04D18029C9A}" presName="level2Shape" presStyleLbl="node3" presStyleIdx="1" presStyleCnt="2" custLinFactNeighborX="47566" custLinFactNeighborY="-1916"/>
      <dgm:spPr/>
    </dgm:pt>
    <dgm:pt modelId="{3C0B3D06-B03F-42AA-A214-3B4CDC7689EE}" type="pres">
      <dgm:prSet presAssocID="{B2D656F5-5724-46A9-9452-B04D18029C9A}" presName="hierChild3" presStyleCnt="0"/>
      <dgm:spPr/>
    </dgm:pt>
    <dgm:pt modelId="{AE330D6E-D5B5-44AA-A7E3-4C2E9517811A}" type="pres">
      <dgm:prSet presAssocID="{C2D0FB11-078C-410F-840A-69336D8E4A57}" presName="bgShapesFlow" presStyleCnt="0"/>
      <dgm:spPr/>
    </dgm:pt>
    <dgm:pt modelId="{F733EF72-723B-44AC-B0AB-0D21A6B14268}" type="pres">
      <dgm:prSet presAssocID="{2A93FF62-6978-42E6-A628-298D9B322654}" presName="rectComp" presStyleCnt="0"/>
      <dgm:spPr/>
    </dgm:pt>
    <dgm:pt modelId="{CA74EEE4-1306-44D4-A80E-57BB15F968A4}" type="pres">
      <dgm:prSet presAssocID="{2A93FF62-6978-42E6-A628-298D9B322654}" presName="bgRect" presStyleLbl="bgShp" presStyleIdx="0" presStyleCnt="3" custAng="0" custScaleY="94604"/>
      <dgm:spPr/>
    </dgm:pt>
    <dgm:pt modelId="{8C56088B-EEF5-4E4E-AD83-34BA57A61EEC}" type="pres">
      <dgm:prSet presAssocID="{2A93FF62-6978-42E6-A628-298D9B322654}" presName="bgRectTx" presStyleLbl="bgShp" presStyleIdx="0" presStyleCnt="3">
        <dgm:presLayoutVars>
          <dgm:bulletEnabled val="1"/>
        </dgm:presLayoutVars>
      </dgm:prSet>
      <dgm:spPr/>
    </dgm:pt>
    <dgm:pt modelId="{1CAC67C5-71E1-445E-9EC5-184F84C707B9}" type="pres">
      <dgm:prSet presAssocID="{2A93FF62-6978-42E6-A628-298D9B322654}" presName="spComp" presStyleCnt="0"/>
      <dgm:spPr/>
    </dgm:pt>
    <dgm:pt modelId="{B918717E-5867-4148-B486-37AFE7CF0601}" type="pres">
      <dgm:prSet presAssocID="{2A93FF62-6978-42E6-A628-298D9B322654}" presName="vSp" presStyleCnt="0"/>
      <dgm:spPr/>
    </dgm:pt>
    <dgm:pt modelId="{27148F4C-494C-413E-B016-833FE19AA788}" type="pres">
      <dgm:prSet presAssocID="{5E3009C8-41A6-4370-B819-EA51C2306E04}" presName="rectComp" presStyleCnt="0"/>
      <dgm:spPr/>
    </dgm:pt>
    <dgm:pt modelId="{86DCE222-28E4-4A25-BFF5-8BBE854CB1D9}" type="pres">
      <dgm:prSet presAssocID="{5E3009C8-41A6-4370-B819-EA51C2306E04}" presName="bgRect" presStyleLbl="bgShp" presStyleIdx="1" presStyleCnt="3"/>
      <dgm:spPr/>
    </dgm:pt>
    <dgm:pt modelId="{219F7B36-5685-42E5-9A4E-F88130ED45A4}" type="pres">
      <dgm:prSet presAssocID="{5E3009C8-41A6-4370-B819-EA51C2306E04}" presName="bgRectTx" presStyleLbl="bgShp" presStyleIdx="1" presStyleCnt="3">
        <dgm:presLayoutVars>
          <dgm:bulletEnabled val="1"/>
        </dgm:presLayoutVars>
      </dgm:prSet>
      <dgm:spPr/>
    </dgm:pt>
    <dgm:pt modelId="{4837D600-6FCA-4393-9A30-06A3A0E06482}" type="pres">
      <dgm:prSet presAssocID="{5E3009C8-41A6-4370-B819-EA51C2306E04}" presName="spComp" presStyleCnt="0"/>
      <dgm:spPr/>
    </dgm:pt>
    <dgm:pt modelId="{04233ADF-7C20-4319-8E8D-C3F0A4210DC9}" type="pres">
      <dgm:prSet presAssocID="{5E3009C8-41A6-4370-B819-EA51C2306E04}" presName="vSp" presStyleCnt="0"/>
      <dgm:spPr/>
    </dgm:pt>
    <dgm:pt modelId="{5FB2582B-1F8A-4131-8902-08DB4ACD682E}" type="pres">
      <dgm:prSet presAssocID="{08D0F9BA-FAAE-41BA-AAB9-A2993A0B1B05}" presName="rectComp" presStyleCnt="0"/>
      <dgm:spPr/>
    </dgm:pt>
    <dgm:pt modelId="{B0BF96CB-F3DE-4783-B3FE-7BF4EE26FB0A}" type="pres">
      <dgm:prSet presAssocID="{08D0F9BA-FAAE-41BA-AAB9-A2993A0B1B05}" presName="bgRect" presStyleLbl="bgShp" presStyleIdx="2" presStyleCnt="3"/>
      <dgm:spPr/>
    </dgm:pt>
    <dgm:pt modelId="{78050B48-BFD1-47F3-BF30-5D043B089727}" type="pres">
      <dgm:prSet presAssocID="{08D0F9BA-FAAE-41BA-AAB9-A2993A0B1B05}" presName="bgRectTx" presStyleLbl="bgShp" presStyleIdx="2" presStyleCnt="3">
        <dgm:presLayoutVars>
          <dgm:bulletEnabled val="1"/>
        </dgm:presLayoutVars>
      </dgm:prSet>
      <dgm:spPr/>
    </dgm:pt>
  </dgm:ptLst>
  <dgm:cxnLst>
    <dgm:cxn modelId="{49138E2B-D2AD-4C2C-B3DD-B4FA63939CD4}" srcId="{E151AA08-2EA2-4E1D-B6E6-F95B4C198751}" destId="{C7145CDF-901A-4E4B-9FB0-F5ED65B866DC}" srcOrd="0" destOrd="0" parTransId="{8AC0FF24-E467-49C1-81D6-6304DE3E2D19}" sibTransId="{0B1CBEE2-DCC1-4DB2-8A36-595F5737692E}"/>
    <dgm:cxn modelId="{1CA32C2F-50DD-4704-9A23-6DB069241762}" type="presOf" srcId="{C2D0FB11-078C-410F-840A-69336D8E4A57}" destId="{E17F42E4-0DAD-4DBE-AE5C-4651E6D96E78}" srcOrd="0" destOrd="0" presId="urn:microsoft.com/office/officeart/2005/8/layout/hierarchy6"/>
    <dgm:cxn modelId="{0FCE7533-ED6D-4871-B551-2AF0BBF5BAE1}" type="presOf" srcId="{8AC0FF24-E467-49C1-81D6-6304DE3E2D19}" destId="{C4D069F1-82C7-4249-A664-36EEDB7EE46F}" srcOrd="0" destOrd="0" presId="urn:microsoft.com/office/officeart/2005/8/layout/hierarchy6"/>
    <dgm:cxn modelId="{9F37CC4B-D118-4DD4-ABA7-BBABAC17EA68}" type="presOf" srcId="{08D0F9BA-FAAE-41BA-AAB9-A2993A0B1B05}" destId="{B0BF96CB-F3DE-4783-B3FE-7BF4EE26FB0A}" srcOrd="0" destOrd="0" presId="urn:microsoft.com/office/officeart/2005/8/layout/hierarchy6"/>
    <dgm:cxn modelId="{ED492060-AC69-4F39-81D8-5F5D106D71A4}" srcId="{FA9EFFA2-3C6D-43C1-8A9D-B035C0B7BDF2}" destId="{E151AA08-2EA2-4E1D-B6E6-F95B4C198751}" srcOrd="0" destOrd="0" parTransId="{5FCFDF74-C016-4D4D-B120-CE2720EE7088}" sibTransId="{9DBAB0A1-96DD-477C-B998-B9426753622D}"/>
    <dgm:cxn modelId="{E689176A-0265-4DF7-8FCD-1A02CBB637B3}" srcId="{C2D0FB11-078C-410F-840A-69336D8E4A57}" destId="{FA9EFFA2-3C6D-43C1-8A9D-B035C0B7BDF2}" srcOrd="0" destOrd="0" parTransId="{EEF34255-11E2-4BBD-84A2-B4722FE92867}" sibTransId="{297F3E8B-9640-4301-911D-FF662400EF6E}"/>
    <dgm:cxn modelId="{8417C36E-278E-4D1A-91EB-E73D42AE8D32}" srcId="{C2D0FB11-078C-410F-840A-69336D8E4A57}" destId="{5E3009C8-41A6-4370-B819-EA51C2306E04}" srcOrd="2" destOrd="0" parTransId="{C0EB4B0D-7A67-4629-8826-DB85E04D7740}" sibTransId="{B97BD950-8725-4A72-B999-4F153E5A0017}"/>
    <dgm:cxn modelId="{0D9C2471-E965-4445-B28B-2014989541CA}" type="presOf" srcId="{01860C58-63C9-4B05-AE8F-B359A2311122}" destId="{511122F5-14C6-442E-A29F-AA10E184D5B1}" srcOrd="0" destOrd="0" presId="urn:microsoft.com/office/officeart/2005/8/layout/hierarchy6"/>
    <dgm:cxn modelId="{99B2527D-4145-47DA-A071-7DE1B8FB7ADF}" srcId="{C2D0FB11-078C-410F-840A-69336D8E4A57}" destId="{2A93FF62-6978-42E6-A628-298D9B322654}" srcOrd="1" destOrd="0" parTransId="{A47257B9-26A2-4A6F-9A5A-E485987EE4A5}" sibTransId="{D3CB9398-661A-4348-ACA1-66FEC1DAF555}"/>
    <dgm:cxn modelId="{C776DE7E-2CC1-4455-A492-B43102B948BF}" type="presOf" srcId="{08D0F9BA-FAAE-41BA-AAB9-A2993A0B1B05}" destId="{78050B48-BFD1-47F3-BF30-5D043B089727}" srcOrd="1" destOrd="0" presId="urn:microsoft.com/office/officeart/2005/8/layout/hierarchy6"/>
    <dgm:cxn modelId="{C843DB8E-556C-4059-88C0-CA0A68C4524C}" type="presOf" srcId="{2A93FF62-6978-42E6-A628-298D9B322654}" destId="{CA74EEE4-1306-44D4-A80E-57BB15F968A4}" srcOrd="0" destOrd="0" presId="urn:microsoft.com/office/officeart/2005/8/layout/hierarchy6"/>
    <dgm:cxn modelId="{ED8CF08F-4188-4F64-8ADF-99DE942F2BD7}" type="presOf" srcId="{FA9EFFA2-3C6D-43C1-8A9D-B035C0B7BDF2}" destId="{CE7B43BF-A0D6-434B-848D-4F1765B2E6D9}" srcOrd="0" destOrd="0" presId="urn:microsoft.com/office/officeart/2005/8/layout/hierarchy6"/>
    <dgm:cxn modelId="{72C7F08F-5471-41D8-A923-4E4C6F5E08F9}" type="presOf" srcId="{B2D656F5-5724-46A9-9452-B04D18029C9A}" destId="{08FB98CB-3466-480A-B3D3-DFD6528309DD}" srcOrd="0" destOrd="0" presId="urn:microsoft.com/office/officeart/2005/8/layout/hierarchy6"/>
    <dgm:cxn modelId="{A6081AAE-9EA4-4436-8CF4-6808FF8030EB}" srcId="{E151AA08-2EA2-4E1D-B6E6-F95B4C198751}" destId="{B2D656F5-5724-46A9-9452-B04D18029C9A}" srcOrd="1" destOrd="0" parTransId="{01860C58-63C9-4B05-AE8F-B359A2311122}" sibTransId="{687F3A8A-8911-49B3-8994-DB17130EFADC}"/>
    <dgm:cxn modelId="{D8EBDFAE-AF40-48E3-873F-7060F541F48C}" type="presOf" srcId="{E151AA08-2EA2-4E1D-B6E6-F95B4C198751}" destId="{5100E7A2-EE34-4FAD-8EB8-E3D026F88621}" srcOrd="0" destOrd="0" presId="urn:microsoft.com/office/officeart/2005/8/layout/hierarchy6"/>
    <dgm:cxn modelId="{80349CB6-FE17-47F5-9102-B7E2E9A81796}" type="presOf" srcId="{5E3009C8-41A6-4370-B819-EA51C2306E04}" destId="{86DCE222-28E4-4A25-BFF5-8BBE854CB1D9}" srcOrd="0" destOrd="0" presId="urn:microsoft.com/office/officeart/2005/8/layout/hierarchy6"/>
    <dgm:cxn modelId="{43F0D3C5-AB63-4D16-ABF7-E3347EEF6083}" type="presOf" srcId="{2A93FF62-6978-42E6-A628-298D9B322654}" destId="{8C56088B-EEF5-4E4E-AD83-34BA57A61EEC}" srcOrd="1" destOrd="0" presId="urn:microsoft.com/office/officeart/2005/8/layout/hierarchy6"/>
    <dgm:cxn modelId="{40613AC7-C58F-4523-BCF3-112F9BC50513}" type="presOf" srcId="{5E3009C8-41A6-4370-B819-EA51C2306E04}" destId="{219F7B36-5685-42E5-9A4E-F88130ED45A4}" srcOrd="1" destOrd="0" presId="urn:microsoft.com/office/officeart/2005/8/layout/hierarchy6"/>
    <dgm:cxn modelId="{65F401D1-CB56-4F15-A80C-EE56D19B51D4}" type="presOf" srcId="{5FCFDF74-C016-4D4D-B120-CE2720EE7088}" destId="{6B0FDD24-2A17-4D07-A7EB-33A9124B73DD}" srcOrd="0" destOrd="0" presId="urn:microsoft.com/office/officeart/2005/8/layout/hierarchy6"/>
    <dgm:cxn modelId="{472FCFE5-5145-4F3F-93E2-ED4C3E5C3D30}" srcId="{C2D0FB11-078C-410F-840A-69336D8E4A57}" destId="{08D0F9BA-FAAE-41BA-AAB9-A2993A0B1B05}" srcOrd="3" destOrd="0" parTransId="{85F5182C-B928-47CA-B535-BC28B70C7E76}" sibTransId="{DF09D843-2BCB-439B-9794-9CA78C7F50E2}"/>
    <dgm:cxn modelId="{50822BF3-9249-43BE-B6F1-0F626B3CBB53}" type="presOf" srcId="{C7145CDF-901A-4E4B-9FB0-F5ED65B866DC}" destId="{1389532D-A121-455C-96AC-EA85F0C244AD}" srcOrd="0" destOrd="0" presId="urn:microsoft.com/office/officeart/2005/8/layout/hierarchy6"/>
    <dgm:cxn modelId="{40FFA05B-9023-4020-B420-83948A5C414E}" type="presParOf" srcId="{E17F42E4-0DAD-4DBE-AE5C-4651E6D96E78}" destId="{8D41E5CB-1BC0-4857-B5E4-1FBFE25CDE75}" srcOrd="0" destOrd="0" presId="urn:microsoft.com/office/officeart/2005/8/layout/hierarchy6"/>
    <dgm:cxn modelId="{F6748ECB-C71F-4627-9990-DFD22AFCFD81}" type="presParOf" srcId="{8D41E5CB-1BC0-4857-B5E4-1FBFE25CDE75}" destId="{CCBCA691-F5E0-4609-A625-C9470F17A113}" srcOrd="0" destOrd="0" presId="urn:microsoft.com/office/officeart/2005/8/layout/hierarchy6"/>
    <dgm:cxn modelId="{CB996041-D4A4-4FDB-9A38-E8F840E26BFA}" type="presParOf" srcId="{8D41E5CB-1BC0-4857-B5E4-1FBFE25CDE75}" destId="{695E7E92-384D-4C0C-8ABC-7549C81E0633}" srcOrd="1" destOrd="0" presId="urn:microsoft.com/office/officeart/2005/8/layout/hierarchy6"/>
    <dgm:cxn modelId="{EB0CFA82-8F89-4936-81B1-A60157F887D9}" type="presParOf" srcId="{695E7E92-384D-4C0C-8ABC-7549C81E0633}" destId="{0554DBC1-C112-46DD-A6FF-017B5E5BD2B3}" srcOrd="0" destOrd="0" presId="urn:microsoft.com/office/officeart/2005/8/layout/hierarchy6"/>
    <dgm:cxn modelId="{C073E669-8A9A-4B9C-9D49-C8B6A97BEA8C}" type="presParOf" srcId="{0554DBC1-C112-46DD-A6FF-017B5E5BD2B3}" destId="{CE7B43BF-A0D6-434B-848D-4F1765B2E6D9}" srcOrd="0" destOrd="0" presId="urn:microsoft.com/office/officeart/2005/8/layout/hierarchy6"/>
    <dgm:cxn modelId="{A47AAE8E-3A93-41A1-A659-A3F42C40546C}" type="presParOf" srcId="{0554DBC1-C112-46DD-A6FF-017B5E5BD2B3}" destId="{A1D59EC2-57C8-4E1F-BFC4-069F22CD73EA}" srcOrd="1" destOrd="0" presId="urn:microsoft.com/office/officeart/2005/8/layout/hierarchy6"/>
    <dgm:cxn modelId="{11E671B4-116E-4BDD-AB99-D3B5BCC52200}" type="presParOf" srcId="{A1D59EC2-57C8-4E1F-BFC4-069F22CD73EA}" destId="{6B0FDD24-2A17-4D07-A7EB-33A9124B73DD}" srcOrd="0" destOrd="0" presId="urn:microsoft.com/office/officeart/2005/8/layout/hierarchy6"/>
    <dgm:cxn modelId="{16B8BD29-12F0-42A5-B3C7-9D400F2CE8F8}" type="presParOf" srcId="{A1D59EC2-57C8-4E1F-BFC4-069F22CD73EA}" destId="{5D70F223-BE80-406C-A01B-368561EEBCFA}" srcOrd="1" destOrd="0" presId="urn:microsoft.com/office/officeart/2005/8/layout/hierarchy6"/>
    <dgm:cxn modelId="{67861939-D7E1-4D8F-8584-5AEBFF23E29C}" type="presParOf" srcId="{5D70F223-BE80-406C-A01B-368561EEBCFA}" destId="{5100E7A2-EE34-4FAD-8EB8-E3D026F88621}" srcOrd="0" destOrd="0" presId="urn:microsoft.com/office/officeart/2005/8/layout/hierarchy6"/>
    <dgm:cxn modelId="{E0E7563B-2FCA-4822-96EC-275CBE697045}" type="presParOf" srcId="{5D70F223-BE80-406C-A01B-368561EEBCFA}" destId="{985C0806-9BD4-4CA3-823F-CAE7795830EC}" srcOrd="1" destOrd="0" presId="urn:microsoft.com/office/officeart/2005/8/layout/hierarchy6"/>
    <dgm:cxn modelId="{93049401-2257-4FED-8E57-9B04228FEF02}" type="presParOf" srcId="{985C0806-9BD4-4CA3-823F-CAE7795830EC}" destId="{C4D069F1-82C7-4249-A664-36EEDB7EE46F}" srcOrd="0" destOrd="0" presId="urn:microsoft.com/office/officeart/2005/8/layout/hierarchy6"/>
    <dgm:cxn modelId="{6F70026B-4929-4125-A3B8-34667AA2538B}" type="presParOf" srcId="{985C0806-9BD4-4CA3-823F-CAE7795830EC}" destId="{1BD6C79D-9918-4573-B48A-294890C560BE}" srcOrd="1" destOrd="0" presId="urn:microsoft.com/office/officeart/2005/8/layout/hierarchy6"/>
    <dgm:cxn modelId="{62DE161D-0DC9-4B59-B9BA-7C162B318A5E}" type="presParOf" srcId="{1BD6C79D-9918-4573-B48A-294890C560BE}" destId="{1389532D-A121-455C-96AC-EA85F0C244AD}" srcOrd="0" destOrd="0" presId="urn:microsoft.com/office/officeart/2005/8/layout/hierarchy6"/>
    <dgm:cxn modelId="{8A5CDF72-5497-4DD0-9202-1073161B19EA}" type="presParOf" srcId="{1BD6C79D-9918-4573-B48A-294890C560BE}" destId="{BB5AF4A0-8A0A-4340-8628-D19385D529B3}" srcOrd="1" destOrd="0" presId="urn:microsoft.com/office/officeart/2005/8/layout/hierarchy6"/>
    <dgm:cxn modelId="{C8122196-EC26-4C8B-A3D3-43B13E55913E}" type="presParOf" srcId="{985C0806-9BD4-4CA3-823F-CAE7795830EC}" destId="{511122F5-14C6-442E-A29F-AA10E184D5B1}" srcOrd="2" destOrd="0" presId="urn:microsoft.com/office/officeart/2005/8/layout/hierarchy6"/>
    <dgm:cxn modelId="{E6473E01-51F6-4A35-AC03-88200201F4F5}" type="presParOf" srcId="{985C0806-9BD4-4CA3-823F-CAE7795830EC}" destId="{DAD29D13-8313-4D4D-A777-43A88599CFB3}" srcOrd="3" destOrd="0" presId="urn:microsoft.com/office/officeart/2005/8/layout/hierarchy6"/>
    <dgm:cxn modelId="{4261D00E-E21F-4155-97BB-6C390E632F17}" type="presParOf" srcId="{DAD29D13-8313-4D4D-A777-43A88599CFB3}" destId="{08FB98CB-3466-480A-B3D3-DFD6528309DD}" srcOrd="0" destOrd="0" presId="urn:microsoft.com/office/officeart/2005/8/layout/hierarchy6"/>
    <dgm:cxn modelId="{9E0746EC-5A98-4277-A1FC-D31B70A7FEFA}" type="presParOf" srcId="{DAD29D13-8313-4D4D-A777-43A88599CFB3}" destId="{3C0B3D06-B03F-42AA-A214-3B4CDC7689EE}" srcOrd="1" destOrd="0" presId="urn:microsoft.com/office/officeart/2005/8/layout/hierarchy6"/>
    <dgm:cxn modelId="{8EE17160-AA09-4E3C-BCEE-B845A8207653}" type="presParOf" srcId="{E17F42E4-0DAD-4DBE-AE5C-4651E6D96E78}" destId="{AE330D6E-D5B5-44AA-A7E3-4C2E9517811A}" srcOrd="1" destOrd="0" presId="urn:microsoft.com/office/officeart/2005/8/layout/hierarchy6"/>
    <dgm:cxn modelId="{E94481A8-BC96-4D8A-8FD0-D8E9B5A869F7}" type="presParOf" srcId="{AE330D6E-D5B5-44AA-A7E3-4C2E9517811A}" destId="{F733EF72-723B-44AC-B0AB-0D21A6B14268}" srcOrd="0" destOrd="0" presId="urn:microsoft.com/office/officeart/2005/8/layout/hierarchy6"/>
    <dgm:cxn modelId="{C23D31EA-EF58-4FDF-9F6B-E93F068B4695}" type="presParOf" srcId="{F733EF72-723B-44AC-B0AB-0D21A6B14268}" destId="{CA74EEE4-1306-44D4-A80E-57BB15F968A4}" srcOrd="0" destOrd="0" presId="urn:microsoft.com/office/officeart/2005/8/layout/hierarchy6"/>
    <dgm:cxn modelId="{04A7A323-0A4F-479F-8307-331C84A183F6}" type="presParOf" srcId="{F733EF72-723B-44AC-B0AB-0D21A6B14268}" destId="{8C56088B-EEF5-4E4E-AD83-34BA57A61EEC}" srcOrd="1" destOrd="0" presId="urn:microsoft.com/office/officeart/2005/8/layout/hierarchy6"/>
    <dgm:cxn modelId="{67743980-715D-482A-98B2-5A67188A11DE}" type="presParOf" srcId="{AE330D6E-D5B5-44AA-A7E3-4C2E9517811A}" destId="{1CAC67C5-71E1-445E-9EC5-184F84C707B9}" srcOrd="1" destOrd="0" presId="urn:microsoft.com/office/officeart/2005/8/layout/hierarchy6"/>
    <dgm:cxn modelId="{8EA9D18B-13A0-4B1F-A65E-76A8E3D72859}" type="presParOf" srcId="{1CAC67C5-71E1-445E-9EC5-184F84C707B9}" destId="{B918717E-5867-4148-B486-37AFE7CF0601}" srcOrd="0" destOrd="0" presId="urn:microsoft.com/office/officeart/2005/8/layout/hierarchy6"/>
    <dgm:cxn modelId="{A239A0BB-DD53-460F-9567-098172F8989B}" type="presParOf" srcId="{AE330D6E-D5B5-44AA-A7E3-4C2E9517811A}" destId="{27148F4C-494C-413E-B016-833FE19AA788}" srcOrd="2" destOrd="0" presId="urn:microsoft.com/office/officeart/2005/8/layout/hierarchy6"/>
    <dgm:cxn modelId="{1B29EEE9-E42C-4C7C-BDE6-43D0F9FDFBB3}" type="presParOf" srcId="{27148F4C-494C-413E-B016-833FE19AA788}" destId="{86DCE222-28E4-4A25-BFF5-8BBE854CB1D9}" srcOrd="0" destOrd="0" presId="urn:microsoft.com/office/officeart/2005/8/layout/hierarchy6"/>
    <dgm:cxn modelId="{F3E46B73-469D-4340-A0BB-737BEA16372E}" type="presParOf" srcId="{27148F4C-494C-413E-B016-833FE19AA788}" destId="{219F7B36-5685-42E5-9A4E-F88130ED45A4}" srcOrd="1" destOrd="0" presId="urn:microsoft.com/office/officeart/2005/8/layout/hierarchy6"/>
    <dgm:cxn modelId="{8E239FD3-0F7E-42EF-8E5C-007C27CB3981}" type="presParOf" srcId="{AE330D6E-D5B5-44AA-A7E3-4C2E9517811A}" destId="{4837D600-6FCA-4393-9A30-06A3A0E06482}" srcOrd="3" destOrd="0" presId="urn:microsoft.com/office/officeart/2005/8/layout/hierarchy6"/>
    <dgm:cxn modelId="{F12C70FC-A432-41AC-B444-C4633E6AF66C}" type="presParOf" srcId="{4837D600-6FCA-4393-9A30-06A3A0E06482}" destId="{04233ADF-7C20-4319-8E8D-C3F0A4210DC9}" srcOrd="0" destOrd="0" presId="urn:microsoft.com/office/officeart/2005/8/layout/hierarchy6"/>
    <dgm:cxn modelId="{FAC04E94-07D6-4D30-8316-D10EFDB003C2}" type="presParOf" srcId="{AE330D6E-D5B5-44AA-A7E3-4C2E9517811A}" destId="{5FB2582B-1F8A-4131-8902-08DB4ACD682E}" srcOrd="4" destOrd="0" presId="urn:microsoft.com/office/officeart/2005/8/layout/hierarchy6"/>
    <dgm:cxn modelId="{2D96827A-F79A-445E-881B-B5658998A64E}" type="presParOf" srcId="{5FB2582B-1F8A-4131-8902-08DB4ACD682E}" destId="{B0BF96CB-F3DE-4783-B3FE-7BF4EE26FB0A}" srcOrd="0" destOrd="0" presId="urn:microsoft.com/office/officeart/2005/8/layout/hierarchy6"/>
    <dgm:cxn modelId="{E4C0080F-824D-4513-9A7B-82FC3811280B}" type="presParOf" srcId="{5FB2582B-1F8A-4131-8902-08DB4ACD682E}" destId="{78050B48-BFD1-47F3-BF30-5D043B089727}"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F96CB-F3DE-4783-B3FE-7BF4EE26FB0A}">
      <dsp:nvSpPr>
        <dsp:cNvPr id="0" name=""/>
        <dsp:cNvSpPr/>
      </dsp:nvSpPr>
      <dsp:spPr>
        <a:xfrm>
          <a:off x="0" y="3298277"/>
          <a:ext cx="8768862" cy="1435216"/>
        </a:xfrm>
        <a:prstGeom prst="roundRect">
          <a:avLst>
            <a:gd name="adj" fmla="val 10000"/>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n-US" sz="5000" kern="1200" dirty="0"/>
            <a:t> </a:t>
          </a:r>
        </a:p>
      </dsp:txBody>
      <dsp:txXfrm>
        <a:off x="0" y="3298277"/>
        <a:ext cx="2630658" cy="1435216"/>
      </dsp:txXfrm>
    </dsp:sp>
    <dsp:sp modelId="{86DCE222-28E4-4A25-BFF5-8BBE854CB1D9}">
      <dsp:nvSpPr>
        <dsp:cNvPr id="0" name=""/>
        <dsp:cNvSpPr/>
      </dsp:nvSpPr>
      <dsp:spPr>
        <a:xfrm>
          <a:off x="0" y="1623858"/>
          <a:ext cx="8768862" cy="1435216"/>
        </a:xfrm>
        <a:prstGeom prst="roundRect">
          <a:avLst>
            <a:gd name="adj" fmla="val 10000"/>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endParaRPr lang="en-US" sz="5000" kern="1200" dirty="0"/>
        </a:p>
      </dsp:txBody>
      <dsp:txXfrm>
        <a:off x="0" y="1623858"/>
        <a:ext cx="2630658" cy="1435216"/>
      </dsp:txXfrm>
    </dsp:sp>
    <dsp:sp modelId="{CA74EEE4-1306-44D4-A80E-57BB15F968A4}">
      <dsp:nvSpPr>
        <dsp:cNvPr id="0" name=""/>
        <dsp:cNvSpPr/>
      </dsp:nvSpPr>
      <dsp:spPr>
        <a:xfrm>
          <a:off x="0" y="26883"/>
          <a:ext cx="8768862" cy="1357771"/>
        </a:xfrm>
        <a:prstGeom prst="roundRect">
          <a:avLst>
            <a:gd name="adj" fmla="val 10000"/>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222500">
            <a:lnSpc>
              <a:spcPct val="90000"/>
            </a:lnSpc>
            <a:spcBef>
              <a:spcPct val="0"/>
            </a:spcBef>
            <a:spcAft>
              <a:spcPct val="35000"/>
            </a:spcAft>
            <a:buNone/>
          </a:pPr>
          <a:endParaRPr lang="en-US" sz="5000" kern="1200" dirty="0"/>
        </a:p>
      </dsp:txBody>
      <dsp:txXfrm>
        <a:off x="0" y="26883"/>
        <a:ext cx="2630658" cy="1357771"/>
      </dsp:txXfrm>
    </dsp:sp>
    <dsp:sp modelId="{CE7B43BF-A0D6-434B-848D-4F1765B2E6D9}">
      <dsp:nvSpPr>
        <dsp:cNvPr id="0" name=""/>
        <dsp:cNvSpPr/>
      </dsp:nvSpPr>
      <dsp:spPr>
        <a:xfrm>
          <a:off x="4947136" y="94494"/>
          <a:ext cx="1794020" cy="11960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Chief Information Security officer</a:t>
          </a:r>
        </a:p>
      </dsp:txBody>
      <dsp:txXfrm>
        <a:off x="4982166" y="129524"/>
        <a:ext cx="1723960" cy="1125953"/>
      </dsp:txXfrm>
    </dsp:sp>
    <dsp:sp modelId="{6B0FDD24-2A17-4D07-A7EB-33A9124B73DD}">
      <dsp:nvSpPr>
        <dsp:cNvPr id="0" name=""/>
        <dsp:cNvSpPr/>
      </dsp:nvSpPr>
      <dsp:spPr>
        <a:xfrm>
          <a:off x="5844146" y="1290507"/>
          <a:ext cx="643784" cy="528470"/>
        </a:xfrm>
        <a:custGeom>
          <a:avLst/>
          <a:gdLst/>
          <a:ahLst/>
          <a:cxnLst/>
          <a:rect l="0" t="0" r="0" b="0"/>
          <a:pathLst>
            <a:path>
              <a:moveTo>
                <a:pt x="0" y="0"/>
              </a:moveTo>
              <a:lnTo>
                <a:pt x="0" y="264235"/>
              </a:lnTo>
              <a:lnTo>
                <a:pt x="643784" y="264235"/>
              </a:lnTo>
              <a:lnTo>
                <a:pt x="643784" y="528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00E7A2-EE34-4FAD-8EB8-E3D026F88621}">
      <dsp:nvSpPr>
        <dsp:cNvPr id="0" name=""/>
        <dsp:cNvSpPr/>
      </dsp:nvSpPr>
      <dsp:spPr>
        <a:xfrm>
          <a:off x="5590920" y="1818978"/>
          <a:ext cx="1794020" cy="11960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Security Manager</a:t>
          </a:r>
        </a:p>
      </dsp:txBody>
      <dsp:txXfrm>
        <a:off x="5625950" y="1854008"/>
        <a:ext cx="1723960" cy="1125953"/>
      </dsp:txXfrm>
    </dsp:sp>
    <dsp:sp modelId="{C4D069F1-82C7-4249-A664-36EEDB7EE46F}">
      <dsp:nvSpPr>
        <dsp:cNvPr id="0" name=""/>
        <dsp:cNvSpPr/>
      </dsp:nvSpPr>
      <dsp:spPr>
        <a:xfrm>
          <a:off x="5691744" y="3014991"/>
          <a:ext cx="796186" cy="490210"/>
        </a:xfrm>
        <a:custGeom>
          <a:avLst/>
          <a:gdLst/>
          <a:ahLst/>
          <a:cxnLst/>
          <a:rect l="0" t="0" r="0" b="0"/>
          <a:pathLst>
            <a:path>
              <a:moveTo>
                <a:pt x="796186" y="0"/>
              </a:moveTo>
              <a:lnTo>
                <a:pt x="796186" y="245105"/>
              </a:lnTo>
              <a:lnTo>
                <a:pt x="0" y="245105"/>
              </a:lnTo>
              <a:lnTo>
                <a:pt x="0" y="4902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9532D-A121-455C-96AC-EA85F0C244AD}">
      <dsp:nvSpPr>
        <dsp:cNvPr id="0" name=""/>
        <dsp:cNvSpPr/>
      </dsp:nvSpPr>
      <dsp:spPr>
        <a:xfrm>
          <a:off x="4794734" y="3505201"/>
          <a:ext cx="1794020" cy="11960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Security Analyst</a:t>
          </a:r>
        </a:p>
      </dsp:txBody>
      <dsp:txXfrm>
        <a:off x="4829764" y="3540231"/>
        <a:ext cx="1723960" cy="1125953"/>
      </dsp:txXfrm>
    </dsp:sp>
    <dsp:sp modelId="{511122F5-14C6-442E-A29F-AA10E184D5B1}">
      <dsp:nvSpPr>
        <dsp:cNvPr id="0" name=""/>
        <dsp:cNvSpPr/>
      </dsp:nvSpPr>
      <dsp:spPr>
        <a:xfrm>
          <a:off x="6487930" y="3014991"/>
          <a:ext cx="1143598" cy="457415"/>
        </a:xfrm>
        <a:custGeom>
          <a:avLst/>
          <a:gdLst/>
          <a:ahLst/>
          <a:cxnLst/>
          <a:rect l="0" t="0" r="0" b="0"/>
          <a:pathLst>
            <a:path>
              <a:moveTo>
                <a:pt x="0" y="0"/>
              </a:moveTo>
              <a:lnTo>
                <a:pt x="0" y="228707"/>
              </a:lnTo>
              <a:lnTo>
                <a:pt x="1143598" y="228707"/>
              </a:lnTo>
              <a:lnTo>
                <a:pt x="1143598" y="4574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B98CB-3466-480A-B3D3-DFD6528309DD}">
      <dsp:nvSpPr>
        <dsp:cNvPr id="0" name=""/>
        <dsp:cNvSpPr/>
      </dsp:nvSpPr>
      <dsp:spPr>
        <a:xfrm>
          <a:off x="6734518" y="3472407"/>
          <a:ext cx="1794020" cy="11960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Security Analyst</a:t>
          </a:r>
        </a:p>
      </dsp:txBody>
      <dsp:txXfrm>
        <a:off x="6769548" y="3507437"/>
        <a:ext cx="1723960" cy="11259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98B2A-571A-4EAD-8ED7-CDCC30CD97AE}" type="datetimeFigureOut">
              <a:rPr lang="en-US" smtClean="0"/>
              <a:t>2/26/25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A39BE-8925-4BA6-A286-4B9403ACA3B4}" type="slidenum">
              <a:rPr lang="en-US" smtClean="0"/>
              <a:t>‹#›</a:t>
            </a:fld>
            <a:endParaRPr lang="en-US"/>
          </a:p>
        </p:txBody>
      </p:sp>
    </p:spTree>
    <p:extLst>
      <p:ext uri="{BB962C8B-B14F-4D97-AF65-F5344CB8AC3E}">
        <p14:creationId xmlns:p14="http://schemas.microsoft.com/office/powerpoint/2010/main" val="122012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a:t>
            </a:fld>
            <a:endParaRPr lang="en-US"/>
          </a:p>
        </p:txBody>
      </p:sp>
    </p:spTree>
    <p:extLst>
      <p:ext uri="{BB962C8B-B14F-4D97-AF65-F5344CB8AC3E}">
        <p14:creationId xmlns:p14="http://schemas.microsoft.com/office/powerpoint/2010/main" val="511955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11</a:t>
            </a:fld>
            <a:endParaRPr lang="en-US"/>
          </a:p>
        </p:txBody>
      </p:sp>
    </p:spTree>
    <p:extLst>
      <p:ext uri="{BB962C8B-B14F-4D97-AF65-F5344CB8AC3E}">
        <p14:creationId xmlns:p14="http://schemas.microsoft.com/office/powerpoint/2010/main" val="371953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12</a:t>
            </a:fld>
            <a:endParaRPr lang="en-US"/>
          </a:p>
        </p:txBody>
      </p:sp>
    </p:spTree>
    <p:extLst>
      <p:ext uri="{BB962C8B-B14F-4D97-AF65-F5344CB8AC3E}">
        <p14:creationId xmlns:p14="http://schemas.microsoft.com/office/powerpoint/2010/main" val="3100879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3</a:t>
            </a:fld>
            <a:endParaRPr lang="en-US"/>
          </a:p>
        </p:txBody>
      </p:sp>
    </p:spTree>
    <p:extLst>
      <p:ext uri="{BB962C8B-B14F-4D97-AF65-F5344CB8AC3E}">
        <p14:creationId xmlns:p14="http://schemas.microsoft.com/office/powerpoint/2010/main" val="105676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4</a:t>
            </a:fld>
            <a:endParaRPr lang="en-US"/>
          </a:p>
        </p:txBody>
      </p:sp>
    </p:spTree>
    <p:extLst>
      <p:ext uri="{BB962C8B-B14F-4D97-AF65-F5344CB8AC3E}">
        <p14:creationId xmlns:p14="http://schemas.microsoft.com/office/powerpoint/2010/main" val="3006423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5</a:t>
            </a:fld>
            <a:endParaRPr lang="en-US"/>
          </a:p>
        </p:txBody>
      </p:sp>
    </p:spTree>
    <p:extLst>
      <p:ext uri="{BB962C8B-B14F-4D97-AF65-F5344CB8AC3E}">
        <p14:creationId xmlns:p14="http://schemas.microsoft.com/office/powerpoint/2010/main" val="68686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6</a:t>
            </a:fld>
            <a:endParaRPr lang="en-US"/>
          </a:p>
        </p:txBody>
      </p:sp>
    </p:spTree>
    <p:extLst>
      <p:ext uri="{BB962C8B-B14F-4D97-AF65-F5344CB8AC3E}">
        <p14:creationId xmlns:p14="http://schemas.microsoft.com/office/powerpoint/2010/main" val="226650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7</a:t>
            </a:fld>
            <a:endParaRPr lang="en-US"/>
          </a:p>
        </p:txBody>
      </p:sp>
    </p:spTree>
    <p:extLst>
      <p:ext uri="{BB962C8B-B14F-4D97-AF65-F5344CB8AC3E}">
        <p14:creationId xmlns:p14="http://schemas.microsoft.com/office/powerpoint/2010/main" val="316700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8</a:t>
            </a:fld>
            <a:endParaRPr lang="en-US"/>
          </a:p>
        </p:txBody>
      </p:sp>
    </p:spTree>
    <p:extLst>
      <p:ext uri="{BB962C8B-B14F-4D97-AF65-F5344CB8AC3E}">
        <p14:creationId xmlns:p14="http://schemas.microsoft.com/office/powerpoint/2010/main" val="374342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9</a:t>
            </a:fld>
            <a:endParaRPr lang="en-US"/>
          </a:p>
        </p:txBody>
      </p:sp>
    </p:spTree>
    <p:extLst>
      <p:ext uri="{BB962C8B-B14F-4D97-AF65-F5344CB8AC3E}">
        <p14:creationId xmlns:p14="http://schemas.microsoft.com/office/powerpoint/2010/main" val="22760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10</a:t>
            </a:fld>
            <a:endParaRPr lang="en-US"/>
          </a:p>
        </p:txBody>
      </p:sp>
    </p:spTree>
    <p:extLst>
      <p:ext uri="{BB962C8B-B14F-4D97-AF65-F5344CB8AC3E}">
        <p14:creationId xmlns:p14="http://schemas.microsoft.com/office/powerpoint/2010/main" val="364377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A6C3F61-05B7-416D-9DE5-41E51186446F}" type="datetimeFigureOut">
              <a:rPr lang="en-US" smtClean="0"/>
              <a:t>2/26/25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1E61C55-E56A-47A2-89B0-534BB6A44B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2/26/25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2/26/25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2/26/25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A6C3F61-05B7-416D-9DE5-41E51186446F}" type="datetimeFigureOut">
              <a:rPr lang="en-US" smtClean="0"/>
              <a:t>2/26/25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2/26/25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A6C3F61-05B7-416D-9DE5-41E51186446F}" type="datetimeFigureOut">
              <a:rPr lang="en-US" smtClean="0"/>
              <a:t>2/26/25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A6C3F61-05B7-416D-9DE5-41E51186446F}" type="datetimeFigureOut">
              <a:rPr lang="en-US" smtClean="0"/>
              <a:t>2/26/25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C3F61-05B7-416D-9DE5-41E51186446F}" type="datetimeFigureOut">
              <a:rPr lang="en-US" smtClean="0"/>
              <a:t>2/26/25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2/26/25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6C3F61-05B7-416D-9DE5-41E51186446F}" type="datetimeFigureOut">
              <a:rPr lang="en-US" smtClean="0"/>
              <a:t>2/26/25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E61C55-E56A-47A2-89B0-534BB6A44BA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6C3F61-05B7-416D-9DE5-41E51186446F}" type="datetimeFigureOut">
              <a:rPr lang="en-US" smtClean="0"/>
              <a:t>2/26/25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E61C55-E56A-47A2-89B0-534BB6A44BA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t>C843 KOP1 Task 1</a:t>
            </a:r>
          </a:p>
        </p:txBody>
      </p:sp>
      <p:sp>
        <p:nvSpPr>
          <p:cNvPr id="3" name="Subtitle 2"/>
          <p:cNvSpPr>
            <a:spLocks noGrp="1"/>
          </p:cNvSpPr>
          <p:nvPr>
            <p:ph type="subTitle" idx="1"/>
          </p:nvPr>
        </p:nvSpPr>
        <p:spPr>
          <a:xfrm>
            <a:off x="4114800" y="3581400"/>
            <a:ext cx="3581400" cy="1752600"/>
          </a:xfrm>
        </p:spPr>
        <p:txBody>
          <a:bodyPr/>
          <a:lstStyle/>
          <a:p>
            <a:pPr algn="l"/>
            <a:r>
              <a:rPr lang="en-US" dirty="0"/>
              <a:t>Name: Colin Buskist</a:t>
            </a:r>
          </a:p>
          <a:p>
            <a:pPr algn="l"/>
            <a:r>
              <a:rPr lang="en-US" dirty="0"/>
              <a:t>Student ID: 011300202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 Risk Management (Categorization)</a:t>
            </a:r>
          </a:p>
        </p:txBody>
      </p:sp>
      <p:graphicFrame>
        <p:nvGraphicFramePr>
          <p:cNvPr id="4" name="Table 3">
            <a:extLst>
              <a:ext uri="{FF2B5EF4-FFF2-40B4-BE49-F238E27FC236}">
                <a16:creationId xmlns:a16="http://schemas.microsoft.com/office/drawing/2014/main" id="{84A713A5-DD48-4F6A-A93E-1489078975F9}"/>
              </a:ext>
            </a:extLst>
          </p:cNvPr>
          <p:cNvGraphicFramePr>
            <a:graphicFrameLocks noGrp="1"/>
          </p:cNvGraphicFramePr>
          <p:nvPr>
            <p:extLst>
              <p:ext uri="{D42A27DB-BD31-4B8C-83A1-F6EECF244321}">
                <p14:modId xmlns:p14="http://schemas.microsoft.com/office/powerpoint/2010/main" val="3483734791"/>
              </p:ext>
            </p:extLst>
          </p:nvPr>
        </p:nvGraphicFramePr>
        <p:xfrm>
          <a:off x="304800" y="1905000"/>
          <a:ext cx="8534400" cy="7508240"/>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1840267397"/>
                    </a:ext>
                  </a:extLst>
                </a:gridCol>
                <a:gridCol w="1524000">
                  <a:extLst>
                    <a:ext uri="{9D8B030D-6E8A-4147-A177-3AD203B41FA5}">
                      <a16:colId xmlns:a16="http://schemas.microsoft.com/office/drawing/2014/main" val="2404243804"/>
                    </a:ext>
                  </a:extLst>
                </a:gridCol>
                <a:gridCol w="1295400">
                  <a:extLst>
                    <a:ext uri="{9D8B030D-6E8A-4147-A177-3AD203B41FA5}">
                      <a16:colId xmlns:a16="http://schemas.microsoft.com/office/drawing/2014/main" val="994161771"/>
                    </a:ext>
                  </a:extLst>
                </a:gridCol>
                <a:gridCol w="1600200">
                  <a:extLst>
                    <a:ext uri="{9D8B030D-6E8A-4147-A177-3AD203B41FA5}">
                      <a16:colId xmlns:a16="http://schemas.microsoft.com/office/drawing/2014/main" val="4138019555"/>
                    </a:ext>
                  </a:extLst>
                </a:gridCol>
              </a:tblGrid>
              <a:tr h="533400">
                <a:tc>
                  <a:txBody>
                    <a:bodyPr/>
                    <a:lstStyle/>
                    <a:p>
                      <a:pPr marL="0" marR="0" algn="ctr">
                        <a:lnSpc>
                          <a:spcPct val="115000"/>
                        </a:lnSpc>
                        <a:spcBef>
                          <a:spcPts val="0"/>
                        </a:spcBef>
                        <a:spcAft>
                          <a:spcPts val="0"/>
                        </a:spcAft>
                      </a:pPr>
                      <a:r>
                        <a:rPr lang="en-US" sz="1600" kern="150" dirty="0">
                          <a:solidFill>
                            <a:schemeClr val="tx1"/>
                          </a:solidFill>
                          <a:effectLst/>
                        </a:rPr>
                        <a:t>Specific Risk From Case Study</a:t>
                      </a:r>
                      <a:endParaRPr lang="en-US" sz="1600" kern="150" dirty="0">
                        <a:solidFill>
                          <a:schemeClr val="tx1"/>
                        </a:solidFill>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600" kern="150" dirty="0">
                          <a:solidFill>
                            <a:schemeClr val="tx1"/>
                          </a:solidFill>
                          <a:effectLst/>
                        </a:rPr>
                        <a:t>Likelihood</a:t>
                      </a:r>
                      <a:r>
                        <a:rPr lang="en-US" sz="1600" kern="150" dirty="0">
                          <a:effectLst/>
                        </a:rPr>
                        <a:t> </a:t>
                      </a:r>
                      <a:endParaRPr lang="en-US" sz="1600" kern="150" dirty="0">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600" kern="150" dirty="0">
                          <a:solidFill>
                            <a:schemeClr val="tx1"/>
                          </a:solidFill>
                          <a:effectLst/>
                        </a:rPr>
                        <a:t>Severity</a:t>
                      </a:r>
                      <a:endParaRPr lang="en-US" sz="1600" kern="150" dirty="0">
                        <a:solidFill>
                          <a:schemeClr val="tx1"/>
                        </a:solidFill>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1600" kern="150" dirty="0">
                          <a:solidFill>
                            <a:schemeClr val="tx1"/>
                          </a:solidFill>
                          <a:effectLst/>
                        </a:rPr>
                        <a:t>Impact</a:t>
                      </a:r>
                      <a:endParaRPr lang="en-US" sz="1600" kern="150" dirty="0">
                        <a:solidFill>
                          <a:schemeClr val="tx1"/>
                        </a:solidFill>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1975427663"/>
                  </a:ext>
                </a:extLst>
              </a:tr>
              <a:tr h="2144726">
                <a:tc>
                  <a:txBody>
                    <a:bodyPr/>
                    <a:lstStyle/>
                    <a:p>
                      <a:pPr marL="0" marR="0">
                        <a:lnSpc>
                          <a:spcPct val="115000"/>
                        </a:lnSpc>
                        <a:spcBef>
                          <a:spcPts val="0"/>
                        </a:spcBef>
                        <a:spcAft>
                          <a:spcPts val="0"/>
                        </a:spcAft>
                      </a:pPr>
                      <a:r>
                        <a:rPr lang="en-US" sz="1600" dirty="0">
                          <a:solidFill>
                            <a:schemeClr val="tx1"/>
                          </a:solidFill>
                        </a:rPr>
                        <a:t>Risk #1: </a:t>
                      </a:r>
                      <a:r>
                        <a:rPr lang="en-US" sz="1600" b="0" dirty="0">
                          <a:solidFill>
                            <a:schemeClr val="tx1"/>
                          </a:solidFill>
                        </a:rPr>
                        <a:t>Risk of hackers breeching </a:t>
                      </a:r>
                    </a:p>
                    <a:p>
                      <a:pPr marL="0" marR="0">
                        <a:lnSpc>
                          <a:spcPct val="115000"/>
                        </a:lnSpc>
                        <a:spcBef>
                          <a:spcPts val="0"/>
                        </a:spcBef>
                        <a:spcAft>
                          <a:spcPts val="0"/>
                        </a:spcAft>
                      </a:pPr>
                      <a:r>
                        <a:rPr lang="en-US" sz="1600" b="0" i="1" dirty="0">
                          <a:solidFill>
                            <a:schemeClr val="tx1"/>
                          </a:solidFill>
                        </a:rPr>
                        <a:t>Azure Water’s network.  </a:t>
                      </a:r>
                    </a:p>
                    <a:p>
                      <a:pPr marL="0" marR="0">
                        <a:lnSpc>
                          <a:spcPct val="115000"/>
                        </a:lnSpc>
                        <a:spcBef>
                          <a:spcPts val="0"/>
                        </a:spcBef>
                        <a:spcAft>
                          <a:spcPts val="0"/>
                        </a:spcAft>
                      </a:pPr>
                      <a:r>
                        <a:rPr lang="en-US" sz="1600" b="0" i="1" dirty="0">
                          <a:solidFill>
                            <a:schemeClr val="tx1"/>
                          </a:solidFill>
                        </a:rPr>
                        <a:t>The risk is do to the unsecure wireless network at Azure Water’s office.  It is only protected by WEP which is old and out of date for securing wireless networks.  The network needs to be updated with either WAP 2 or WAP 3, which are industry standards for securing wireless networks.  Without these modern security practices, the encryption is highly vulnerable.</a:t>
                      </a:r>
                      <a:endParaRPr lang="en-US" sz="1600" b="0" i="1" kern="150" dirty="0">
                        <a:solidFill>
                          <a:schemeClr val="tx1"/>
                        </a:solidFill>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dirty="0"/>
                        <a:t>HIGH</a:t>
                      </a:r>
                    </a:p>
                    <a:p>
                      <a:pPr marL="0" marR="0" algn="ctr">
                        <a:lnSpc>
                          <a:spcPct val="115000"/>
                        </a:lnSpc>
                        <a:spcBef>
                          <a:spcPts val="0"/>
                        </a:spcBef>
                        <a:spcAft>
                          <a:spcPts val="0"/>
                        </a:spcAft>
                      </a:pPr>
                      <a:endParaRPr lang="en-US" sz="1600" kern="150" dirty="0">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dirty="0"/>
                        <a:t>HIGH</a:t>
                      </a:r>
                    </a:p>
                    <a:p>
                      <a:pPr marL="0" marR="0" algn="ctr">
                        <a:lnSpc>
                          <a:spcPct val="115000"/>
                        </a:lnSpc>
                        <a:spcBef>
                          <a:spcPts val="0"/>
                        </a:spcBef>
                        <a:spcAft>
                          <a:spcPts val="0"/>
                        </a:spcAft>
                      </a:pPr>
                      <a:endParaRPr lang="en-US" sz="1600" kern="150" dirty="0">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dirty="0"/>
                        <a:t>HIGH</a:t>
                      </a:r>
                    </a:p>
                    <a:p>
                      <a:pPr marL="0" marR="0" algn="ctr">
                        <a:lnSpc>
                          <a:spcPct val="115000"/>
                        </a:lnSpc>
                        <a:spcBef>
                          <a:spcPts val="0"/>
                        </a:spcBef>
                        <a:spcAft>
                          <a:spcPts val="0"/>
                        </a:spcAft>
                      </a:pPr>
                      <a:endParaRPr lang="en-US" sz="1600" kern="150" dirty="0">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423413317"/>
                  </a:ext>
                </a:extLst>
              </a:tr>
              <a:tr h="2110288">
                <a:tc>
                  <a:txBody>
                    <a:bodyPr/>
                    <a:lstStyle/>
                    <a:p>
                      <a:pPr marL="0" marR="0">
                        <a:lnSpc>
                          <a:spcPct val="115000"/>
                        </a:lnSpc>
                        <a:spcBef>
                          <a:spcPts val="0"/>
                        </a:spcBef>
                        <a:spcAft>
                          <a:spcPts val="0"/>
                        </a:spcAft>
                      </a:pPr>
                      <a:r>
                        <a:rPr lang="en-US" sz="1600" dirty="0">
                          <a:solidFill>
                            <a:schemeClr val="tx1"/>
                          </a:solidFill>
                        </a:rPr>
                        <a:t>Risk #2: </a:t>
                      </a:r>
                      <a:r>
                        <a:rPr lang="en-US" sz="1600" b="0" dirty="0">
                          <a:solidFill>
                            <a:schemeClr val="tx1"/>
                          </a:solidFill>
                        </a:rPr>
                        <a:t>Risk of passwords being able to be hacked.</a:t>
                      </a:r>
                    </a:p>
                    <a:p>
                      <a:pPr marL="0" marR="0">
                        <a:lnSpc>
                          <a:spcPct val="115000"/>
                        </a:lnSpc>
                        <a:spcBef>
                          <a:spcPts val="0"/>
                        </a:spcBef>
                        <a:spcAft>
                          <a:spcPts val="0"/>
                        </a:spcAft>
                      </a:pPr>
                      <a:r>
                        <a:rPr lang="en-US" sz="1600" b="0" dirty="0">
                          <a:solidFill>
                            <a:schemeClr val="tx1"/>
                          </a:solidFill>
                        </a:rPr>
                        <a:t>The Lack of Password management in Azure Water’s security protocol is severely lacking.  Without this type of management passwords are highly compromised.  Without length and character requirements make passwords easily breeched at Azure Waters.  Both brute force and dictionary attacks make for highly vulnerable accounts.</a:t>
                      </a:r>
                    </a:p>
                    <a:p>
                      <a:pPr marL="0" marR="0">
                        <a:lnSpc>
                          <a:spcPct val="115000"/>
                        </a:lnSpc>
                        <a:spcBef>
                          <a:spcPts val="0"/>
                        </a:spcBef>
                        <a:spcAft>
                          <a:spcPts val="0"/>
                        </a:spcAft>
                      </a:pPr>
                      <a:endParaRPr lang="en-US" sz="1600" b="0" dirty="0">
                        <a:solidFill>
                          <a:schemeClr val="tx1"/>
                        </a:solidFill>
                      </a:endParaRPr>
                    </a:p>
                    <a:p>
                      <a:pPr marL="0" marR="0">
                        <a:lnSpc>
                          <a:spcPct val="115000"/>
                        </a:lnSpc>
                        <a:spcBef>
                          <a:spcPts val="0"/>
                        </a:spcBef>
                        <a:spcAft>
                          <a:spcPts val="0"/>
                        </a:spcAft>
                      </a:pPr>
                      <a:endParaRPr lang="en-US" sz="1600" b="0" dirty="0">
                        <a:solidFill>
                          <a:schemeClr val="tx1"/>
                        </a:solidFill>
                      </a:endParaRPr>
                    </a:p>
                    <a:p>
                      <a:pPr marL="0" marR="0">
                        <a:lnSpc>
                          <a:spcPct val="115000"/>
                        </a:lnSpc>
                        <a:spcBef>
                          <a:spcPts val="0"/>
                        </a:spcBef>
                        <a:spcAft>
                          <a:spcPts val="0"/>
                        </a:spcAft>
                      </a:pPr>
                      <a:endParaRPr lang="en-US" sz="1600" b="0" dirty="0">
                        <a:solidFill>
                          <a:schemeClr val="tx1"/>
                        </a:solidFill>
                      </a:endParaRPr>
                    </a:p>
                    <a:p>
                      <a:pPr marL="0" marR="0">
                        <a:lnSpc>
                          <a:spcPct val="115000"/>
                        </a:lnSpc>
                        <a:spcBef>
                          <a:spcPts val="0"/>
                        </a:spcBef>
                        <a:spcAft>
                          <a:spcPts val="0"/>
                        </a:spcAft>
                      </a:pPr>
                      <a:r>
                        <a:rPr lang="en-US" sz="1600" b="0" dirty="0">
                          <a:solidFill>
                            <a:schemeClr val="tx1"/>
                          </a:solidFill>
                        </a:rPr>
                        <a:t> </a:t>
                      </a:r>
                      <a:endParaRPr lang="en-US" sz="1600" b="0" kern="150" dirty="0">
                        <a:solidFill>
                          <a:schemeClr val="tx1"/>
                        </a:solidFill>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dirty="0"/>
                        <a:t>HIGH</a:t>
                      </a:r>
                    </a:p>
                    <a:p>
                      <a:pPr marL="0" marR="0" algn="ctr">
                        <a:lnSpc>
                          <a:spcPct val="115000"/>
                        </a:lnSpc>
                        <a:spcBef>
                          <a:spcPts val="0"/>
                        </a:spcBef>
                        <a:spcAft>
                          <a:spcPts val="0"/>
                        </a:spcAft>
                      </a:pPr>
                      <a:endParaRPr lang="en-US" sz="1600" kern="150" dirty="0">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dirty="0"/>
                        <a:t>HIGH</a:t>
                      </a:r>
                    </a:p>
                    <a:p>
                      <a:pPr marL="0" marR="0" algn="ctr">
                        <a:lnSpc>
                          <a:spcPct val="115000"/>
                        </a:lnSpc>
                        <a:spcBef>
                          <a:spcPts val="0"/>
                        </a:spcBef>
                        <a:spcAft>
                          <a:spcPts val="0"/>
                        </a:spcAft>
                      </a:pPr>
                      <a:endParaRPr lang="en-US" sz="1600" kern="150" dirty="0">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dirty="0"/>
                        <a:t>HIGH</a:t>
                      </a:r>
                    </a:p>
                    <a:p>
                      <a:pPr marL="0" marR="0" algn="ctr">
                        <a:lnSpc>
                          <a:spcPct val="115000"/>
                        </a:lnSpc>
                        <a:spcBef>
                          <a:spcPts val="0"/>
                        </a:spcBef>
                        <a:spcAft>
                          <a:spcPts val="0"/>
                        </a:spcAft>
                      </a:pPr>
                      <a:endParaRPr lang="en-US" sz="1600" kern="150" dirty="0">
                        <a:effectLst/>
                        <a:latin typeface="Liberation Serif"/>
                        <a:ea typeface="NSimSun" panose="02010609030101010101" pitchFamily="49" charset="-122"/>
                        <a:cs typeface="Arial" panose="020B0604020202020204" pitchFamily="34"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2217159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 Risk Management (Approach)</a:t>
            </a:r>
          </a:p>
        </p:txBody>
      </p:sp>
      <p:sp>
        <p:nvSpPr>
          <p:cNvPr id="3" name="Content Placeholder 2"/>
          <p:cNvSpPr>
            <a:spLocks noGrp="1"/>
          </p:cNvSpPr>
          <p:nvPr>
            <p:ph idx="1"/>
          </p:nvPr>
        </p:nvSpPr>
        <p:spPr/>
        <p:txBody>
          <a:bodyPr>
            <a:normAutofit/>
          </a:bodyPr>
          <a:lstStyle/>
          <a:p>
            <a:pPr>
              <a:buFont typeface="Wingdings" pitchFamily="2" charset="2"/>
              <a:buChar char="§"/>
            </a:pPr>
            <a:r>
              <a:rPr lang="en-US" sz="1800" dirty="0"/>
              <a:t>My risk management approach would be very heavy on the preventive side.  It would also lean highly on continuously monitoring the network at Azure Waters.  </a:t>
            </a:r>
          </a:p>
          <a:p>
            <a:pPr>
              <a:buFont typeface="Wingdings" pitchFamily="2" charset="2"/>
              <a:buChar char="§"/>
            </a:pPr>
            <a:r>
              <a:rPr lang="en-US" sz="1800" dirty="0"/>
              <a:t>If an arise of an incident happens it must be mitigated with quick and through incident response plan.  </a:t>
            </a:r>
          </a:p>
          <a:p>
            <a:pPr>
              <a:buFont typeface="Wingdings" pitchFamily="2" charset="2"/>
              <a:buChar char="§"/>
            </a:pPr>
            <a:r>
              <a:rPr lang="en-US" sz="1800" dirty="0"/>
              <a:t>Within my approach the teams would be considering how well fortified our network is protected.  </a:t>
            </a:r>
          </a:p>
          <a:p>
            <a:pPr>
              <a:buFont typeface="Wingdings" pitchFamily="2" charset="2"/>
              <a:buChar char="§"/>
            </a:pPr>
            <a:r>
              <a:rPr lang="en-US" sz="1800" dirty="0"/>
              <a:t>We would run an approach with highly </a:t>
            </a:r>
            <a:r>
              <a:rPr lang="en-US" sz="1800" dirty="0" err="1"/>
              <a:t>preventitive</a:t>
            </a:r>
            <a:r>
              <a:rPr lang="en-US" sz="1800" dirty="0"/>
              <a:t> security measures reducing the likely hood an attack.  </a:t>
            </a:r>
          </a:p>
          <a:p>
            <a:pPr>
              <a:buFont typeface="Wingdings" pitchFamily="2" charset="2"/>
              <a:buChar char="§"/>
            </a:pPr>
            <a:r>
              <a:rPr lang="en-US" sz="1800" dirty="0"/>
              <a:t>As well, with in this approach we will strive to both keep severity and impact of an attack to the bare minimum with a quick response, containment and eradication.</a:t>
            </a:r>
          </a:p>
          <a:p>
            <a:pPr>
              <a:buFont typeface="Wingdings" pitchFamily="2" charset="2"/>
              <a:buChar char="§"/>
            </a:pPr>
            <a:r>
              <a:rPr lang="en-US" sz="1800" dirty="0"/>
              <a:t>With a preventive measures in place and constant monitoring the future risk will be greatly reduce once these proper policies and procedures are enacted.</a:t>
            </a:r>
          </a:p>
        </p:txBody>
      </p:sp>
    </p:spTree>
    <p:extLst>
      <p:ext uri="{BB962C8B-B14F-4D97-AF65-F5344CB8AC3E}">
        <p14:creationId xmlns:p14="http://schemas.microsoft.com/office/powerpoint/2010/main" val="97164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t>
            </a:r>
            <a:r>
              <a:rPr lang="en-US" sz="3600"/>
              <a:t>. </a:t>
            </a:r>
            <a:r>
              <a:rPr lang="en-US" sz="3600" dirty="0"/>
              <a:t>References/Sources</a:t>
            </a:r>
          </a:p>
        </p:txBody>
      </p:sp>
      <p:sp>
        <p:nvSpPr>
          <p:cNvPr id="3" name="Content Placeholder 2"/>
          <p:cNvSpPr>
            <a:spLocks noGrp="1"/>
          </p:cNvSpPr>
          <p:nvPr>
            <p:ph idx="1"/>
          </p:nvPr>
        </p:nvSpPr>
        <p:spPr/>
        <p:txBody>
          <a:bodyPr>
            <a:normAutofit/>
          </a:bodyPr>
          <a:lstStyle/>
          <a:p>
            <a:pPr marL="0" indent="0">
              <a:buNone/>
            </a:pPr>
            <a:r>
              <a:rPr lang="en-US" sz="1400" dirty="0"/>
              <a:t>McCallister, E (April 2010). Guide to Protecting the Confidentiality of Personally Identifiable Information (PII). Special Publication 800-122. NIST</a:t>
            </a:r>
          </a:p>
          <a:p>
            <a:pPr marL="0" indent="0">
              <a:buNone/>
            </a:pPr>
            <a:endParaRPr lang="en-US" sz="1400" dirty="0"/>
          </a:p>
          <a:p>
            <a:pPr marL="0" indent="0">
              <a:buNone/>
            </a:pPr>
            <a:r>
              <a:rPr lang="en-US" sz="1400" dirty="0"/>
              <a:t>Joint Task Force (December 2018). Risk Management Framework for Information Systems and Organizations, A System life Cycle Approach for Security and Privacy.  Special Publication 800-37 NIST page 2</a:t>
            </a:r>
          </a:p>
          <a:p>
            <a:pPr marL="0" indent="0">
              <a:buNone/>
            </a:pPr>
            <a:endParaRPr lang="en-US" sz="1400" dirty="0"/>
          </a:p>
          <a:p>
            <a:pPr marL="0" indent="0">
              <a:buNone/>
            </a:pPr>
            <a:r>
              <a:rPr lang="en-US" sz="1400" dirty="0"/>
              <a:t>U.S. Department of The Treasury. Privacy Act. https://</a:t>
            </a:r>
            <a:r>
              <a:rPr lang="en-US" sz="1400" dirty="0" err="1"/>
              <a:t>home.treasury.gov</a:t>
            </a:r>
            <a:r>
              <a:rPr lang="en-US" sz="1400" dirty="0"/>
              <a:t>/footer/privacy-act#:~:text=The%20Privacy%20Act%20of%201974,of%20%22fair%20information%20practices.%22</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B874-41E7-E2A5-2A05-F93E66BC4132}"/>
              </a:ext>
            </a:extLst>
          </p:cNvPr>
          <p:cNvSpPr>
            <a:spLocks noGrp="1"/>
          </p:cNvSpPr>
          <p:nvPr>
            <p:ph type="title"/>
          </p:nvPr>
        </p:nvSpPr>
        <p:spPr/>
        <p:txBody>
          <a:bodyPr/>
          <a:lstStyle/>
          <a:p>
            <a:r>
              <a:rPr lang="en-US" sz="5400" dirty="0"/>
              <a:t>A. Success of the Attack</a:t>
            </a:r>
            <a:endParaRPr lang="en-US" dirty="0"/>
          </a:p>
        </p:txBody>
      </p:sp>
      <p:sp>
        <p:nvSpPr>
          <p:cNvPr id="3" name="Content Placeholder 2">
            <a:extLst>
              <a:ext uri="{FF2B5EF4-FFF2-40B4-BE49-F238E27FC236}">
                <a16:creationId xmlns:a16="http://schemas.microsoft.com/office/drawing/2014/main" id="{16E1589E-9B15-99F7-A4D3-FEE405A6E6F1}"/>
              </a:ext>
            </a:extLst>
          </p:cNvPr>
          <p:cNvSpPr>
            <a:spLocks noGrp="1"/>
          </p:cNvSpPr>
          <p:nvPr>
            <p:ph idx="1"/>
          </p:nvPr>
        </p:nvSpPr>
        <p:spPr>
          <a:xfrm>
            <a:off x="478302" y="1858811"/>
            <a:ext cx="8229600" cy="4389120"/>
          </a:xfrm>
        </p:spPr>
        <p:txBody>
          <a:bodyPr>
            <a:normAutofit fontScale="55000" lnSpcReduction="20000"/>
          </a:bodyPr>
          <a:lstStyle/>
          <a:p>
            <a:pPr marL="0" indent="0">
              <a:buNone/>
            </a:pPr>
            <a:r>
              <a:rPr lang="en-US" dirty="0"/>
              <a:t>1.	</a:t>
            </a:r>
            <a:r>
              <a:rPr lang="en-US" sz="3300" dirty="0"/>
              <a:t>Vulnerability #1: The Organization was using Wired Equivalent Privacy 	(WEP) protocol in their main office.</a:t>
            </a:r>
          </a:p>
          <a:p>
            <a:pPr marL="514350" indent="-514350">
              <a:buFont typeface="+mj-lt"/>
              <a:buAutoNum type="arabicPeriod"/>
            </a:pPr>
            <a:endParaRPr lang="en-US" sz="2900" dirty="0"/>
          </a:p>
          <a:p>
            <a:pPr>
              <a:buFont typeface="Arial" panose="020B0604020202020204" pitchFamily="34" charset="0"/>
              <a:buChar char="•"/>
            </a:pPr>
            <a:r>
              <a:rPr lang="en-US" sz="2900" dirty="0"/>
              <a:t>	</a:t>
            </a:r>
            <a:r>
              <a:rPr lang="en-US" sz="3300" dirty="0"/>
              <a:t>Not having a secure wireless access gave the hackers easy access to steal 	and delete the volunteer database.  Industry standard is to have at least 	WAP 2 for secure encryption.</a:t>
            </a:r>
          </a:p>
          <a:p>
            <a:pPr marL="514350" indent="-514350">
              <a:buFont typeface="+mj-lt"/>
              <a:buAutoNum type="arabicPeriod"/>
            </a:pPr>
            <a:endParaRPr lang="en-US" sz="2900" dirty="0"/>
          </a:p>
          <a:p>
            <a:pPr marL="0" indent="0">
              <a:buNone/>
            </a:pPr>
            <a:r>
              <a:rPr lang="en-US" sz="2900" dirty="0"/>
              <a:t>2.	</a:t>
            </a:r>
            <a:r>
              <a:rPr lang="en-US" sz="3300" dirty="0"/>
              <a:t>Vulnerability #2: Marie only having a reactive approach to keeping the 	 organization safe made for an easy entry for a hacker to enter the 	network without being noticed.</a:t>
            </a:r>
          </a:p>
          <a:p>
            <a:pPr marL="514350" indent="-514350">
              <a:buFont typeface="+mj-lt"/>
              <a:buAutoNum type="arabicPeriod"/>
            </a:pPr>
            <a:endParaRPr lang="en-US" sz="2900" dirty="0"/>
          </a:p>
          <a:p>
            <a:pPr>
              <a:buFont typeface="Arial" panose="020B0604020202020204" pitchFamily="34" charset="0"/>
              <a:buChar char="•"/>
            </a:pPr>
            <a:r>
              <a:rPr lang="en-US" sz="2900" dirty="0"/>
              <a:t>	</a:t>
            </a:r>
            <a:r>
              <a:rPr lang="en-US" sz="3300" dirty="0"/>
              <a:t>By being only reactive, Marie is losing the battle by not knowing what 	is coming into the network to attack the system.  As well not having any 	preventative measures is inviting hackers in for easy access to the </a:t>
            </a:r>
          </a:p>
          <a:p>
            <a:pPr marL="0" indent="0">
              <a:buNone/>
            </a:pPr>
            <a:r>
              <a:rPr lang="en-US" sz="3300" dirty="0"/>
              <a:t>	network.</a:t>
            </a:r>
          </a:p>
          <a:p>
            <a:pPr marL="0" indent="0">
              <a:buNone/>
            </a:pPr>
            <a:endParaRPr lang="en-US" dirty="0"/>
          </a:p>
          <a:p>
            <a:pPr marL="0" indent="0">
              <a:buNone/>
            </a:pPr>
            <a:endParaRPr lang="en-US" sz="2100" dirty="0"/>
          </a:p>
          <a:p>
            <a:pPr marL="0" indent="0">
              <a:buNone/>
            </a:pPr>
            <a:r>
              <a:rPr lang="en-US" sz="2100" dirty="0"/>
              <a:t>	</a:t>
            </a:r>
          </a:p>
          <a:p>
            <a:pPr marL="514350" indent="-514350">
              <a:buAutoNum type="arabicParenR"/>
            </a:pPr>
            <a:endParaRPr lang="en-US" dirty="0"/>
          </a:p>
          <a:p>
            <a:pPr marL="514350" indent="-514350">
              <a:buAutoNum type="arabicParenR"/>
            </a:pPr>
            <a:endParaRPr lang="en-US" dirty="0"/>
          </a:p>
          <a:p>
            <a:pPr marL="514350" indent="-514350">
              <a:buAutoNum type="arabicParenR"/>
            </a:pPr>
            <a:endParaRPr lang="en-US" dirty="0"/>
          </a:p>
        </p:txBody>
      </p:sp>
    </p:spTree>
    <p:extLst>
      <p:ext uri="{BB962C8B-B14F-4D97-AF65-F5344CB8AC3E}">
        <p14:creationId xmlns:p14="http://schemas.microsoft.com/office/powerpoint/2010/main" val="172015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8610600" cy="1143000"/>
          </a:xfrm>
        </p:spPr>
        <p:txBody>
          <a:bodyPr>
            <a:normAutofit/>
          </a:bodyPr>
          <a:lstStyle/>
          <a:p>
            <a:r>
              <a:rPr lang="en-US" sz="3600" dirty="0"/>
              <a:t>B. C-I-A and PII</a:t>
            </a:r>
            <a:endParaRPr lang="en-US" sz="3600" dirty="0">
              <a:solidFill>
                <a:schemeClr val="tx1"/>
              </a:solidFill>
            </a:endParaRP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Confidentiality and PII: The database with contact info, background checks, training records and last 4 digits of their social security numbers was taken.  According to NIST Special Publication 800-122,  Any info maintained by an </a:t>
            </a:r>
            <a:r>
              <a:rPr lang="en-US" dirty="0" err="1"/>
              <a:t>orgization</a:t>
            </a:r>
            <a:r>
              <a:rPr lang="en-US" dirty="0"/>
              <a:t>, that can be linked to an individual must be secured and prevented from access from unauthorize personnel.  (McCallister, E)</a:t>
            </a:r>
          </a:p>
          <a:p>
            <a:pPr marL="514350" indent="-514350">
              <a:buFont typeface="+mj-lt"/>
              <a:buAutoNum type="arabicPeriod"/>
            </a:pPr>
            <a:r>
              <a:rPr lang="en-US" dirty="0"/>
              <a:t>Integrity:  John Smith email account lost its integrity when he clicked the malicious link in an email.  The hackers then sent out an email in his name asking for donations via there credit cards.</a:t>
            </a:r>
          </a:p>
          <a:p>
            <a:pPr marL="514350" indent="-514350">
              <a:buFont typeface="+mj-lt"/>
              <a:buAutoNum type="arabicPeriod"/>
            </a:pPr>
            <a:r>
              <a:rPr lang="en-US" dirty="0"/>
              <a:t>Availability:  The volunteer database is no longer available to Azure Water’s </a:t>
            </a:r>
            <a:r>
              <a:rPr lang="en-US" dirty="0" err="1"/>
              <a:t>personel</a:t>
            </a:r>
            <a:r>
              <a:rPr lang="en-US" dirty="0"/>
              <a:t>.  The Hackers gained access to it and either hid it or deleted it on the network.  In NIST Special Publication 800-37 industry standards that it is critical that organizations manage risk to the individuals and protect their personal information. (Joint Task Force)</a:t>
            </a:r>
          </a:p>
          <a:p>
            <a:pPr marL="0" indent="0">
              <a:buNone/>
            </a:pPr>
            <a:endParaRPr lang="en-US" dirty="0"/>
          </a:p>
        </p:txBody>
      </p:sp>
    </p:spTree>
    <p:extLst>
      <p:ext uri="{BB962C8B-B14F-4D97-AF65-F5344CB8AC3E}">
        <p14:creationId xmlns:p14="http://schemas.microsoft.com/office/powerpoint/2010/main" val="227815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143000"/>
          </a:xfrm>
        </p:spPr>
        <p:txBody>
          <a:bodyPr>
            <a:normAutofit/>
          </a:bodyPr>
          <a:lstStyle/>
          <a:p>
            <a:r>
              <a:rPr lang="en-US" sz="3600" dirty="0"/>
              <a:t>C. Federal Regulation</a:t>
            </a:r>
          </a:p>
        </p:txBody>
      </p:sp>
      <p:sp>
        <p:nvSpPr>
          <p:cNvPr id="3" name="Content Placeholder 2"/>
          <p:cNvSpPr>
            <a:spLocks noGrp="1"/>
          </p:cNvSpPr>
          <p:nvPr>
            <p:ph idx="1"/>
          </p:nvPr>
        </p:nvSpPr>
        <p:spPr/>
        <p:txBody>
          <a:bodyPr>
            <a:normAutofit lnSpcReduction="10000"/>
          </a:bodyPr>
          <a:lstStyle/>
          <a:p>
            <a:pPr marL="0" indent="0">
              <a:buNone/>
            </a:pPr>
            <a:endParaRPr lang="en-US" sz="1600" dirty="0"/>
          </a:p>
          <a:p>
            <a:pPr marL="514350" indent="-514350">
              <a:buFont typeface="+mj-lt"/>
              <a:buAutoNum type="arabicPeriod"/>
            </a:pPr>
            <a:r>
              <a:rPr lang="en-US" sz="2400" dirty="0"/>
              <a:t>Federal Privacy Act of 1974.  “The principles of the Privacy Act of 1974, commonly referenced as the fair information practice principles(FIPPs), require agencies to comply with statutory norms for collection, maintenance, access, use and dissemination of records.” (U.S. Department of The Treasury)</a:t>
            </a:r>
          </a:p>
          <a:p>
            <a:pPr marL="982980" lvl="2" indent="-342900">
              <a:buFont typeface="Arial" panose="020B0604020202020204" pitchFamily="34" charset="0"/>
              <a:buChar char="•"/>
            </a:pPr>
            <a:r>
              <a:rPr lang="en-US" sz="2400" dirty="0"/>
              <a:t>Azure waters violated this regulation by not protecting the database of their volunteers PII information.  Maria had no preventive measures to ensure that the database could not be breached and use in a criminal way.</a:t>
            </a:r>
          </a:p>
          <a:p>
            <a:pPr marL="514350" indent="-514350">
              <a:buFont typeface="+mj-lt"/>
              <a:buAutoNum type="arabicPeriod"/>
            </a:pP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918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96" y="332788"/>
            <a:ext cx="8229600" cy="1143000"/>
          </a:xfrm>
        </p:spPr>
        <p:txBody>
          <a:bodyPr>
            <a:normAutofit/>
          </a:bodyPr>
          <a:lstStyle/>
          <a:p>
            <a:r>
              <a:rPr lang="en-US" sz="3600" dirty="0"/>
              <a:t>D. Immediate Steps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1800" dirty="0"/>
              <a:t>Recommended Step #1:  Reach out to all volunteers to let them know that the organization has had a breach.</a:t>
            </a:r>
          </a:p>
          <a:p>
            <a:pPr marL="514350" indent="-514350">
              <a:buFont typeface="+mj-lt"/>
              <a:buAutoNum type="arabicPeriod"/>
            </a:pPr>
            <a:endParaRPr lang="en-US" sz="1800" dirty="0"/>
          </a:p>
          <a:p>
            <a:pPr lvl="1">
              <a:buFont typeface="Wingdings" panose="05000000000000000000" pitchFamily="2" charset="2"/>
              <a:buChar char="§"/>
            </a:pPr>
            <a:r>
              <a:rPr lang="en-US" sz="1800" dirty="0"/>
              <a:t>The Most immediate step in containing this is to reach out to all volunteers and advise them of the scam.  Even though the database can’t be found, it is known that some employees have made copies of the database.  This will allow the volunteers of the stolen database to not respond to the fraudulent email.  They will also be able to put a stop payment on their credit cards and/or let the credit card companies know about this scam if they have already responded to the email.</a:t>
            </a:r>
          </a:p>
          <a:p>
            <a:pPr marL="514350" indent="-514350">
              <a:buFont typeface="+mj-lt"/>
              <a:buAutoNum type="arabicPeriod"/>
            </a:pPr>
            <a:endParaRPr lang="en-US" sz="1800" dirty="0"/>
          </a:p>
          <a:p>
            <a:pPr marL="514350" indent="-514350">
              <a:buFont typeface="+mj-lt"/>
              <a:buAutoNum type="arabicPeriod"/>
            </a:pPr>
            <a:r>
              <a:rPr lang="en-US" sz="1800" dirty="0"/>
              <a:t>Recommended Step #2: The next immediate step is to have all employees who have log in access to change their passwords.</a:t>
            </a:r>
          </a:p>
          <a:p>
            <a:pPr marL="514350" indent="-514350">
              <a:buFont typeface="+mj-lt"/>
              <a:buAutoNum type="arabicPeriod"/>
            </a:pPr>
            <a:endParaRPr lang="en-US" sz="1800" dirty="0"/>
          </a:p>
          <a:p>
            <a:pPr lvl="1">
              <a:buFont typeface="Wingdings" panose="05000000000000000000" pitchFamily="2" charset="2"/>
              <a:buChar char="§"/>
            </a:pPr>
            <a:r>
              <a:rPr lang="en-US" sz="1800" dirty="0"/>
              <a:t>If the hackers were able to gain access to the network by stealing the employees' passwords, this will immediately take away that access.  By implementing a change of password policy will make the companies network immediately safer.</a:t>
            </a:r>
          </a:p>
          <a:p>
            <a:pPr marL="514350" indent="-514350">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 Incident Response Plan</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000" dirty="0"/>
              <a:t>If Azumer Water had an incident response plan they could have immediately sent out emails or called all volunteers and employees to let them no about the breech.  This would immediately benefit the company be letting the employees and volunteer know that a breech had occurred and what immediate actions they should take to protect themselves and the company to prevent further damage.  This would allow immediate containment of the breech benefitting the company with less damage.</a:t>
            </a:r>
          </a:p>
          <a:p>
            <a:pPr marL="514350" indent="-514350">
              <a:buFont typeface="+mj-lt"/>
              <a:buAutoNum type="arabicPeriod"/>
            </a:pPr>
            <a:r>
              <a:rPr lang="en-US" sz="2000" dirty="0"/>
              <a:t>If Azumer Water had an incident response plan, it would allow them to put together a plan to eradicate the problem.  This plan would have a point of contact to immediately reach out to employees to start changes passwords, specifically John Smith.  This plan would have allowed them to be proactive in eradication immediately after the situation occurred.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F. Processes</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Process #1:  Being proactive instead of reactive in terms of ways of protecting their networks for the purpose of detecting intruders including password protection.  If they would have put in password policies, this would have helped them come into compliance with the Federal Privacy act of 1974.</a:t>
            </a:r>
          </a:p>
          <a:p>
            <a:pPr marL="514350" indent="-514350">
              <a:buFont typeface="+mj-lt"/>
              <a:buAutoNum type="arabicPeriod"/>
            </a:pPr>
            <a:r>
              <a:rPr lang="en-US" dirty="0"/>
              <a:t>Process #2:  Training their employees t0 have better awareness of their security when opening emails and links that are provided with those emails.  By doing these types of trainings they would have come into better compliance with the Federal Privacy Act of 1974.</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 Technical Solutions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sz="2000" dirty="0"/>
              <a:t>Technical Solution #1:  A two-step verification for email access.</a:t>
            </a:r>
          </a:p>
          <a:p>
            <a:pPr marL="880110" lvl="1" indent="-514350">
              <a:buFont typeface="Wingdings" panose="05000000000000000000" pitchFamily="2" charset="2"/>
              <a:buChar char="§"/>
            </a:pPr>
            <a:r>
              <a:rPr lang="en-US" sz="2000" dirty="0"/>
              <a:t>A two-step verification for employees to sign in to email would prevent hackers from being able to login to employees email to send out corrupted emails.  Specifically, they would not have been able to login to John Smith email to send out the fake donation letter.  Having the second verification such as a text message code would have prevented the scam.</a:t>
            </a:r>
          </a:p>
          <a:p>
            <a:pPr marL="880110" lvl="1" indent="-514350">
              <a:buFont typeface="Wingdings" panose="05000000000000000000" pitchFamily="2" charset="2"/>
              <a:buChar char="§"/>
            </a:pPr>
            <a:endParaRPr lang="en-US" sz="2000" dirty="0"/>
          </a:p>
          <a:p>
            <a:pPr marL="514350" indent="-514350">
              <a:buFont typeface="+mj-lt"/>
              <a:buAutoNum type="arabicPeriod"/>
            </a:pPr>
            <a:r>
              <a:rPr lang="en-US" sz="2000" dirty="0"/>
              <a:t>Technical Solution #2:  Installing WAP 3 on Azure Water wireless network.</a:t>
            </a:r>
          </a:p>
          <a:p>
            <a:pPr marL="880110" lvl="1" indent="-514350">
              <a:buFont typeface="Wingdings" panose="05000000000000000000" pitchFamily="2" charset="2"/>
              <a:buChar char="§"/>
            </a:pPr>
            <a:r>
              <a:rPr lang="en-US" sz="2000" dirty="0"/>
              <a:t>Having a more secure encryption on the organization wireless network would have prevented this attack from occurring.  The attackers had easy access into Azure Water’s network by having the weakest protocol encryption in that of WEP.   By having WAP 3 the encryption would have been AES and thus the network would have been secure by today’s standards.</a:t>
            </a:r>
          </a:p>
          <a:p>
            <a:pPr marL="514350" indent="-514350">
              <a:buFont typeface="+mj-lt"/>
              <a:buAutoNum type="arabicPeriod"/>
            </a:pPr>
            <a:endParaRPr lang="en-US" sz="2000" dirty="0"/>
          </a:p>
          <a:p>
            <a:pPr marL="514350" indent="-514350">
              <a:buFont typeface="+mj-lt"/>
              <a:buAutoNum type="arabicPeriod"/>
            </a:pPr>
            <a:endParaRPr lang="en-US" dirty="0"/>
          </a:p>
        </p:txBody>
      </p:sp>
    </p:spTree>
    <p:extLst>
      <p:ext uri="{BB962C8B-B14F-4D97-AF65-F5344CB8AC3E}">
        <p14:creationId xmlns:p14="http://schemas.microsoft.com/office/powerpoint/2010/main" val="374368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Autofit/>
          </a:bodyPr>
          <a:lstStyle/>
          <a:p>
            <a:r>
              <a:rPr lang="en-US" sz="3600" dirty="0"/>
              <a:t>H. Organization Structure</a:t>
            </a:r>
          </a:p>
        </p:txBody>
      </p:sp>
      <p:graphicFrame>
        <p:nvGraphicFramePr>
          <p:cNvPr id="8" name="Diagram 7"/>
          <p:cNvGraphicFramePr/>
          <p:nvPr>
            <p:extLst>
              <p:ext uri="{D42A27DB-BD31-4B8C-83A1-F6EECF244321}">
                <p14:modId xmlns:p14="http://schemas.microsoft.com/office/powerpoint/2010/main" val="3484194195"/>
              </p:ext>
            </p:extLst>
          </p:nvPr>
        </p:nvGraphicFramePr>
        <p:xfrm>
          <a:off x="5862" y="1752600"/>
          <a:ext cx="8768862" cy="4760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2803" y="1752600"/>
            <a:ext cx="4712677" cy="1200329"/>
          </a:xfrm>
          <a:prstGeom prst="rect">
            <a:avLst/>
          </a:prstGeom>
          <a:noFill/>
        </p:spPr>
        <p:txBody>
          <a:bodyPr wrap="square" rtlCol="0">
            <a:spAutoFit/>
          </a:bodyPr>
          <a:lstStyle/>
          <a:p>
            <a:r>
              <a:rPr lang="en-US" sz="1200" b="1" dirty="0"/>
              <a:t>Key Functions</a:t>
            </a:r>
            <a:r>
              <a:rPr lang="en-US" sz="1200" dirty="0"/>
              <a:t>:  This position is the head of the Cybersecurity team.  This position is task with creating strategy and governance of policy.</a:t>
            </a:r>
          </a:p>
          <a:p>
            <a:endParaRPr lang="en-US" sz="1200" dirty="0"/>
          </a:p>
          <a:p>
            <a:endParaRPr lang="en-US" sz="1200" dirty="0"/>
          </a:p>
          <a:p>
            <a:pPr lvl="0"/>
            <a:r>
              <a:rPr lang="en-US" sz="1200" b="1" dirty="0"/>
              <a:t>Coverage:  </a:t>
            </a:r>
            <a:r>
              <a:rPr lang="en-US" sz="1200" dirty="0"/>
              <a:t>This position will oversee Security Management as well as responsible for leading incident response.</a:t>
            </a:r>
          </a:p>
        </p:txBody>
      </p:sp>
      <p:sp>
        <p:nvSpPr>
          <p:cNvPr id="11" name="TextBox 10"/>
          <p:cNvSpPr txBox="1"/>
          <p:nvPr/>
        </p:nvSpPr>
        <p:spPr>
          <a:xfrm>
            <a:off x="-29308" y="3341075"/>
            <a:ext cx="5591908" cy="830997"/>
          </a:xfrm>
          <a:prstGeom prst="rect">
            <a:avLst/>
          </a:prstGeom>
          <a:noFill/>
        </p:spPr>
        <p:txBody>
          <a:bodyPr wrap="square" rtlCol="0">
            <a:spAutoFit/>
          </a:bodyPr>
          <a:lstStyle/>
          <a:p>
            <a:r>
              <a:rPr lang="en-US" sz="1200" b="1" dirty="0"/>
              <a:t>Key Functions</a:t>
            </a:r>
            <a:r>
              <a:rPr lang="en-US" sz="1200" dirty="0"/>
              <a:t>: This position will oversee security operations and its team members of day to day security practices.</a:t>
            </a:r>
            <a:endParaRPr lang="en-US" sz="1200" b="1" dirty="0"/>
          </a:p>
          <a:p>
            <a:pPr lvl="0"/>
            <a:endParaRPr lang="en-US" sz="1200" b="1" dirty="0"/>
          </a:p>
          <a:p>
            <a:pPr lvl="0"/>
            <a:r>
              <a:rPr lang="en-US" sz="1200" b="1" dirty="0"/>
              <a:t>Coverage: </a:t>
            </a:r>
            <a:r>
              <a:rPr lang="en-US" sz="1200" dirty="0"/>
              <a:t>This position will be in IT Management.</a:t>
            </a:r>
          </a:p>
        </p:txBody>
      </p:sp>
      <p:sp>
        <p:nvSpPr>
          <p:cNvPr id="12" name="TextBox 11"/>
          <p:cNvSpPr txBox="1"/>
          <p:nvPr/>
        </p:nvSpPr>
        <p:spPr>
          <a:xfrm>
            <a:off x="-41032" y="5105400"/>
            <a:ext cx="4841632" cy="1384995"/>
          </a:xfrm>
          <a:prstGeom prst="rect">
            <a:avLst/>
          </a:prstGeom>
          <a:noFill/>
        </p:spPr>
        <p:txBody>
          <a:bodyPr wrap="square" rtlCol="0">
            <a:spAutoFit/>
          </a:bodyPr>
          <a:lstStyle/>
          <a:p>
            <a:r>
              <a:rPr lang="en-US" sz="1200" b="1" dirty="0"/>
              <a:t>Key Functions</a:t>
            </a:r>
            <a:r>
              <a:rPr lang="en-US" sz="1200" dirty="0"/>
              <a:t>:  These positions will be task with the day-to-day management of looking for vulnerabilities and risk.</a:t>
            </a:r>
          </a:p>
          <a:p>
            <a:endParaRPr lang="en-US" sz="1200" dirty="0"/>
          </a:p>
          <a:p>
            <a:endParaRPr lang="en-US" sz="1200" dirty="0"/>
          </a:p>
          <a:p>
            <a:pPr lvl="0"/>
            <a:r>
              <a:rPr lang="en-US" sz="1200" b="1" dirty="0"/>
              <a:t>Coverage</a:t>
            </a:r>
            <a:r>
              <a:rPr lang="en-US" sz="1200" dirty="0"/>
              <a:t>: This position will be responsible for Discovery of Incidents</a:t>
            </a:r>
          </a:p>
          <a:p>
            <a:pPr lvl="0"/>
            <a:endParaRPr lang="en-US" sz="1200" dirty="0"/>
          </a:p>
          <a:p>
            <a:pPr lvl="0"/>
            <a:endParaRPr lang="en-US" sz="1200" dirty="0"/>
          </a:p>
        </p:txBody>
      </p:sp>
    </p:spTree>
    <p:extLst>
      <p:ext uri="{BB962C8B-B14F-4D97-AF65-F5344CB8AC3E}">
        <p14:creationId xmlns:p14="http://schemas.microsoft.com/office/powerpoint/2010/main" val="3468273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15490</TotalTime>
  <Words>1555</Words>
  <Application>Microsoft Macintosh PowerPoint</Application>
  <PresentationFormat>On-screen Show (4:3)</PresentationFormat>
  <Paragraphs>108</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Constantia</vt:lpstr>
      <vt:lpstr>Liberation Serif</vt:lpstr>
      <vt:lpstr>Wingdings</vt:lpstr>
      <vt:lpstr>Wingdings 2</vt:lpstr>
      <vt:lpstr>Flow</vt:lpstr>
      <vt:lpstr>C843 KOP1 Task 1</vt:lpstr>
      <vt:lpstr>A. Success of the Attack</vt:lpstr>
      <vt:lpstr>B. C-I-A and PII</vt:lpstr>
      <vt:lpstr>C. Federal Regulation</vt:lpstr>
      <vt:lpstr>D. Immediate Steps </vt:lpstr>
      <vt:lpstr>E. Incident Response Plan</vt:lpstr>
      <vt:lpstr>F. Processes</vt:lpstr>
      <vt:lpstr>G. Technical Solutions</vt:lpstr>
      <vt:lpstr>H. Organization Structure</vt:lpstr>
      <vt:lpstr>I. Risk Management (Categorization)</vt:lpstr>
      <vt:lpstr>I. Risk Management (Approach)</vt:lpstr>
      <vt:lpstr>J. References/Sources</vt:lpstr>
    </vt:vector>
  </TitlesOfParts>
  <Company>WGU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JST2 Presentation</dc:title>
  <dc:creator>vshrader</dc:creator>
  <cp:lastModifiedBy>colin buskist</cp:lastModifiedBy>
  <cp:revision>131</cp:revision>
  <dcterms:created xsi:type="dcterms:W3CDTF">2013-06-27T22:06:25Z</dcterms:created>
  <dcterms:modified xsi:type="dcterms:W3CDTF">2025-02-26T16:43:18Z</dcterms:modified>
</cp:coreProperties>
</file>