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60" r:id="rId6"/>
    <p:sldId id="263" r:id="rId7"/>
    <p:sldId id="265" r:id="rId8"/>
    <p:sldId id="259" r:id="rId9"/>
    <p:sldId id="266" r:id="rId10"/>
    <p:sldId id="262"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Current Cases</c:v>
                </c:pt>
              </c:strCache>
            </c:strRef>
          </c:tx>
          <c:spPr>
            <a:solidFill>
              <a:schemeClr val="accent1"/>
            </a:solidFill>
            <a:ln>
              <a:noFill/>
            </a:ln>
            <a:effectLst/>
          </c:spPr>
          <c:invertIfNegative val="0"/>
          <c:cat>
            <c:strRef>
              <c:f>Sheet1!$A$2:$A$5</c:f>
              <c:strCache>
                <c:ptCount val="1"/>
                <c:pt idx="0">
                  <c:v>Cases (in number)</c:v>
                </c:pt>
              </c:strCache>
            </c:strRef>
          </c:cat>
          <c:val>
            <c:numRef>
              <c:f>Sheet1!$B$2:$B$5</c:f>
              <c:numCache>
                <c:formatCode>General</c:formatCode>
                <c:ptCount val="4"/>
                <c:pt idx="0">
                  <c:v>1000</c:v>
                </c:pt>
              </c:numCache>
            </c:numRef>
          </c:val>
          <c:extLst>
            <c:ext xmlns:c16="http://schemas.microsoft.com/office/drawing/2014/chart" uri="{C3380CC4-5D6E-409C-BE32-E72D297353CC}">
              <c16:uniqueId val="{00000000-6029-477A-B886-C1A0BE12993C}"/>
            </c:ext>
          </c:extLst>
        </c:ser>
        <c:ser>
          <c:idx val="1"/>
          <c:order val="1"/>
          <c:tx>
            <c:strRef>
              <c:f>Sheet1!$C$1</c:f>
              <c:strCache>
                <c:ptCount val="1"/>
                <c:pt idx="0">
                  <c:v>Recovered Cases</c:v>
                </c:pt>
              </c:strCache>
            </c:strRef>
          </c:tx>
          <c:spPr>
            <a:solidFill>
              <a:schemeClr val="accent2"/>
            </a:solidFill>
            <a:ln>
              <a:noFill/>
            </a:ln>
            <a:effectLst/>
          </c:spPr>
          <c:invertIfNegative val="0"/>
          <c:cat>
            <c:strRef>
              <c:f>Sheet1!$A$2:$A$5</c:f>
              <c:strCache>
                <c:ptCount val="1"/>
                <c:pt idx="0">
                  <c:v>Cases (in number)</c:v>
                </c:pt>
              </c:strCache>
            </c:strRef>
          </c:cat>
          <c:val>
            <c:numRef>
              <c:f>Sheet1!$C$2:$C$5</c:f>
              <c:numCache>
                <c:formatCode>General</c:formatCode>
                <c:ptCount val="4"/>
                <c:pt idx="0">
                  <c:v>600</c:v>
                </c:pt>
              </c:numCache>
            </c:numRef>
          </c:val>
          <c:extLst>
            <c:ext xmlns:c16="http://schemas.microsoft.com/office/drawing/2014/chart" uri="{C3380CC4-5D6E-409C-BE32-E72D297353CC}">
              <c16:uniqueId val="{00000001-6029-477A-B886-C1A0BE12993C}"/>
            </c:ext>
          </c:extLst>
        </c:ser>
        <c:ser>
          <c:idx val="2"/>
          <c:order val="2"/>
          <c:tx>
            <c:strRef>
              <c:f>Sheet1!$D$1</c:f>
              <c:strCache>
                <c:ptCount val="1"/>
                <c:pt idx="0">
                  <c:v>Death Cases</c:v>
                </c:pt>
              </c:strCache>
            </c:strRef>
          </c:tx>
          <c:spPr>
            <a:solidFill>
              <a:schemeClr val="accent3"/>
            </a:solidFill>
            <a:ln>
              <a:noFill/>
            </a:ln>
            <a:effectLst/>
          </c:spPr>
          <c:invertIfNegative val="0"/>
          <c:cat>
            <c:strRef>
              <c:f>Sheet1!$A$2:$A$5</c:f>
              <c:strCache>
                <c:ptCount val="1"/>
                <c:pt idx="0">
                  <c:v>Cases (in number)</c:v>
                </c:pt>
              </c:strCache>
            </c:strRef>
          </c:cat>
          <c:val>
            <c:numRef>
              <c:f>Sheet1!$D$2:$D$5</c:f>
              <c:numCache>
                <c:formatCode>General</c:formatCode>
                <c:ptCount val="4"/>
                <c:pt idx="0">
                  <c:v>100</c:v>
                </c:pt>
              </c:numCache>
            </c:numRef>
          </c:val>
          <c:extLst>
            <c:ext xmlns:c16="http://schemas.microsoft.com/office/drawing/2014/chart" uri="{C3380CC4-5D6E-409C-BE32-E72D297353CC}">
              <c16:uniqueId val="{00000002-6029-477A-B886-C1A0BE12993C}"/>
            </c:ext>
          </c:extLst>
        </c:ser>
        <c:dLbls>
          <c:showLegendKey val="0"/>
          <c:showVal val="0"/>
          <c:showCatName val="0"/>
          <c:showSerName val="0"/>
          <c:showPercent val="0"/>
          <c:showBubbleSize val="0"/>
        </c:dLbls>
        <c:gapWidth val="219"/>
        <c:overlap val="-27"/>
        <c:axId val="2077321216"/>
        <c:axId val="2077319136"/>
      </c:barChart>
      <c:catAx>
        <c:axId val="207732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7319136"/>
        <c:crosses val="autoZero"/>
        <c:auto val="1"/>
        <c:lblAlgn val="ctr"/>
        <c:lblOffset val="100"/>
        <c:noMultiLvlLbl val="0"/>
      </c:catAx>
      <c:valAx>
        <c:axId val="207731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7321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26010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FAD80-242E-4BB6-A0D5-E352B49395ED}"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19431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339898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9924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3689993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3938043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878884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205456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370584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154242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72838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3FAD80-242E-4BB6-A0D5-E352B49395ED}"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375421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FAD80-242E-4BB6-A0D5-E352B49395ED}"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198151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177536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41405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3FAD80-242E-4BB6-A0D5-E352B49395ED}" type="datetimeFigureOut">
              <a:rPr lang="en-US" smtClean="0"/>
              <a:t>11/12/2021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210796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FAD80-242E-4BB6-A0D5-E352B49395ED}"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extLst>
      <p:ext uri="{BB962C8B-B14F-4D97-AF65-F5344CB8AC3E}">
        <p14:creationId xmlns:p14="http://schemas.microsoft.com/office/powerpoint/2010/main" val="119552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3FAD80-242E-4BB6-A0D5-E352B49395ED}" type="datetimeFigureOut">
              <a:rPr lang="en-US" smtClean="0"/>
              <a:t>11/12/2021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8C0019-106B-4ACF-B5F4-4319F5A3E843}" type="slidenum">
              <a:rPr lang="en-US" smtClean="0"/>
              <a:t>‹#›</a:t>
            </a:fld>
            <a:endParaRPr lang="en-US"/>
          </a:p>
        </p:txBody>
      </p:sp>
    </p:spTree>
    <p:extLst>
      <p:ext uri="{BB962C8B-B14F-4D97-AF65-F5344CB8AC3E}">
        <p14:creationId xmlns:p14="http://schemas.microsoft.com/office/powerpoint/2010/main" val="58932794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a:blipFill>
            <a:blip r:embed="rId2"/>
            <a:stretch>
              <a:fillRect/>
            </a:stretch>
          </a:blipFill>
        </p:spPr>
        <p:txBody>
          <a:bodyPr/>
          <a:lstStyle/>
          <a:p>
            <a:pPr algn="ctr"/>
            <a:r>
              <a:rPr lang="en-US" sz="7200" b="1" dirty="0">
                <a:solidFill>
                  <a:srgbClr val="FFFF00"/>
                </a:solidFill>
              </a:rPr>
              <a:t>COVID-19 STATUS</a:t>
            </a:r>
            <a:br>
              <a:rPr lang="en-US" sz="7200" b="1" dirty="0">
                <a:solidFill>
                  <a:srgbClr val="FFFF00"/>
                </a:solidFill>
              </a:rPr>
            </a:br>
            <a:r>
              <a:rPr lang="en-US" sz="7200" b="1" dirty="0">
                <a:solidFill>
                  <a:srgbClr val="FFFF00"/>
                </a:solidFill>
              </a:rPr>
              <a:t> TRACKER</a:t>
            </a:r>
            <a:br>
              <a:rPr lang="en-US" b="1" dirty="0">
                <a:solidFill>
                  <a:srgbClr val="FFFF00"/>
                </a:solidFill>
              </a:rPr>
            </a:br>
            <a:br>
              <a:rPr lang="en-US" b="1" dirty="0">
                <a:solidFill>
                  <a:srgbClr val="FFFF00"/>
                </a:solidFill>
              </a:rPr>
            </a:br>
            <a:endParaRPr lang="en-US" b="1" dirty="0">
              <a:solidFill>
                <a:srgbClr val="FFFF00"/>
              </a:solidFill>
            </a:endParaRPr>
          </a:p>
        </p:txBody>
      </p:sp>
    </p:spTree>
    <p:extLst>
      <p:ext uri="{BB962C8B-B14F-4D97-AF65-F5344CB8AC3E}">
        <p14:creationId xmlns:p14="http://schemas.microsoft.com/office/powerpoint/2010/main" val="389360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Covid Status</a:t>
            </a:r>
          </a:p>
        </p:txBody>
      </p:sp>
      <p:graphicFrame>
        <p:nvGraphicFramePr>
          <p:cNvPr id="8" name="Content Placeholder 7">
            <a:extLst>
              <a:ext uri="{FF2B5EF4-FFF2-40B4-BE49-F238E27FC236}">
                <a16:creationId xmlns:a16="http://schemas.microsoft.com/office/drawing/2014/main" id="{A32D16DD-EC5E-495A-B455-CDFBEEFAEEE4}"/>
              </a:ext>
            </a:extLst>
          </p:cNvPr>
          <p:cNvGraphicFramePr>
            <a:graphicFrameLocks noGrp="1"/>
          </p:cNvGraphicFramePr>
          <p:nvPr>
            <p:ph idx="1"/>
            <p:extLst>
              <p:ext uri="{D42A27DB-BD31-4B8C-83A1-F6EECF244321}">
                <p14:modId xmlns:p14="http://schemas.microsoft.com/office/powerpoint/2010/main" val="2376101494"/>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592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66BEEB-E567-4325-AF71-1253218DFD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1" b="20047"/>
          <a:stretch/>
        </p:blipFill>
        <p:spPr>
          <a:xfrm>
            <a:off x="0" y="1147482"/>
            <a:ext cx="12191999" cy="4787153"/>
          </a:xfrm>
        </p:spPr>
      </p:pic>
      <p:sp>
        <p:nvSpPr>
          <p:cNvPr id="6" name="TextBox 5">
            <a:extLst>
              <a:ext uri="{FF2B5EF4-FFF2-40B4-BE49-F238E27FC236}">
                <a16:creationId xmlns:a16="http://schemas.microsoft.com/office/drawing/2014/main" id="{56AEA6C6-F289-4A35-A3A6-0EDAFABBA8F6}"/>
              </a:ext>
            </a:extLst>
          </p:cNvPr>
          <p:cNvSpPr txBox="1"/>
          <p:nvPr/>
        </p:nvSpPr>
        <p:spPr>
          <a:xfrm>
            <a:off x="1443317" y="340659"/>
            <a:ext cx="8453717" cy="738664"/>
          </a:xfrm>
          <a:prstGeom prst="rect">
            <a:avLst/>
          </a:prstGeom>
          <a:noFill/>
        </p:spPr>
        <p:txBody>
          <a:bodyPr wrap="square" rtlCol="0">
            <a:spAutoFit/>
          </a:bodyPr>
          <a:lstStyle/>
          <a:p>
            <a:r>
              <a:rPr lang="en-IN" sz="4200" dirty="0"/>
              <a:t>Architecture</a:t>
            </a:r>
          </a:p>
        </p:txBody>
      </p:sp>
    </p:spTree>
    <p:extLst>
      <p:ext uri="{BB962C8B-B14F-4D97-AF65-F5344CB8AC3E}">
        <p14:creationId xmlns:p14="http://schemas.microsoft.com/office/powerpoint/2010/main" val="351742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525C-411A-40AE-A5EC-DE8F8BA4FA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2B0952-9678-4B05-99A1-A3ACEBC64FEA}"/>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6111" y="2094104"/>
            <a:ext cx="9888539" cy="4195762"/>
          </a:xfrm>
        </p:spPr>
      </p:pic>
    </p:spTree>
    <p:extLst>
      <p:ext uri="{BB962C8B-B14F-4D97-AF65-F5344CB8AC3E}">
        <p14:creationId xmlns:p14="http://schemas.microsoft.com/office/powerpoint/2010/main" val="184023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PROJECT BY:</a:t>
            </a:r>
            <a:br>
              <a:rPr lang="en-US" b="1" dirty="0"/>
            </a:br>
            <a:r>
              <a:rPr lang="en-US" sz="3600" b="1" dirty="0"/>
              <a:t>CREATIVE CODERS</a:t>
            </a:r>
          </a:p>
        </p:txBody>
      </p:sp>
      <p:sp>
        <p:nvSpPr>
          <p:cNvPr id="3" name="Content Placeholder 2"/>
          <p:cNvSpPr>
            <a:spLocks noGrp="1"/>
          </p:cNvSpPr>
          <p:nvPr>
            <p:ph idx="1"/>
          </p:nvPr>
        </p:nvSpPr>
        <p:spPr/>
        <p:txBody>
          <a:bodyPr/>
          <a:lstStyle/>
          <a:p>
            <a:pPr marL="0" indent="0">
              <a:buNone/>
            </a:pPr>
            <a:r>
              <a:rPr lang="en-US" sz="3200" b="1" dirty="0"/>
              <a:t>Our Team Members</a:t>
            </a:r>
          </a:p>
          <a:p>
            <a:pPr>
              <a:buFont typeface="Wingdings" panose="05000000000000000000" pitchFamily="2" charset="2"/>
              <a:buChar char="Ø"/>
            </a:pPr>
            <a:r>
              <a:rPr lang="en-US" sz="2400" dirty="0"/>
              <a:t>Aparna </a:t>
            </a:r>
          </a:p>
          <a:p>
            <a:pPr>
              <a:buFont typeface="Wingdings" panose="05000000000000000000" pitchFamily="2" charset="2"/>
              <a:buChar char="Ø"/>
            </a:pPr>
            <a:r>
              <a:rPr lang="en-US" sz="2400" dirty="0" err="1"/>
              <a:t>Fousiya</a:t>
            </a:r>
            <a:endParaRPr lang="en-US" sz="2400" dirty="0"/>
          </a:p>
          <a:p>
            <a:pPr>
              <a:buFont typeface="Wingdings" panose="05000000000000000000" pitchFamily="2" charset="2"/>
              <a:buChar char="Ø"/>
            </a:pPr>
            <a:r>
              <a:rPr lang="en-US" sz="2400" dirty="0"/>
              <a:t>Libiya</a:t>
            </a:r>
          </a:p>
          <a:p>
            <a:pPr>
              <a:buFont typeface="Wingdings" panose="05000000000000000000" pitchFamily="2" charset="2"/>
              <a:buChar char="Ø"/>
            </a:pPr>
            <a:r>
              <a:rPr lang="en-US" sz="2400" dirty="0" err="1"/>
              <a:t>Sudharsanam</a:t>
            </a:r>
            <a:endParaRPr lang="en-US" sz="2400" dirty="0"/>
          </a:p>
          <a:p>
            <a:pPr>
              <a:buFont typeface="Wingdings" panose="05000000000000000000" pitchFamily="2" charset="2"/>
              <a:buChar char="Ø"/>
            </a:pPr>
            <a:r>
              <a:rPr lang="en-US" sz="2400" dirty="0" err="1"/>
              <a:t>Vaishak</a:t>
            </a:r>
            <a:endParaRPr lang="en-US" sz="2400" dirty="0"/>
          </a:p>
          <a:p>
            <a:endParaRPr lang="en-US" dirty="0"/>
          </a:p>
        </p:txBody>
      </p:sp>
    </p:spTree>
    <p:extLst>
      <p:ext uri="{BB962C8B-B14F-4D97-AF65-F5344CB8AC3E}">
        <p14:creationId xmlns:p14="http://schemas.microsoft.com/office/powerpoint/2010/main" val="41729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p>
        </p:txBody>
      </p:sp>
      <p:sp>
        <p:nvSpPr>
          <p:cNvPr id="3" name="Content Placeholder 2"/>
          <p:cNvSpPr>
            <a:spLocks noGrp="1"/>
          </p:cNvSpPr>
          <p:nvPr>
            <p:ph idx="1"/>
          </p:nvPr>
        </p:nvSpPr>
        <p:spPr/>
        <p:txBody>
          <a:bodyPr/>
          <a:lstStyle/>
          <a:p>
            <a:pPr marL="0" indent="0">
              <a:buNone/>
            </a:pPr>
            <a:r>
              <a:rPr lang="en-US" b="1" dirty="0"/>
              <a:t>1. To create a web app that displays country and state wise status of:</a:t>
            </a:r>
          </a:p>
          <a:p>
            <a:pPr>
              <a:buFont typeface="Wingdings" panose="05000000000000000000" pitchFamily="2" charset="2"/>
              <a:buChar char="Ø"/>
            </a:pPr>
            <a:r>
              <a:rPr lang="en-US" dirty="0"/>
              <a:t>Total </a:t>
            </a:r>
            <a:r>
              <a:rPr lang="en-US" dirty="0" err="1"/>
              <a:t>Covid</a:t>
            </a:r>
            <a:r>
              <a:rPr lang="en-US" dirty="0"/>
              <a:t> Cases</a:t>
            </a:r>
          </a:p>
          <a:p>
            <a:pPr>
              <a:buFont typeface="Wingdings" panose="05000000000000000000" pitchFamily="2" charset="2"/>
              <a:buChar char="Ø"/>
            </a:pPr>
            <a:r>
              <a:rPr lang="en-US" dirty="0"/>
              <a:t>Active Covid Cases</a:t>
            </a:r>
          </a:p>
          <a:p>
            <a:pPr>
              <a:buFont typeface="Wingdings" panose="05000000000000000000" pitchFamily="2" charset="2"/>
              <a:buChar char="Ø"/>
            </a:pPr>
            <a:r>
              <a:rPr lang="en-US" dirty="0"/>
              <a:t>Recovered </a:t>
            </a:r>
            <a:r>
              <a:rPr lang="en-US" dirty="0" err="1"/>
              <a:t>Covid</a:t>
            </a:r>
            <a:r>
              <a:rPr lang="en-US" dirty="0"/>
              <a:t> Cases</a:t>
            </a:r>
          </a:p>
          <a:p>
            <a:pPr>
              <a:buFont typeface="Wingdings" panose="05000000000000000000" pitchFamily="2" charset="2"/>
              <a:buChar char="Ø"/>
            </a:pPr>
            <a:r>
              <a:rPr lang="en-US" dirty="0"/>
              <a:t>Death Rate</a:t>
            </a:r>
          </a:p>
          <a:p>
            <a:pPr>
              <a:buFont typeface="Wingdings" panose="05000000000000000000" pitchFamily="2" charset="2"/>
              <a:buChar char="Ø"/>
            </a:pPr>
            <a:r>
              <a:rPr lang="en-US" dirty="0"/>
              <a:t>Vaccination Status</a:t>
            </a:r>
          </a:p>
          <a:p>
            <a:pPr marL="0" indent="0">
              <a:buNone/>
            </a:pPr>
            <a:r>
              <a:rPr lang="en-US" b="1" dirty="0"/>
              <a:t>2. To create graphical representations of above cases</a:t>
            </a:r>
          </a:p>
        </p:txBody>
      </p:sp>
    </p:spTree>
    <p:extLst>
      <p:ext uri="{BB962C8B-B14F-4D97-AF65-F5344CB8AC3E}">
        <p14:creationId xmlns:p14="http://schemas.microsoft.com/office/powerpoint/2010/main" val="55668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1595-5E3F-4D23-A242-01AC141AE4AD}"/>
              </a:ext>
            </a:extLst>
          </p:cNvPr>
          <p:cNvSpPr>
            <a:spLocks noGrp="1"/>
          </p:cNvSpPr>
          <p:nvPr>
            <p:ph type="title"/>
          </p:nvPr>
        </p:nvSpPr>
        <p:spPr/>
        <p:txBody>
          <a:bodyPr/>
          <a:lstStyle/>
          <a:p>
            <a:r>
              <a:rPr lang="en-IN" sz="4800" b="1" dirty="0"/>
              <a:t>TOOLS</a:t>
            </a:r>
            <a:r>
              <a:rPr lang="en-IN" dirty="0"/>
              <a:t> </a:t>
            </a:r>
            <a:r>
              <a:rPr lang="en-IN" sz="4800" b="1" dirty="0"/>
              <a:t>USED</a:t>
            </a:r>
          </a:p>
        </p:txBody>
      </p:sp>
      <p:sp>
        <p:nvSpPr>
          <p:cNvPr id="3" name="Content Placeholder 2">
            <a:extLst>
              <a:ext uri="{FF2B5EF4-FFF2-40B4-BE49-F238E27FC236}">
                <a16:creationId xmlns:a16="http://schemas.microsoft.com/office/drawing/2014/main" id="{0DE71A55-ED18-4084-AFD4-C4761BA3AF83}"/>
              </a:ext>
            </a:extLst>
          </p:cNvPr>
          <p:cNvSpPr>
            <a:spLocks noGrp="1"/>
          </p:cNvSpPr>
          <p:nvPr>
            <p:ph idx="1"/>
          </p:nvPr>
        </p:nvSpPr>
        <p:spPr/>
        <p:txBody>
          <a:bodyPr>
            <a:normAutofit/>
          </a:bodyPr>
          <a:lstStyle/>
          <a:p>
            <a:pPr>
              <a:buFont typeface="Wingdings" panose="05000000000000000000" pitchFamily="2" charset="2"/>
              <a:buChar char="Ø"/>
            </a:pPr>
            <a:r>
              <a:rPr lang="en-IN" sz="2400" dirty="0" err="1"/>
              <a:t>ReactJs</a:t>
            </a:r>
            <a:endParaRPr lang="en-IN" sz="2400" dirty="0"/>
          </a:p>
          <a:p>
            <a:pPr>
              <a:buFont typeface="Wingdings" panose="05000000000000000000" pitchFamily="2" charset="2"/>
              <a:buChar char="Ø"/>
            </a:pPr>
            <a:r>
              <a:rPr lang="en-IN" sz="2400" dirty="0" err="1"/>
              <a:t>NodeJs</a:t>
            </a:r>
            <a:endParaRPr lang="en-IN" sz="2400" dirty="0"/>
          </a:p>
          <a:p>
            <a:pPr>
              <a:buFont typeface="Wingdings" panose="05000000000000000000" pitchFamily="2" charset="2"/>
              <a:buChar char="Ø"/>
            </a:pPr>
            <a:r>
              <a:rPr lang="en-IN" sz="2400" dirty="0"/>
              <a:t>MongoDB</a:t>
            </a:r>
          </a:p>
          <a:p>
            <a:pPr>
              <a:buFont typeface="Wingdings" panose="05000000000000000000" pitchFamily="2" charset="2"/>
              <a:buChar char="Ø"/>
            </a:pPr>
            <a:r>
              <a:rPr lang="en-IN" sz="2400" dirty="0" err="1"/>
              <a:t>ChartJs</a:t>
            </a:r>
            <a:endParaRPr lang="en-IN" sz="2400" dirty="0"/>
          </a:p>
          <a:p>
            <a:pPr>
              <a:buFont typeface="Wingdings" panose="05000000000000000000" pitchFamily="2" charset="2"/>
              <a:buChar char="Ø"/>
            </a:pPr>
            <a:r>
              <a:rPr lang="en-IN" sz="2400" dirty="0" err="1"/>
              <a:t>ExpressJs</a:t>
            </a:r>
            <a:endParaRPr lang="en-IN" sz="2400" dirty="0"/>
          </a:p>
          <a:p>
            <a:endParaRPr lang="en-IN" sz="2400" dirty="0"/>
          </a:p>
        </p:txBody>
      </p:sp>
      <p:pic>
        <p:nvPicPr>
          <p:cNvPr id="4" name="Picture 3">
            <a:extLst>
              <a:ext uri="{FF2B5EF4-FFF2-40B4-BE49-F238E27FC236}">
                <a16:creationId xmlns:a16="http://schemas.microsoft.com/office/drawing/2014/main" id="{D3C7C248-D175-4936-9F36-7DF0CFF4385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8898" b="68952" l="24692" r="77385">
                        <a14:foregroundMark x1="24769" y1="47446" x2="31154" y2="37366"/>
                        <a14:foregroundMark x1="31154" y1="37366" x2="34308" y2="39651"/>
                        <a14:foregroundMark x1="50923" y1="41801" x2="62923" y2="40591"/>
                        <a14:foregroundMark x1="65000" y1="41801" x2="73769" y2="40591"/>
                        <a14:foregroundMark x1="73769" y1="40591" x2="77385" y2="40591"/>
                        <a14:foregroundMark x1="68154" y1="38978" x2="71077" y2="39919"/>
                        <a14:foregroundMark x1="69692" y1="41667" x2="69692" y2="38441"/>
                        <a14:foregroundMark x1="25692" y1="64919" x2="25692" y2="64919"/>
                        <a14:foregroundMark x1="41308" y1="65457" x2="41308" y2="65457"/>
                        <a14:foregroundMark x1="55077" y1="67339" x2="55077" y2="67339"/>
                        <a14:foregroundMark x1="55077" y1="67339" x2="55077" y2="67339"/>
                        <a14:foregroundMark x1="71923" y1="67876" x2="71923" y2="67876"/>
                        <a14:foregroundMark x1="71923" y1="67876" x2="71923" y2="67876"/>
                      </a14:backgroundRemoval>
                    </a14:imgEffect>
                  </a14:imgLayer>
                </a14:imgProps>
              </a:ext>
            </a:extLst>
          </a:blip>
          <a:srcRect l="21946" t="24087" r="21937" b="26034"/>
          <a:stretch/>
        </p:blipFill>
        <p:spPr>
          <a:xfrm>
            <a:off x="5274614" y="1686187"/>
            <a:ext cx="5814074" cy="2957531"/>
          </a:xfrm>
          <a:prstGeom prst="rect">
            <a:avLst/>
          </a:prstGeom>
        </p:spPr>
      </p:pic>
    </p:spTree>
    <p:extLst>
      <p:ext uri="{BB962C8B-B14F-4D97-AF65-F5344CB8AC3E}">
        <p14:creationId xmlns:p14="http://schemas.microsoft.com/office/powerpoint/2010/main" val="223757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PAGES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Awareness Page</a:t>
            </a:r>
          </a:p>
          <a:p>
            <a:pPr>
              <a:buFont typeface="Wingdings" panose="05000000000000000000" pitchFamily="2" charset="2"/>
              <a:buChar char="Ø"/>
            </a:pPr>
            <a:r>
              <a:rPr lang="en-US" sz="3200" dirty="0"/>
              <a:t>Sign Up Page</a:t>
            </a:r>
          </a:p>
          <a:p>
            <a:pPr>
              <a:buFont typeface="Wingdings" panose="05000000000000000000" pitchFamily="2" charset="2"/>
              <a:buChar char="Ø"/>
            </a:pPr>
            <a:r>
              <a:rPr lang="en-US" sz="3200" dirty="0"/>
              <a:t>Login Page</a:t>
            </a:r>
          </a:p>
          <a:p>
            <a:pPr>
              <a:buFont typeface="Wingdings" panose="05000000000000000000" pitchFamily="2" charset="2"/>
              <a:buChar char="Ø"/>
            </a:pPr>
            <a:r>
              <a:rPr lang="en-US" sz="3200" dirty="0"/>
              <a:t>Home Page</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2274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05AE-70F8-430B-AE88-6B3580732DAE}"/>
              </a:ext>
            </a:extLst>
          </p:cNvPr>
          <p:cNvSpPr>
            <a:spLocks noGrp="1"/>
          </p:cNvSpPr>
          <p:nvPr>
            <p:ph type="title"/>
          </p:nvPr>
        </p:nvSpPr>
        <p:spPr/>
        <p:txBody>
          <a:bodyPr/>
          <a:lstStyle/>
          <a:p>
            <a:r>
              <a:rPr lang="en-IN" dirty="0"/>
              <a:t>AWARENESS PAGE</a:t>
            </a:r>
          </a:p>
        </p:txBody>
      </p:sp>
      <p:sp>
        <p:nvSpPr>
          <p:cNvPr id="3" name="Content Placeholder 2">
            <a:extLst>
              <a:ext uri="{FF2B5EF4-FFF2-40B4-BE49-F238E27FC236}">
                <a16:creationId xmlns:a16="http://schemas.microsoft.com/office/drawing/2014/main" id="{3C246A24-2BC6-4A7A-AED7-D6B4A608A085}"/>
              </a:ext>
            </a:extLst>
          </p:cNvPr>
          <p:cNvSpPr>
            <a:spLocks noGrp="1"/>
          </p:cNvSpPr>
          <p:nvPr>
            <p:ph idx="1"/>
          </p:nvPr>
        </p:nvSpPr>
        <p:spPr>
          <a:xfrm>
            <a:off x="1120854" y="2329875"/>
            <a:ext cx="8928999" cy="3918524"/>
          </a:xfrm>
        </p:spPr>
        <p:txBody>
          <a:bodyPr/>
          <a:lstStyle/>
          <a:p>
            <a:pPr>
              <a:buFont typeface="Wingdings" panose="05000000000000000000" pitchFamily="2" charset="2"/>
              <a:buChar char="Ø"/>
            </a:pPr>
            <a:r>
              <a:rPr lang="en-IN" dirty="0"/>
              <a:t>Message / Details </a:t>
            </a:r>
          </a:p>
          <a:p>
            <a:pPr>
              <a:buFont typeface="Wingdings" panose="05000000000000000000" pitchFamily="2" charset="2"/>
              <a:buChar char="Ø"/>
            </a:pPr>
            <a:r>
              <a:rPr lang="en-IN" dirty="0"/>
              <a:t>Stylesheet – animations</a:t>
            </a:r>
          </a:p>
          <a:p>
            <a:endParaRPr lang="en-IN" dirty="0"/>
          </a:p>
        </p:txBody>
      </p:sp>
      <p:pic>
        <p:nvPicPr>
          <p:cNvPr id="1026" name="Picture 2" descr="See the source image">
            <a:extLst>
              <a:ext uri="{FF2B5EF4-FFF2-40B4-BE49-F238E27FC236}">
                <a16:creationId xmlns:a16="http://schemas.microsoft.com/office/drawing/2014/main" id="{2E4E208D-FF1C-4A20-8353-19DE4A4F4B8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587"/>
          <a:stretch/>
        </p:blipFill>
        <p:spPr bwMode="auto">
          <a:xfrm>
            <a:off x="5118848" y="1353671"/>
            <a:ext cx="6015890" cy="505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7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C9BC-E6E4-4E9A-B9B1-22299F9B2093}"/>
              </a:ext>
            </a:extLst>
          </p:cNvPr>
          <p:cNvSpPr>
            <a:spLocks noGrp="1"/>
          </p:cNvSpPr>
          <p:nvPr>
            <p:ph type="title"/>
          </p:nvPr>
        </p:nvSpPr>
        <p:spPr/>
        <p:txBody>
          <a:bodyPr/>
          <a:lstStyle/>
          <a:p>
            <a:r>
              <a:rPr lang="en-IN" dirty="0"/>
              <a:t>SIGN UP PAGE</a:t>
            </a:r>
          </a:p>
        </p:txBody>
      </p:sp>
      <p:sp>
        <p:nvSpPr>
          <p:cNvPr id="3" name="Content Placeholder 2">
            <a:extLst>
              <a:ext uri="{FF2B5EF4-FFF2-40B4-BE49-F238E27FC236}">
                <a16:creationId xmlns:a16="http://schemas.microsoft.com/office/drawing/2014/main" id="{9B7F71DF-14B8-4B5A-8DB0-965B34BA9E1A}"/>
              </a:ext>
            </a:extLst>
          </p:cNvPr>
          <p:cNvSpPr>
            <a:spLocks noGrp="1"/>
          </p:cNvSpPr>
          <p:nvPr>
            <p:ph idx="1"/>
          </p:nvPr>
        </p:nvSpPr>
        <p:spPr>
          <a:xfrm>
            <a:off x="1103312" y="1853248"/>
            <a:ext cx="4598241" cy="4527176"/>
          </a:xfrm>
        </p:spPr>
        <p:txBody>
          <a:bodyPr/>
          <a:lstStyle/>
          <a:p>
            <a:pPr marL="0" indent="0" algn="just">
              <a:buNone/>
            </a:pPr>
            <a:r>
              <a:rPr lang="en-US" i="0" dirty="0">
                <a:solidFill>
                  <a:srgbClr val="FFFFFF"/>
                </a:solidFill>
                <a:effectLst/>
                <a:latin typeface="-apple-system"/>
              </a:rPr>
              <a:t>A signup page (also known as a registration page) enables users and organizations to independently register and gain access to your system. It is common to have multiple signup pages depending on the types of people and organizations you want to register. </a:t>
            </a:r>
            <a:endParaRPr lang="en-IN" dirty="0"/>
          </a:p>
        </p:txBody>
      </p:sp>
      <p:pic>
        <p:nvPicPr>
          <p:cNvPr id="6" name="Picture 5">
            <a:extLst>
              <a:ext uri="{FF2B5EF4-FFF2-40B4-BE49-F238E27FC236}">
                <a16:creationId xmlns:a16="http://schemas.microsoft.com/office/drawing/2014/main" id="{06D01876-9363-49C1-A096-80234701DFD5}"/>
              </a:ext>
            </a:extLst>
          </p:cNvPr>
          <p:cNvPicPr>
            <a:picLocks noChangeAspect="1"/>
          </p:cNvPicPr>
          <p:nvPr/>
        </p:nvPicPr>
        <p:blipFill rotWithShape="1">
          <a:blip r:embed="rId2">
            <a:extLst>
              <a:ext uri="{28A0092B-C50C-407E-A947-70E740481C1C}">
                <a14:useLocalDpi xmlns:a14="http://schemas.microsoft.com/office/drawing/2010/main" val="0"/>
              </a:ext>
            </a:extLst>
          </a:blip>
          <a:srcRect l="24163" t="5247" r="23448" b="3069"/>
          <a:stretch/>
        </p:blipFill>
        <p:spPr>
          <a:xfrm>
            <a:off x="6490449" y="1853248"/>
            <a:ext cx="4598895" cy="4527176"/>
          </a:xfrm>
          <a:prstGeom prst="rect">
            <a:avLst/>
          </a:prstGeom>
        </p:spPr>
      </p:pic>
    </p:spTree>
    <p:extLst>
      <p:ext uri="{BB962C8B-B14F-4D97-AF65-F5344CB8AC3E}">
        <p14:creationId xmlns:p14="http://schemas.microsoft.com/office/powerpoint/2010/main" val="419083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LOGIN FORM</a:t>
            </a:r>
          </a:p>
        </p:txBody>
      </p:sp>
      <p:sp>
        <p:nvSpPr>
          <p:cNvPr id="5" name="Content Placeholder 4"/>
          <p:cNvSpPr>
            <a:spLocks noGrp="1"/>
          </p:cNvSpPr>
          <p:nvPr>
            <p:ph idx="1"/>
          </p:nvPr>
        </p:nvSpPr>
        <p:spPr>
          <a:xfrm>
            <a:off x="878541" y="1944474"/>
            <a:ext cx="5342965" cy="4195481"/>
          </a:xfrm>
        </p:spPr>
        <p:txBody>
          <a:bodyPr/>
          <a:lstStyle/>
          <a:p>
            <a:pPr marL="0" indent="0" algn="just">
              <a:buNone/>
            </a:pPr>
            <a:r>
              <a:rPr lang="en-US" dirty="0"/>
              <a:t>A Login form is used to enter authentication credentials to access a restricted page or form. The login form contains a field for the username and another for the password. When the login form is submitted its underlying code checks that the credentials are authentic, giving the user can access the restricted page.</a:t>
            </a:r>
          </a:p>
        </p:txBody>
      </p:sp>
      <p:pic>
        <p:nvPicPr>
          <p:cNvPr id="6" name="Content Placeholder 3"/>
          <p:cNvPicPr>
            <a:picLocks noChangeAspect="1"/>
          </p:cNvPicPr>
          <p:nvPr/>
        </p:nvPicPr>
        <p:blipFill>
          <a:blip r:embed="rId2"/>
          <a:stretch>
            <a:fillRect/>
          </a:stretch>
        </p:blipFill>
        <p:spPr>
          <a:xfrm>
            <a:off x="6830853" y="1305453"/>
            <a:ext cx="4250028" cy="5099829"/>
          </a:xfrm>
          <a:prstGeom prst="rect">
            <a:avLst/>
          </a:prstGeom>
        </p:spPr>
      </p:pic>
    </p:spTree>
    <p:extLst>
      <p:ext uri="{BB962C8B-B14F-4D97-AF65-F5344CB8AC3E}">
        <p14:creationId xmlns:p14="http://schemas.microsoft.com/office/powerpoint/2010/main" val="29896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2408-6740-4CD1-B8DA-9D0CA3AAC9F4}"/>
              </a:ext>
            </a:extLst>
          </p:cNvPr>
          <p:cNvSpPr>
            <a:spLocks noGrp="1"/>
          </p:cNvSpPr>
          <p:nvPr>
            <p:ph type="title"/>
          </p:nvPr>
        </p:nvSpPr>
        <p:spPr/>
        <p:txBody>
          <a:bodyPr/>
          <a:lstStyle/>
          <a:p>
            <a:r>
              <a:rPr lang="en-IN" dirty="0"/>
              <a:t>Home Page</a:t>
            </a:r>
          </a:p>
        </p:txBody>
      </p:sp>
      <p:pic>
        <p:nvPicPr>
          <p:cNvPr id="5" name="Content Placeholder 4">
            <a:extLst>
              <a:ext uri="{FF2B5EF4-FFF2-40B4-BE49-F238E27FC236}">
                <a16:creationId xmlns:a16="http://schemas.microsoft.com/office/drawing/2014/main" id="{477D12A1-D7C1-4659-AF50-0A527AD3D6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277" t="14536" r="37770" b="10469"/>
          <a:stretch/>
        </p:blipFill>
        <p:spPr>
          <a:xfrm>
            <a:off x="3926540" y="1410644"/>
            <a:ext cx="3496235" cy="4398486"/>
          </a:xfrm>
        </p:spPr>
      </p:pic>
    </p:spTree>
    <p:extLst>
      <p:ext uri="{BB962C8B-B14F-4D97-AF65-F5344CB8AC3E}">
        <p14:creationId xmlns:p14="http://schemas.microsoft.com/office/powerpoint/2010/main" val="504387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Retrospect</Template>
  <TotalTime>157</TotalTime>
  <Words>198</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Century Gothic</vt:lpstr>
      <vt:lpstr>Wingdings</vt:lpstr>
      <vt:lpstr>Wingdings 3</vt:lpstr>
      <vt:lpstr>Ion</vt:lpstr>
      <vt:lpstr>COVID-19 STATUS  TRACKER  </vt:lpstr>
      <vt:lpstr>PROJECT BY: CREATIVE CODERS</vt:lpstr>
      <vt:lpstr>OBJECTIVE</vt:lpstr>
      <vt:lpstr>TOOLS USED</vt:lpstr>
      <vt:lpstr>PAGES</vt:lpstr>
      <vt:lpstr>AWARENESS PAGE</vt:lpstr>
      <vt:lpstr>SIGN UP PAGE</vt:lpstr>
      <vt:lpstr>LOGIN FORM</vt:lpstr>
      <vt:lpstr>Home Page</vt:lpstr>
      <vt:lpstr>Covid Status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STATUS TRACKER</dc:title>
  <dc:creator>LIMNA</dc:creator>
  <cp:lastModifiedBy>sudharsanam sankaran</cp:lastModifiedBy>
  <cp:revision>12</cp:revision>
  <dcterms:created xsi:type="dcterms:W3CDTF">2021-11-11T10:19:45Z</dcterms:created>
  <dcterms:modified xsi:type="dcterms:W3CDTF">2021-11-12T07:03:56Z</dcterms:modified>
</cp:coreProperties>
</file>