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D9B1-6008-40E3-BBD8-D06620E8B623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FD4F-E989-44CF-AC22-2655BCE66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2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D9B1-6008-40E3-BBD8-D06620E8B623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FD4F-E989-44CF-AC22-2655BCE66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0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D9B1-6008-40E3-BBD8-D06620E8B623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FD4F-E989-44CF-AC22-2655BCE66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2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D9B1-6008-40E3-BBD8-D06620E8B623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FD4F-E989-44CF-AC22-2655BCE66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D9B1-6008-40E3-BBD8-D06620E8B623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FD4F-E989-44CF-AC22-2655BCE66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46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D9B1-6008-40E3-BBD8-D06620E8B623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FD4F-E989-44CF-AC22-2655BCE66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13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D9B1-6008-40E3-BBD8-D06620E8B623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FD4F-E989-44CF-AC22-2655BCE66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95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D9B1-6008-40E3-BBD8-D06620E8B623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FD4F-E989-44CF-AC22-2655BCE66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D9B1-6008-40E3-BBD8-D06620E8B623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FD4F-E989-44CF-AC22-2655BCE66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D9B1-6008-40E3-BBD8-D06620E8B623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FD4F-E989-44CF-AC22-2655BCE66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6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D9B1-6008-40E3-BBD8-D06620E8B623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FD4F-E989-44CF-AC22-2655BCE66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4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D9B1-6008-40E3-BBD8-D06620E8B623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CFD4F-E989-44CF-AC22-2655BCE66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57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9ED0-60A2-46F5-8FA5-B754D0A0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539"/>
            <a:ext cx="9144000" cy="1264258"/>
          </a:xfrm>
        </p:spPr>
        <p:txBody>
          <a:bodyPr>
            <a:normAutofit/>
          </a:bodyPr>
          <a:lstStyle/>
          <a:p>
            <a:r>
              <a:rPr lang="en-IN" sz="7200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A989C-DD67-4051-99B8-0E2B2AA5A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205" y="2146853"/>
            <a:ext cx="10384404" cy="433346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/>
              <a:t>CSS stands for Cascading Style Sheets.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/>
              <a:t>CSS describes how HTML elements are to be displayed on screen, paper, or in other media.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/>
              <a:t>CSS saves a lot of work. It can control the layout of multiple web pages all at once.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44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D127-15D2-4A8B-86A1-7D9DDB23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222"/>
            <a:ext cx="10515600" cy="818984"/>
          </a:xfrm>
        </p:spPr>
        <p:txBody>
          <a:bodyPr/>
          <a:lstStyle/>
          <a:p>
            <a:pPr algn="ctr"/>
            <a:r>
              <a:rPr lang="en-IN" dirty="0"/>
              <a:t>CSS 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F3C5-80EE-4DF4-BCBA-50312852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206"/>
            <a:ext cx="10515600" cy="5446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div {</a:t>
            </a:r>
            <a:br>
              <a:rPr lang="en-US" sz="2400" dirty="0"/>
            </a:br>
            <a:r>
              <a:rPr lang="en-US" sz="2400" dirty="0"/>
              <a:t>  padding-top: 50px;</a:t>
            </a:r>
            <a:br>
              <a:rPr lang="en-US" sz="2400" dirty="0"/>
            </a:br>
            <a:r>
              <a:rPr lang="en-US" sz="2400" dirty="0"/>
              <a:t>  padding-right: 30px;</a:t>
            </a:r>
            <a:br>
              <a:rPr lang="en-US" sz="2400" dirty="0"/>
            </a:br>
            <a:r>
              <a:rPr lang="en-US" sz="2400" dirty="0"/>
              <a:t>  padding-bottom: 50px;</a:t>
            </a:r>
            <a:br>
              <a:rPr lang="en-US" sz="2400" dirty="0"/>
            </a:br>
            <a:r>
              <a:rPr lang="en-US" sz="2400" dirty="0"/>
              <a:t>  padding-left: 80px;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IN" sz="2400" dirty="0"/>
              <a:t>div {</a:t>
            </a:r>
            <a:br>
              <a:rPr lang="en-IN" sz="2400" dirty="0"/>
            </a:br>
            <a:r>
              <a:rPr lang="en-IN" sz="2400" dirty="0"/>
              <a:t>  padding: 25px 50px 75px 100px;</a:t>
            </a:r>
            <a:br>
              <a:rPr lang="en-IN" sz="2400" dirty="0"/>
            </a:b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IN" sz="2400" dirty="0"/>
              <a:t>div {</a:t>
            </a:r>
            <a:br>
              <a:rPr lang="en-IN" sz="2400" dirty="0"/>
            </a:br>
            <a:r>
              <a:rPr lang="en-IN" sz="2400" dirty="0"/>
              <a:t>  width: 300px;</a:t>
            </a:r>
            <a:br>
              <a:rPr lang="en-IN" sz="2400" dirty="0"/>
            </a:br>
            <a:r>
              <a:rPr lang="en-IN" sz="2400" dirty="0"/>
              <a:t>  padding: 25px;</a:t>
            </a:r>
            <a:br>
              <a:rPr lang="en-IN" sz="2400" dirty="0"/>
            </a:br>
            <a:r>
              <a:rPr lang="en-IN" sz="2400" dirty="0"/>
              <a:t>  box-sizing: border-box;</a:t>
            </a:r>
            <a:br>
              <a:rPr lang="en-IN" sz="2400" dirty="0"/>
            </a:b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491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BFA4-CD60-4397-BEB7-72C5C288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CSS Height and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28D1-D23C-4B98-B3C3-800FE2E3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 height: 200px;</a:t>
            </a:r>
            <a:br>
              <a:rPr lang="en-US" dirty="0"/>
            </a:br>
            <a:r>
              <a:rPr lang="en-US" dirty="0"/>
              <a:t>  width: 50%;</a:t>
            </a:r>
            <a:br>
              <a:rPr lang="en-US" dirty="0"/>
            </a:br>
            <a:r>
              <a:rPr lang="en-US" dirty="0"/>
              <a:t>  background-color: </a:t>
            </a:r>
            <a:r>
              <a:rPr lang="en-US" dirty="0" err="1"/>
              <a:t>powderblue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68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99FE-98C7-46CE-B820-BDDFB101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425"/>
          </a:xfrm>
        </p:spPr>
        <p:txBody>
          <a:bodyPr/>
          <a:lstStyle/>
          <a:p>
            <a:pPr algn="ctr"/>
            <a:r>
              <a:rPr lang="en-IN" dirty="0"/>
              <a:t>The CSS Box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844AAA-9DA8-4201-A4A9-8239D4D78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2391"/>
            <a:ext cx="10515600" cy="409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2F7B-28EB-4DAE-9C4F-A77A09F7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CSS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6175-BBC3-44FC-B95E-3872D6D3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h1 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color</a:t>
            </a:r>
            <a:r>
              <a:rPr lang="en-IN" dirty="0"/>
              <a:t>: blue;</a:t>
            </a:r>
          </a:p>
          <a:p>
            <a:pPr marL="0" indent="0">
              <a:buNone/>
            </a:pPr>
            <a:r>
              <a:rPr lang="en-IN" dirty="0"/>
              <a:t>	text-align: 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letter-spacing: 3px;</a:t>
            </a:r>
          </a:p>
          <a:p>
            <a:pPr marL="0" indent="0">
              <a:buNone/>
            </a:pPr>
            <a:r>
              <a:rPr lang="en-IN" dirty="0"/>
              <a:t>	text-decoration: underline;</a:t>
            </a:r>
          </a:p>
          <a:p>
            <a:pPr marL="0" indent="0">
              <a:buNone/>
            </a:pPr>
            <a:r>
              <a:rPr lang="en-IN" dirty="0"/>
              <a:t>	text-transform: lowercase;</a:t>
            </a:r>
            <a:br>
              <a:rPr lang="en-IN" dirty="0"/>
            </a:br>
            <a:r>
              <a:rPr lang="en-IN" dirty="0"/>
              <a:t>	text-shadow: 3px 2px red;</a:t>
            </a:r>
          </a:p>
          <a:p>
            <a:pPr marL="0" indent="0">
              <a:buNone/>
            </a:pPr>
            <a:r>
              <a:rPr lang="en-IN" dirty="0"/>
              <a:t>	word-spacing: 10px;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99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3462-5449-429C-9F91-2159AABF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CSS FONT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3169-60A0-4A71-B9CA-CA154C33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	font-family: "Times New Roman", Times, serif;</a:t>
            </a:r>
          </a:p>
          <a:p>
            <a:pPr marL="0" indent="0">
              <a:buNone/>
            </a:pPr>
            <a:r>
              <a:rPr lang="en-IN" dirty="0"/>
              <a:t>	font-style: italic;</a:t>
            </a:r>
          </a:p>
          <a:p>
            <a:pPr marL="0" indent="0">
              <a:buNone/>
            </a:pPr>
            <a:r>
              <a:rPr lang="en-IN" dirty="0"/>
              <a:t>	font-size: 40px;</a:t>
            </a:r>
            <a:br>
              <a:rPr lang="en-US" dirty="0"/>
            </a:b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19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AB80-6DBC-4238-BE24-BEDC6F86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572495"/>
            <a:ext cx="10515600" cy="7951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C7514-ABB4-4A3F-B214-8099B71D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150"/>
            <a:ext cx="10515600" cy="58748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92D050"/>
                </a:solidFill>
              </a:rPr>
              <a:t>                                                         Pseudo Class</a:t>
            </a:r>
            <a:br>
              <a:rPr lang="en-IN" dirty="0"/>
            </a:br>
            <a:r>
              <a:rPr lang="en-IN" dirty="0"/>
              <a:t>a:link {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color</a:t>
            </a:r>
            <a:r>
              <a:rPr lang="en-IN" dirty="0"/>
              <a:t>: red;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a:visited {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color</a:t>
            </a:r>
            <a:r>
              <a:rPr lang="en-IN" dirty="0"/>
              <a:t>: green;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a:hover {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color</a:t>
            </a:r>
            <a:r>
              <a:rPr lang="en-IN" dirty="0"/>
              <a:t>: </a:t>
            </a:r>
            <a:r>
              <a:rPr lang="en-IN" dirty="0" err="1"/>
              <a:t>hotpink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a:active {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color</a:t>
            </a:r>
            <a:r>
              <a:rPr lang="en-IN" dirty="0"/>
              <a:t>: blue;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6096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2D31-62DE-452E-BC5A-BBF30018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69AB-9F66-4565-B3AA-CDAAF5F60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dirty="0"/>
              <a:t>li {</a:t>
            </a:r>
            <a:br>
              <a:rPr lang="en-IN" sz="3200" dirty="0"/>
            </a:br>
            <a:r>
              <a:rPr lang="en-IN" sz="3200" dirty="0"/>
              <a:t>  display: inline;</a:t>
            </a:r>
            <a:br>
              <a:rPr lang="en-IN" sz="3200" dirty="0"/>
            </a:br>
            <a:r>
              <a:rPr lang="en-IN" sz="3200" dirty="0"/>
              <a:t>}</a:t>
            </a:r>
          </a:p>
          <a:p>
            <a:pPr marL="0" indent="0">
              <a:buNone/>
            </a:pPr>
            <a:r>
              <a:rPr lang="en-IN" sz="3200" dirty="0"/>
              <a:t>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IN" sz="3200" dirty="0"/>
              <a:t>li {</a:t>
            </a:r>
            <a:br>
              <a:rPr lang="en-IN" sz="3200" dirty="0"/>
            </a:br>
            <a:r>
              <a:rPr lang="en-IN" sz="3200" dirty="0"/>
              <a:t>  display: block;</a:t>
            </a:r>
            <a:br>
              <a:rPr lang="en-IN" sz="3200" dirty="0"/>
            </a:br>
            <a:r>
              <a:rPr lang="en-IN" sz="3200" dirty="0"/>
              <a:t>}</a:t>
            </a:r>
          </a:p>
          <a:p>
            <a:pPr marL="0" indent="0">
              <a:buNone/>
            </a:pPr>
            <a:r>
              <a:rPr lang="en-IN" sz="3200" dirty="0"/>
              <a:t>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IN" sz="3200" dirty="0"/>
              <a:t>li {</a:t>
            </a:r>
            <a:br>
              <a:rPr lang="en-IN" sz="3200" dirty="0"/>
            </a:br>
            <a:r>
              <a:rPr lang="en-IN" sz="3200" dirty="0"/>
              <a:t>  display: hidden;</a:t>
            </a:r>
            <a:br>
              <a:rPr lang="en-IN" sz="3200" dirty="0"/>
            </a:br>
            <a:r>
              <a:rPr lang="en-I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457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ABA5-1E89-4876-8F63-81C7194C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7"/>
            <a:ext cx="10515600" cy="9939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The position Property</a:t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BC0AA2-9E5C-4089-8FEB-D8D1C4F3F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6433"/>
            <a:ext cx="2983509" cy="4031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static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relative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fixed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absolute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78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0C91-1FEF-4FEE-862E-921A392C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898497"/>
            <a:ext cx="10515600" cy="4770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67568-8706-47E1-9A29-D4201ED6E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37"/>
            <a:ext cx="10515600" cy="595432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div {</a:t>
            </a:r>
            <a:br>
              <a:rPr lang="en-IN" dirty="0"/>
            </a:br>
            <a:r>
              <a:rPr lang="en-IN" dirty="0"/>
              <a:t>  overflow: auto;</a:t>
            </a:r>
            <a:br>
              <a:rPr lang="en-IN" dirty="0"/>
            </a:b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IN" dirty="0" err="1"/>
              <a:t>img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 float: left;</a:t>
            </a:r>
            <a:br>
              <a:rPr lang="en-IN" dirty="0"/>
            </a:b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IN" dirty="0"/>
              <a:t>.nav li {</a:t>
            </a:r>
            <a:br>
              <a:rPr lang="en-IN" dirty="0"/>
            </a:br>
            <a:r>
              <a:rPr lang="en-IN" dirty="0"/>
              <a:t>  display: inline-block;</a:t>
            </a:r>
            <a:br>
              <a:rPr lang="en-IN" dirty="0"/>
            </a:br>
            <a:r>
              <a:rPr lang="en-IN" dirty="0"/>
              <a:t>  font-size: 20px;</a:t>
            </a:r>
            <a:br>
              <a:rPr lang="en-IN" dirty="0"/>
            </a:br>
            <a:r>
              <a:rPr lang="en-IN" dirty="0"/>
              <a:t>  padding: 20px;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39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3D26-F688-45F5-AF3A-D151FF30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CSS Combinators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79BE-4D9F-4A34-B6DD-D93C87DD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3600" dirty="0"/>
              <a:t>descendant selector (space)</a:t>
            </a:r>
          </a:p>
          <a:p>
            <a:r>
              <a:rPr lang="en-US" sz="3600" dirty="0"/>
              <a:t>child selector (&gt;)</a:t>
            </a:r>
          </a:p>
          <a:p>
            <a:r>
              <a:rPr lang="en-US" sz="3600" dirty="0"/>
              <a:t>adjacent sibling selector (+)</a:t>
            </a:r>
          </a:p>
          <a:p>
            <a:r>
              <a:rPr lang="en-US" sz="3600" dirty="0"/>
              <a:t>general sibling selector (~)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59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B92D-23B2-41FD-8A6E-1260BB70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834887"/>
            <a:ext cx="10515600" cy="54068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741B-27D2-41F8-B668-6BE96A5E3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96"/>
            <a:ext cx="10515600" cy="65797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solidFill>
                  <a:srgbClr val="92D050"/>
                </a:solidFill>
              </a:rPr>
              <a:t>CSS SYNTAX</a:t>
            </a:r>
          </a:p>
          <a:p>
            <a:pPr marL="0" indent="0">
              <a:buNone/>
            </a:pPr>
            <a:r>
              <a:rPr lang="en-IN" dirty="0"/>
              <a:t>p {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color</a:t>
            </a:r>
            <a:r>
              <a:rPr lang="en-IN" dirty="0"/>
              <a:t>: red;</a:t>
            </a:r>
            <a:br>
              <a:rPr lang="en-IN" dirty="0"/>
            </a:br>
            <a:r>
              <a:rPr lang="en-IN" dirty="0"/>
              <a:t>  text-align: 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s-ES" dirty="0"/>
              <a:t>#para1 {</a:t>
            </a:r>
            <a:br>
              <a:rPr lang="es-ES" dirty="0"/>
            </a:br>
            <a:r>
              <a:rPr lang="es-ES" dirty="0"/>
              <a:t>  </a:t>
            </a:r>
            <a:r>
              <a:rPr lang="es-ES" dirty="0" err="1"/>
              <a:t>text-align</a:t>
            </a:r>
            <a:r>
              <a:rPr lang="es-ES" dirty="0"/>
              <a:t>: center;</a:t>
            </a:r>
            <a:br>
              <a:rPr lang="es-ES" dirty="0"/>
            </a:br>
            <a:r>
              <a:rPr lang="es-ES" dirty="0"/>
              <a:t>  color: red;</a:t>
            </a:r>
            <a:br>
              <a:rPr lang="es-ES" dirty="0"/>
            </a:b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center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 text-align: 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color</a:t>
            </a:r>
            <a:r>
              <a:rPr lang="en-IN" dirty="0"/>
              <a:t>: red;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33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35DF-0C35-4836-B492-080A9F69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92FE-FB99-45B9-9932-DE60E9152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img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 opacity: 0.5;</a:t>
            </a:r>
            <a:br>
              <a:rPr lang="en-IN" dirty="0"/>
            </a:br>
            <a:r>
              <a:rPr lang="en-IN" dirty="0"/>
              <a:t>  filter: alpha(opacity=50); /* For IE8 and earlier */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>----------------------------------------------------------------------------------------------</a:t>
            </a:r>
            <a:br>
              <a:rPr lang="en-IN" dirty="0"/>
            </a:br>
            <a:r>
              <a:rPr lang="en-IN" dirty="0" err="1"/>
              <a:t>img:hover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 opacity: 1.0;</a:t>
            </a:r>
            <a:br>
              <a:rPr lang="en-IN" dirty="0"/>
            </a:br>
            <a:r>
              <a:rPr lang="en-IN" dirty="0"/>
              <a:t>  filter: alpha(opacity=100); /* For IE8 and earlier */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019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3DCC-FFA5-434C-98E9-CF1D5C0B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1"/>
            <a:ext cx="10515600" cy="94620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CSS 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CE0D-19DA-4D03-87CD-8B6AD09A6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45" y="1065474"/>
            <a:ext cx="11203388" cy="5398935"/>
          </a:xfrm>
        </p:spPr>
        <p:txBody>
          <a:bodyPr/>
          <a:lstStyle/>
          <a:p>
            <a:r>
              <a:rPr lang="en-US" dirty="0"/>
              <a:t>If there are two or more conflicting CSS rules that point to the same element, the browser follows some rules to determine which one is most specific and therefore wins out.</a:t>
            </a:r>
          </a:p>
          <a:p>
            <a:endParaRPr lang="en-US" dirty="0"/>
          </a:p>
          <a:p>
            <a:r>
              <a:rPr lang="en-IN" dirty="0"/>
              <a:t>How to Calculate Specificity?</a:t>
            </a:r>
          </a:p>
          <a:p>
            <a:pPr marL="0" indent="0">
              <a:buNone/>
            </a:pPr>
            <a:r>
              <a:rPr lang="en-US" dirty="0"/>
              <a:t>Start at 0, add 1000 for style attribute, add 100 for each ID, add 10 for each attribute, class or pseudo-class, add 1 for each element name or pseudo-element.</a:t>
            </a:r>
          </a:p>
          <a:p>
            <a:pPr marL="0" indent="0">
              <a:buNone/>
            </a:pPr>
            <a:r>
              <a:rPr lang="en-IN" dirty="0"/>
              <a:t>A: h1</a:t>
            </a:r>
            <a:br>
              <a:rPr lang="en-IN" dirty="0"/>
            </a:br>
            <a:r>
              <a:rPr lang="en-IN" dirty="0"/>
              <a:t>B: #content h1</a:t>
            </a:r>
            <a:br>
              <a:rPr lang="en-IN" dirty="0"/>
            </a:br>
            <a:r>
              <a:rPr lang="en-IN" dirty="0"/>
              <a:t>C: &lt;div id="content"&gt;&lt;h1 style="</a:t>
            </a:r>
            <a:r>
              <a:rPr lang="en-IN" dirty="0" err="1"/>
              <a:t>color</a:t>
            </a:r>
            <a:r>
              <a:rPr lang="en-IN" dirty="0"/>
              <a:t>: #</a:t>
            </a:r>
            <a:r>
              <a:rPr lang="en-IN" dirty="0" err="1"/>
              <a:t>ffffff</a:t>
            </a:r>
            <a:r>
              <a:rPr lang="en-IN" dirty="0"/>
              <a:t>"&gt;Heading&lt;/h1&gt;&lt;/div&gt;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892214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0F7A-964D-4D0A-B74D-E8528F39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850790"/>
            <a:ext cx="10515600" cy="121591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FFA8-DC0B-4653-8313-52DFCA318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490"/>
            <a:ext cx="10515600" cy="593047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dirty="0">
                <a:solidFill>
                  <a:srgbClr val="FFFF00"/>
                </a:solidFill>
              </a:rPr>
              <a:t>Rounded Corner</a:t>
            </a:r>
          </a:p>
          <a:p>
            <a:pPr marL="0" indent="0">
              <a:buNone/>
            </a:pPr>
            <a:r>
              <a:rPr lang="en-IN" dirty="0"/>
              <a:t>#rcorners1 {</a:t>
            </a:r>
            <a:br>
              <a:rPr lang="en-IN" dirty="0"/>
            </a:br>
            <a:r>
              <a:rPr lang="en-IN" dirty="0"/>
              <a:t>  border-radius: 25px;</a:t>
            </a:r>
            <a:br>
              <a:rPr lang="en-IN" dirty="0"/>
            </a:b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----------------------------------------------------------------------------------------------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FFFF00"/>
                </a:solidFill>
              </a:rPr>
              <a:t>Circle</a:t>
            </a:r>
          </a:p>
          <a:p>
            <a:pPr marL="0" indent="0">
              <a:buNone/>
            </a:pPr>
            <a:r>
              <a:rPr lang="en-IN" dirty="0"/>
              <a:t>#rcorners1 {</a:t>
            </a:r>
            <a:br>
              <a:rPr lang="en-IN" dirty="0"/>
            </a:br>
            <a:r>
              <a:rPr lang="en-IN" dirty="0"/>
              <a:t>  border-radius: 50%;</a:t>
            </a:r>
            <a:br>
              <a:rPr lang="en-IN" dirty="0"/>
            </a:b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---------------------------------------------------------------------------------------------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FFFF00"/>
                </a:solidFill>
              </a:rPr>
              <a:t>Box Sizing</a:t>
            </a:r>
          </a:p>
          <a:p>
            <a:pPr marL="0" indent="0">
              <a:buNone/>
            </a:pPr>
            <a:r>
              <a:rPr lang="en-IN" dirty="0"/>
              <a:t>* {</a:t>
            </a:r>
            <a:br>
              <a:rPr lang="en-IN" dirty="0"/>
            </a:br>
            <a:r>
              <a:rPr lang="en-IN" dirty="0"/>
              <a:t>  box-sizing: border-box;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6227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D102-D37E-4FBA-8A01-02814AA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204-CFED-418B-B26C-FC35462F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div {</a:t>
            </a:r>
          </a:p>
          <a:p>
            <a:pPr marL="0" indent="0">
              <a:buNone/>
            </a:pPr>
            <a:r>
              <a:rPr lang="en-IN" dirty="0"/>
              <a:t>  width: 100px;</a:t>
            </a:r>
          </a:p>
          <a:p>
            <a:pPr marL="0" indent="0">
              <a:buNone/>
            </a:pPr>
            <a:r>
              <a:rPr lang="en-IN" dirty="0"/>
              <a:t>  height: 100px;</a:t>
            </a:r>
          </a:p>
          <a:p>
            <a:pPr marL="0" indent="0">
              <a:buNone/>
            </a:pPr>
            <a:r>
              <a:rPr lang="en-IN" dirty="0"/>
              <a:t>  background: red;</a:t>
            </a:r>
          </a:p>
          <a:p>
            <a:pPr marL="0" indent="0">
              <a:buNone/>
            </a:pPr>
            <a:r>
              <a:rPr lang="en-IN" dirty="0"/>
              <a:t>  -</a:t>
            </a:r>
            <a:r>
              <a:rPr lang="en-IN" dirty="0" err="1"/>
              <a:t>webkit</a:t>
            </a:r>
            <a:r>
              <a:rPr lang="en-IN" dirty="0"/>
              <a:t>-transition: width 2s, height 4s; /* For Safari 3.1 to 6.0 */</a:t>
            </a:r>
          </a:p>
          <a:p>
            <a:pPr marL="0" indent="0">
              <a:buNone/>
            </a:pPr>
            <a:r>
              <a:rPr lang="en-IN" dirty="0"/>
              <a:t>  transition: width 2s, height 4s;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div:hover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width: 300px;</a:t>
            </a:r>
          </a:p>
          <a:p>
            <a:pPr marL="0" indent="0">
              <a:buNone/>
            </a:pPr>
            <a:r>
              <a:rPr lang="en-IN" dirty="0"/>
              <a:t>  height: 300px;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753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7250-987A-479D-BF39-37354C29E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89"/>
            <a:ext cx="9144000" cy="1137036"/>
          </a:xfrm>
        </p:spPr>
        <p:txBody>
          <a:bodyPr>
            <a:normAutofit/>
          </a:bodyPr>
          <a:lstStyle/>
          <a:p>
            <a:r>
              <a:rPr lang="en-US" dirty="0"/>
              <a:t>Three Ways to Insert CSS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39008-285B-47E9-B97C-FF82A060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26365"/>
            <a:ext cx="9144000" cy="3681454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600" dirty="0"/>
              <a:t>External style sheet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600" dirty="0"/>
              <a:t>Internal style sheet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600" dirty="0"/>
              <a:t>Inline style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12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5572-4B98-4537-BA10-ECA73EDF0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835"/>
            <a:ext cx="9144000" cy="1017767"/>
          </a:xfrm>
        </p:spPr>
        <p:txBody>
          <a:bodyPr/>
          <a:lstStyle/>
          <a:p>
            <a:r>
              <a:rPr lang="en-IN" dirty="0"/>
              <a:t>External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69FD1-BD15-4A41-8DE7-A56D5D3E8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4703"/>
            <a:ext cx="9144000" cy="473102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&lt;head&gt;</a:t>
            </a:r>
            <a:br>
              <a:rPr lang="en-US" sz="2800" dirty="0"/>
            </a:br>
            <a:r>
              <a:rPr lang="en-US" sz="2800" dirty="0"/>
              <a:t>&lt;link </a:t>
            </a:r>
            <a:r>
              <a:rPr lang="en-US" sz="2800" dirty="0" err="1"/>
              <a:t>rel</a:t>
            </a:r>
            <a:r>
              <a:rPr lang="en-US" sz="2800" dirty="0"/>
              <a:t>="stylesheet" type="text/</a:t>
            </a:r>
            <a:r>
              <a:rPr lang="en-US" sz="2800" dirty="0" err="1"/>
              <a:t>css</a:t>
            </a:r>
            <a:r>
              <a:rPr lang="en-US" sz="2800" dirty="0"/>
              <a:t>" </a:t>
            </a:r>
            <a:r>
              <a:rPr lang="en-US" sz="2800" dirty="0" err="1"/>
              <a:t>href</a:t>
            </a:r>
            <a:r>
              <a:rPr lang="en-US" sz="2800" dirty="0"/>
              <a:t>="mystyle.css"&gt;</a:t>
            </a:r>
            <a:br>
              <a:rPr lang="en-US" sz="2800" dirty="0"/>
            </a:br>
            <a:r>
              <a:rPr lang="en-US" sz="2800" dirty="0"/>
              <a:t>&lt;/head&gt;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---------------------------------------------------------------------------------</a:t>
            </a:r>
          </a:p>
          <a:p>
            <a:r>
              <a:rPr lang="en-US" dirty="0">
                <a:solidFill>
                  <a:srgbClr val="92D050"/>
                </a:solidFill>
              </a:rPr>
              <a:t>mystyle.css</a:t>
            </a:r>
          </a:p>
          <a:p>
            <a:pPr algn="l"/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 background-color: </a:t>
            </a:r>
            <a:r>
              <a:rPr lang="en-US" dirty="0" err="1"/>
              <a:t>lightblue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sz="2800" dirty="0"/>
            </a:br>
            <a:br>
              <a:rPr lang="en-US" sz="2800" dirty="0"/>
            </a:br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 color: navy;</a:t>
            </a:r>
            <a:br>
              <a:rPr lang="en-US" dirty="0"/>
            </a:br>
            <a:r>
              <a:rPr lang="en-US" dirty="0"/>
              <a:t>  margin-left: 20px;</a:t>
            </a:r>
            <a:br>
              <a:rPr lang="en-US" dirty="0"/>
            </a:br>
            <a:r>
              <a:rPr lang="en-US" dirty="0"/>
              <a:t>}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0732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FA9B-CBBA-4B4C-A356-CA966340C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6003"/>
            <a:ext cx="9144000" cy="1274197"/>
          </a:xfrm>
        </p:spPr>
        <p:txBody>
          <a:bodyPr>
            <a:normAutofit/>
          </a:bodyPr>
          <a:lstStyle/>
          <a:p>
            <a:r>
              <a:rPr lang="en-IN" dirty="0"/>
              <a:t>Internal Style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FF0F9-EE35-4F15-A1E8-EC4A52816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199"/>
            <a:ext cx="9144000" cy="447459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&lt;head&gt;</a:t>
            </a:r>
          </a:p>
          <a:p>
            <a:pPr algn="l"/>
            <a:br>
              <a:rPr lang="en-US" dirty="0"/>
            </a:br>
            <a:r>
              <a:rPr lang="en-US" dirty="0"/>
              <a:t>&lt;style&gt;</a:t>
            </a:r>
            <a:br>
              <a:rPr lang="en-US" dirty="0"/>
            </a:br>
            <a:r>
              <a:rPr lang="en-US" dirty="0"/>
              <a:t>	body {</a:t>
            </a:r>
            <a:br>
              <a:rPr lang="en-US" dirty="0"/>
            </a:br>
            <a:r>
              <a:rPr lang="en-US" dirty="0"/>
              <a:t>  		background-color: linen;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h1 {</a:t>
            </a:r>
            <a:br>
              <a:rPr lang="en-US" dirty="0"/>
            </a:br>
            <a:r>
              <a:rPr lang="en-US" dirty="0"/>
              <a:t>  		color: maroon;</a:t>
            </a:r>
            <a:br>
              <a:rPr lang="en-US" dirty="0"/>
            </a:br>
            <a:r>
              <a:rPr lang="en-US" dirty="0"/>
              <a:t>  		margin-left: 40px;</a:t>
            </a:r>
            <a:br>
              <a:rPr lang="en-US" dirty="0"/>
            </a:br>
            <a:r>
              <a:rPr lang="en-US" dirty="0"/>
              <a:t>	} </a:t>
            </a:r>
          </a:p>
          <a:p>
            <a:pPr algn="l"/>
            <a:r>
              <a:rPr lang="en-US" dirty="0"/>
              <a:t>&lt;/style&gt;</a:t>
            </a:r>
          </a:p>
          <a:p>
            <a:pPr algn="l"/>
            <a:br>
              <a:rPr lang="en-US" dirty="0"/>
            </a:br>
            <a:r>
              <a:rPr lang="en-US" dirty="0"/>
              <a:t>&lt;/head&gt;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4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9340-63F4-4D88-8220-1F38CB6A6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101"/>
            <a:ext cx="9144000" cy="1041621"/>
          </a:xfrm>
        </p:spPr>
        <p:txBody>
          <a:bodyPr/>
          <a:lstStyle/>
          <a:p>
            <a:r>
              <a:rPr lang="en-IN" dirty="0"/>
              <a:t>Inline Styles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1BEA2-3986-4F2B-AFEF-AFB76B687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3586"/>
            <a:ext cx="9144000" cy="290421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&lt;h1 style="color:blue;margin-left:30px;"&gt;This is a heading&lt;/h1&gt;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27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A956-6921-40DF-8B9F-C6ADA78D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430167" flipV="1">
            <a:off x="1106788" y="-1002954"/>
            <a:ext cx="10596464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FBD7-604B-4AF6-9B87-6EF4FE66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273"/>
            <a:ext cx="10515600" cy="573169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 style="</a:t>
            </a:r>
            <a:r>
              <a:rPr lang="en-US" dirty="0" err="1"/>
              <a:t>background-color:DodgerBlue</a:t>
            </a:r>
            <a:r>
              <a:rPr lang="en-US" dirty="0"/>
              <a:t>;"&gt;Hello World&lt;/h1&gt;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----------------------------------------------------------------------------------------------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 style="</a:t>
            </a:r>
            <a:r>
              <a:rPr lang="en-US" dirty="0" err="1"/>
              <a:t>color:Tomato</a:t>
            </a:r>
            <a:r>
              <a:rPr lang="en-US" dirty="0"/>
              <a:t>;"&gt;Hello World&lt;/h1&gt;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----------------------------------------------------------------------------------------------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&lt;h1 style="border:2px solid Violet;"&gt;Hello World&lt;/h1&gt;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8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F20-B1FD-4396-8E87-868A3CD34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69" y="222636"/>
            <a:ext cx="11426025" cy="6480313"/>
          </a:xfrm>
        </p:spPr>
        <p:txBody>
          <a:bodyPr>
            <a:normAutofit fontScale="90000"/>
          </a:bodyPr>
          <a:lstStyle/>
          <a:p>
            <a:pPr algn="l"/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r>
              <a:rPr lang="en-IN" sz="3100" dirty="0"/>
              <a:t>body {</a:t>
            </a:r>
            <a:br>
              <a:rPr lang="en-IN" sz="3100" dirty="0"/>
            </a:br>
            <a:r>
              <a:rPr lang="en-IN" sz="3100" dirty="0"/>
              <a:t>  background-</a:t>
            </a:r>
            <a:r>
              <a:rPr lang="en-IN" sz="3100" dirty="0" err="1"/>
              <a:t>color</a:t>
            </a:r>
            <a:r>
              <a:rPr lang="en-IN" sz="3100" dirty="0"/>
              <a:t>: </a:t>
            </a:r>
            <a:r>
              <a:rPr lang="en-IN" sz="3100" dirty="0" err="1"/>
              <a:t>lightblue</a:t>
            </a:r>
            <a:r>
              <a:rPr lang="en-IN" sz="3100" dirty="0"/>
              <a:t>;</a:t>
            </a:r>
            <a:br>
              <a:rPr lang="en-IN" sz="3100" dirty="0"/>
            </a:br>
            <a:r>
              <a:rPr lang="en-IN" sz="3100" dirty="0"/>
              <a:t>}</a:t>
            </a:r>
            <a:br>
              <a:rPr lang="en-IN" sz="3100" dirty="0"/>
            </a:br>
            <a:br>
              <a:rPr lang="en-IN" sz="3100" dirty="0"/>
            </a:br>
            <a:r>
              <a:rPr lang="en-IN" sz="3100" dirty="0"/>
              <a:t>------------------------------------------------------------------------------------------------------</a:t>
            </a:r>
            <a:br>
              <a:rPr lang="en-IN" sz="3100" dirty="0"/>
            </a:br>
            <a:r>
              <a:rPr lang="en-US" sz="3100" dirty="0"/>
              <a:t>body {</a:t>
            </a:r>
            <a:br>
              <a:rPr lang="en-US" sz="3100" dirty="0"/>
            </a:br>
            <a:r>
              <a:rPr lang="en-US" sz="3100" dirty="0"/>
              <a:t>  background-image: </a:t>
            </a:r>
            <a:r>
              <a:rPr lang="en-US" sz="3100" dirty="0" err="1"/>
              <a:t>url</a:t>
            </a:r>
            <a:r>
              <a:rPr lang="en-US" sz="3100" dirty="0"/>
              <a:t>("gradient_bg.png");</a:t>
            </a:r>
            <a:br>
              <a:rPr lang="en-US" sz="3100" dirty="0"/>
            </a:br>
            <a:r>
              <a:rPr lang="en-US" sz="3100" dirty="0"/>
              <a:t>  background-repeat: repeat-x;</a:t>
            </a:r>
            <a:br>
              <a:rPr lang="en-US" sz="3100" dirty="0"/>
            </a:br>
            <a:r>
              <a:rPr lang="en-US" sz="3100" dirty="0"/>
              <a:t>  </a:t>
            </a:r>
            <a:r>
              <a:rPr lang="en-IN" sz="3100" dirty="0"/>
              <a:t>background-attachment: fixed;</a:t>
            </a:r>
            <a:br>
              <a:rPr lang="en-US" sz="3100" dirty="0"/>
            </a:br>
            <a:r>
              <a:rPr lang="en-US" sz="3100" dirty="0"/>
              <a:t>}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--------------------------------------------------------------------------------------------------------------------</a:t>
            </a:r>
            <a:br>
              <a:rPr lang="en-IN" sz="2800" dirty="0"/>
            </a:br>
            <a:r>
              <a:rPr lang="en-IN" sz="3100" dirty="0"/>
              <a:t>p {border-style: dotted;}</a:t>
            </a:r>
            <a:br>
              <a:rPr lang="en-IN" sz="3100" dirty="0"/>
            </a:br>
            <a:r>
              <a:rPr lang="en-IN" sz="3100" dirty="0"/>
              <a:t>p {border-style: dashed;}</a:t>
            </a:r>
            <a:br>
              <a:rPr lang="en-IN" sz="3100" dirty="0"/>
            </a:br>
            <a:r>
              <a:rPr lang="en-IN" sz="3100" dirty="0"/>
              <a:t>p {border-style: solid;}</a:t>
            </a:r>
            <a:br>
              <a:rPr lang="en-IN" sz="2800" dirty="0"/>
            </a:b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6698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56AF-7D94-438A-A497-D0C16839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CSS Margins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244D-9FB9-460D-987F-0EBC9E378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margin-top: 100px;</a:t>
            </a:r>
            <a:br>
              <a:rPr lang="en-US" dirty="0"/>
            </a:br>
            <a:r>
              <a:rPr lang="en-US" dirty="0"/>
              <a:t>  margin-bottom: 100px;</a:t>
            </a:r>
            <a:br>
              <a:rPr lang="en-US" dirty="0"/>
            </a:br>
            <a:r>
              <a:rPr lang="en-US" dirty="0"/>
              <a:t>  margin-right: 150px;</a:t>
            </a:r>
            <a:br>
              <a:rPr lang="en-US" dirty="0"/>
            </a:br>
            <a:r>
              <a:rPr lang="en-US" dirty="0"/>
              <a:t>  margin-left: 80px;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--------------------------------------------------------------------------------------------------------------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/>
              <a:t>p {</a:t>
            </a:r>
            <a:br>
              <a:rPr lang="en-IN" dirty="0"/>
            </a:br>
            <a:r>
              <a:rPr lang="en-IN" dirty="0"/>
              <a:t>  margin: 25px 50px 75px 100px;</a:t>
            </a:r>
            <a:br>
              <a:rPr lang="en-IN" dirty="0"/>
            </a:b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IN" dirty="0"/>
              <a:t>p {</a:t>
            </a:r>
            <a:br>
              <a:rPr lang="en-IN" dirty="0"/>
            </a:br>
            <a:r>
              <a:rPr lang="en-IN" dirty="0"/>
              <a:t>  margin: auto</a:t>
            </a:r>
            <a:br>
              <a:rPr lang="en-IN" dirty="0"/>
            </a:b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87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227</Words>
  <Application>Microsoft Office PowerPoint</Application>
  <PresentationFormat>Widescreen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Verdana</vt:lpstr>
      <vt:lpstr>Office Theme</vt:lpstr>
      <vt:lpstr>CSS</vt:lpstr>
      <vt:lpstr>PowerPoint Presentation</vt:lpstr>
      <vt:lpstr>Three Ways to Insert CSS</vt:lpstr>
      <vt:lpstr>External CSS</vt:lpstr>
      <vt:lpstr>Internal Style Sheet</vt:lpstr>
      <vt:lpstr>Inline Styles</vt:lpstr>
      <vt:lpstr>PowerPoint Presentation</vt:lpstr>
      <vt:lpstr>                       body {   background-color: lightblue; }  ------------------------------------------------------------------------------------------------------ body {   background-image: url("gradient_bg.png");   background-repeat: repeat-x;   background-attachment: fixed; }  -------------------------------------------------------------------------------------------------------------------- p {border-style: dotted;} p {border-style: dashed;} p {border-style: solid;}  </vt:lpstr>
      <vt:lpstr>CSS Margins </vt:lpstr>
      <vt:lpstr>CSS Padding</vt:lpstr>
      <vt:lpstr>CSS Height and Width</vt:lpstr>
      <vt:lpstr>The CSS Box Model</vt:lpstr>
      <vt:lpstr>CSS TEXT</vt:lpstr>
      <vt:lpstr>CSS FONT</vt:lpstr>
      <vt:lpstr>PowerPoint Presentation</vt:lpstr>
      <vt:lpstr>Display</vt:lpstr>
      <vt:lpstr>The position Property </vt:lpstr>
      <vt:lpstr>PowerPoint Presentation</vt:lpstr>
      <vt:lpstr>CSS Combinators</vt:lpstr>
      <vt:lpstr>Opacity</vt:lpstr>
      <vt:lpstr>CSS Specificity</vt:lpstr>
      <vt:lpstr>PowerPoint Presentation</vt:lpstr>
      <vt:lpstr>Introduction to Transition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Abhinav Rathore</dc:creator>
  <cp:lastModifiedBy>Abhinav Rathore</cp:lastModifiedBy>
  <cp:revision>15</cp:revision>
  <dcterms:created xsi:type="dcterms:W3CDTF">2019-02-01T16:48:57Z</dcterms:created>
  <dcterms:modified xsi:type="dcterms:W3CDTF">2019-02-03T10:39:18Z</dcterms:modified>
</cp:coreProperties>
</file>