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Canva Sans Bold" charset="1" panose="020B0803030501040103"/>
      <p:regular r:id="rId24"/>
    </p:embeddedFont>
    <p:embeddedFont>
      <p:font typeface="Canva Sans" charset="1" panose="020B0503030501040103"/>
      <p:regular r:id="rId25"/>
    </p:embeddedFont>
    <p:embeddedFont>
      <p:font typeface="Impact" charset="1" panose="020B0806030902050204"/>
      <p:regular r:id="rId26"/>
    </p:embeddedFont>
    <p:embeddedFont>
      <p:font typeface="Montserrat" charset="1" panose="000005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 Id="rId4" Target="../media/image3.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1.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https://git-scm.com/downloads"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5.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2320"/>
            <a:ext cx="2333067" cy="2082041"/>
          </a:xfrm>
          <a:custGeom>
            <a:avLst/>
            <a:gdLst/>
            <a:ahLst/>
            <a:cxnLst/>
            <a:rect r="r" b="b" t="t" l="l"/>
            <a:pathLst>
              <a:path h="2082041" w="2333067">
                <a:moveTo>
                  <a:pt x="0" y="0"/>
                </a:moveTo>
                <a:lnTo>
                  <a:pt x="2333067" y="0"/>
                </a:lnTo>
                <a:lnTo>
                  <a:pt x="2333067" y="2082040"/>
                </a:lnTo>
                <a:lnTo>
                  <a:pt x="0" y="2082040"/>
                </a:lnTo>
                <a:lnTo>
                  <a:pt x="0" y="0"/>
                </a:lnTo>
                <a:close/>
              </a:path>
            </a:pathLst>
          </a:custGeom>
          <a:blipFill>
            <a:blip r:embed="rId2"/>
            <a:stretch>
              <a:fillRect l="0" t="0" r="0" b="0"/>
            </a:stretch>
          </a:blipFill>
        </p:spPr>
      </p:sp>
      <p:sp>
        <p:nvSpPr>
          <p:cNvPr name="Freeform 3" id="3"/>
          <p:cNvSpPr/>
          <p:nvPr/>
        </p:nvSpPr>
        <p:spPr>
          <a:xfrm flipH="false" flipV="false" rot="0">
            <a:off x="2940721" y="1520487"/>
            <a:ext cx="5916615" cy="5916615"/>
          </a:xfrm>
          <a:custGeom>
            <a:avLst/>
            <a:gdLst/>
            <a:ahLst/>
            <a:cxnLst/>
            <a:rect r="r" b="b" t="t" l="l"/>
            <a:pathLst>
              <a:path h="5916615" w="5916615">
                <a:moveTo>
                  <a:pt x="0" y="0"/>
                </a:moveTo>
                <a:lnTo>
                  <a:pt x="5916615" y="0"/>
                </a:lnTo>
                <a:lnTo>
                  <a:pt x="5916615" y="5916615"/>
                </a:lnTo>
                <a:lnTo>
                  <a:pt x="0" y="5916615"/>
                </a:lnTo>
                <a:lnTo>
                  <a:pt x="0" y="0"/>
                </a:lnTo>
                <a:close/>
              </a:path>
            </a:pathLst>
          </a:custGeom>
          <a:blipFill>
            <a:blip r:embed="rId3"/>
            <a:stretch>
              <a:fillRect l="0" t="0" r="0" b="0"/>
            </a:stretch>
          </a:blipFill>
        </p:spPr>
      </p:sp>
      <p:sp>
        <p:nvSpPr>
          <p:cNvPr name="Freeform 4" id="4"/>
          <p:cNvSpPr/>
          <p:nvPr/>
        </p:nvSpPr>
        <p:spPr>
          <a:xfrm flipH="false" flipV="false" rot="0">
            <a:off x="8857336" y="1520487"/>
            <a:ext cx="7245375" cy="5509791"/>
          </a:xfrm>
          <a:custGeom>
            <a:avLst/>
            <a:gdLst/>
            <a:ahLst/>
            <a:cxnLst/>
            <a:rect r="r" b="b" t="t" l="l"/>
            <a:pathLst>
              <a:path h="5509791" w="7245375">
                <a:moveTo>
                  <a:pt x="0" y="0"/>
                </a:moveTo>
                <a:lnTo>
                  <a:pt x="7245374" y="0"/>
                </a:lnTo>
                <a:lnTo>
                  <a:pt x="7245374" y="5509791"/>
                </a:lnTo>
                <a:lnTo>
                  <a:pt x="0" y="5509791"/>
                </a:lnTo>
                <a:lnTo>
                  <a:pt x="0" y="0"/>
                </a:lnTo>
                <a:close/>
              </a:path>
            </a:pathLst>
          </a:custGeom>
          <a:blipFill>
            <a:blip r:embed="rId4"/>
            <a:stretch>
              <a:fillRect l="0" t="0" r="0" b="0"/>
            </a:stretch>
          </a:blipFill>
        </p:spPr>
      </p:sp>
      <p:sp>
        <p:nvSpPr>
          <p:cNvPr name="TextBox 5" id="5"/>
          <p:cNvSpPr txBox="true"/>
          <p:nvPr/>
        </p:nvSpPr>
        <p:spPr>
          <a:xfrm rot="0">
            <a:off x="-268101" y="3382638"/>
            <a:ext cx="11142241" cy="892745"/>
          </a:xfrm>
          <a:prstGeom prst="rect">
            <a:avLst/>
          </a:prstGeom>
        </p:spPr>
        <p:txBody>
          <a:bodyPr anchor="t" rtlCol="false" tIns="0" lIns="0" bIns="0" rIns="0">
            <a:spAutoFit/>
          </a:bodyPr>
          <a:lstStyle/>
          <a:p>
            <a:pPr algn="ctr">
              <a:lnSpc>
                <a:spcPts val="7057"/>
              </a:lnSpc>
              <a:spcBef>
                <a:spcPct val="0"/>
              </a:spcBef>
            </a:pPr>
          </a:p>
        </p:txBody>
      </p:sp>
      <p:sp>
        <p:nvSpPr>
          <p:cNvPr name="TextBox 6" id="6"/>
          <p:cNvSpPr txBox="true"/>
          <p:nvPr/>
        </p:nvSpPr>
        <p:spPr>
          <a:xfrm rot="0">
            <a:off x="3108863" y="7679491"/>
            <a:ext cx="12070273" cy="1243318"/>
          </a:xfrm>
          <a:prstGeom prst="rect">
            <a:avLst/>
          </a:prstGeom>
        </p:spPr>
        <p:txBody>
          <a:bodyPr anchor="t" rtlCol="false" tIns="0" lIns="0" bIns="0" rIns="0">
            <a:spAutoFit/>
          </a:bodyPr>
          <a:lstStyle/>
          <a:p>
            <a:pPr algn="ctr">
              <a:lnSpc>
                <a:spcPts val="10220"/>
              </a:lnSpc>
            </a:pPr>
            <a:r>
              <a:rPr lang="en-US" sz="7300" b="true">
                <a:solidFill>
                  <a:srgbClr val="0D2635"/>
                </a:solidFill>
                <a:latin typeface="Canva Sans Bold"/>
                <a:ea typeface="Canva Sans Bold"/>
                <a:cs typeface="Canva Sans Bold"/>
                <a:sym typeface="Canva Sans Bold"/>
              </a:rPr>
              <a:t>Introduction to Git/Github</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827885" y="933450"/>
            <a:ext cx="5958959"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Branch And Merge</a:t>
            </a:r>
          </a:p>
        </p:txBody>
      </p:sp>
      <p:sp>
        <p:nvSpPr>
          <p:cNvPr name="Freeform 3" id="3"/>
          <p:cNvSpPr/>
          <p:nvPr/>
        </p:nvSpPr>
        <p:spPr>
          <a:xfrm flipH="false" flipV="false" rot="0">
            <a:off x="0" y="-12320"/>
            <a:ext cx="2333067" cy="2082041"/>
          </a:xfrm>
          <a:custGeom>
            <a:avLst/>
            <a:gdLst/>
            <a:ahLst/>
            <a:cxnLst/>
            <a:rect r="r" b="b" t="t" l="l"/>
            <a:pathLst>
              <a:path h="2082041" w="2333067">
                <a:moveTo>
                  <a:pt x="0" y="0"/>
                </a:moveTo>
                <a:lnTo>
                  <a:pt x="2333067" y="0"/>
                </a:lnTo>
                <a:lnTo>
                  <a:pt x="2333067" y="2082040"/>
                </a:lnTo>
                <a:lnTo>
                  <a:pt x="0" y="2082040"/>
                </a:lnTo>
                <a:lnTo>
                  <a:pt x="0" y="0"/>
                </a:lnTo>
                <a:close/>
              </a:path>
            </a:pathLst>
          </a:custGeom>
          <a:blipFill>
            <a:blip r:embed="rId2"/>
            <a:stretch>
              <a:fillRect l="0" t="0" r="0" b="0"/>
            </a:stretch>
          </a:blipFill>
        </p:spPr>
      </p:sp>
      <p:sp>
        <p:nvSpPr>
          <p:cNvPr name="TextBox 4" id="4"/>
          <p:cNvSpPr txBox="true"/>
          <p:nvPr/>
        </p:nvSpPr>
        <p:spPr>
          <a:xfrm rot="0">
            <a:off x="799419" y="2394268"/>
            <a:ext cx="16689163" cy="7590028"/>
          </a:xfrm>
          <a:prstGeom prst="rect">
            <a:avLst/>
          </a:prstGeom>
        </p:spPr>
        <p:txBody>
          <a:bodyPr anchor="t" rtlCol="false" tIns="0" lIns="0" bIns="0" rIns="0">
            <a:spAutoFit/>
          </a:bodyPr>
          <a:lstStyle/>
          <a:p>
            <a:pPr algn="l" marL="734059" indent="-367030" lvl="1">
              <a:lnSpc>
                <a:spcPts val="7615"/>
              </a:lnSpc>
              <a:buFont typeface="Arial"/>
              <a:buChar char="•"/>
            </a:pPr>
            <a:r>
              <a:rPr lang="en-US" b="true" sz="3399">
                <a:solidFill>
                  <a:srgbClr val="000000"/>
                </a:solidFill>
                <a:latin typeface="Canva Sans Bold"/>
                <a:ea typeface="Canva Sans Bold"/>
                <a:cs typeface="Canva Sans Bold"/>
                <a:sym typeface="Canva Sans Bold"/>
              </a:rPr>
              <a:t> git branch</a:t>
            </a:r>
            <a:r>
              <a:rPr lang="en-US" sz="3399">
                <a:solidFill>
                  <a:srgbClr val="000000"/>
                </a:solidFill>
                <a:latin typeface="Canva Sans"/>
                <a:ea typeface="Canva Sans"/>
                <a:cs typeface="Canva Sans"/>
                <a:sym typeface="Canva Sans"/>
              </a:rPr>
              <a:t> -  list your branches. a * will appear next to the currently active branch.</a:t>
            </a:r>
          </a:p>
          <a:p>
            <a:pPr algn="just" marL="734059" indent="-367030" lvl="1">
              <a:lnSpc>
                <a:spcPts val="7615"/>
              </a:lnSpc>
              <a:buFont typeface="Arial"/>
              <a:buChar char="•"/>
            </a:pPr>
            <a:r>
              <a:rPr lang="en-US" b="true" sz="3399">
                <a:solidFill>
                  <a:srgbClr val="000000"/>
                </a:solidFill>
                <a:latin typeface="Canva Sans Bold"/>
                <a:ea typeface="Canva Sans Bold"/>
                <a:cs typeface="Canva Sans Bold"/>
                <a:sym typeface="Canva Sans Bold"/>
              </a:rPr>
              <a:t> git branch [branch-name]</a:t>
            </a:r>
            <a:r>
              <a:rPr lang="en-US" sz="3399">
                <a:solidFill>
                  <a:srgbClr val="000000"/>
                </a:solidFill>
                <a:latin typeface="Canva Sans"/>
                <a:ea typeface="Canva Sans"/>
                <a:cs typeface="Canva Sans"/>
                <a:sym typeface="Canva Sans"/>
              </a:rPr>
              <a:t> -  create a new branch at the </a:t>
            </a:r>
            <a:r>
              <a:rPr lang="en-US" b="true" sz="3399">
                <a:solidFill>
                  <a:srgbClr val="000000"/>
                </a:solidFill>
                <a:latin typeface="Canva Sans Bold"/>
                <a:ea typeface="Canva Sans Bold"/>
                <a:cs typeface="Canva Sans Bold"/>
                <a:sym typeface="Canva Sans Bold"/>
              </a:rPr>
              <a:t>current commit.</a:t>
            </a:r>
            <a:r>
              <a:rPr lang="en-US" sz="3399">
                <a:solidFill>
                  <a:srgbClr val="000000"/>
                </a:solidFill>
                <a:latin typeface="Canva Sans"/>
                <a:ea typeface="Canva Sans"/>
                <a:cs typeface="Canva Sans"/>
                <a:sym typeface="Canva Sans"/>
              </a:rPr>
              <a:t> </a:t>
            </a:r>
          </a:p>
          <a:p>
            <a:pPr algn="just" marL="734059" indent="-367030" lvl="1">
              <a:lnSpc>
                <a:spcPts val="7615"/>
              </a:lnSpc>
              <a:buFont typeface="Arial"/>
              <a:buChar char="•"/>
            </a:pPr>
            <a:r>
              <a:rPr lang="en-US" b="true" sz="3399">
                <a:solidFill>
                  <a:srgbClr val="000000"/>
                </a:solidFill>
                <a:latin typeface="Canva Sans Bold"/>
                <a:ea typeface="Canva Sans Bold"/>
                <a:cs typeface="Canva Sans Bold"/>
                <a:sym typeface="Canva Sans Bold"/>
              </a:rPr>
              <a:t> git checkout [branch-name]- </a:t>
            </a:r>
            <a:r>
              <a:rPr lang="en-US" sz="3399">
                <a:solidFill>
                  <a:srgbClr val="000000"/>
                </a:solidFill>
                <a:latin typeface="Canva Sans"/>
                <a:ea typeface="Canva Sans"/>
                <a:cs typeface="Canva Sans"/>
                <a:sym typeface="Canva Sans"/>
              </a:rPr>
              <a:t>it changes your current working branch to the one you specify</a:t>
            </a:r>
          </a:p>
          <a:p>
            <a:pPr algn="just" marL="734059" indent="-367030" lvl="1">
              <a:lnSpc>
                <a:spcPts val="7615"/>
              </a:lnSpc>
              <a:buFont typeface="Arial"/>
              <a:buChar char="•"/>
            </a:pPr>
            <a:r>
              <a:rPr lang="en-US" b="true" sz="3399">
                <a:solidFill>
                  <a:srgbClr val="000000"/>
                </a:solidFill>
                <a:latin typeface="Canva Sans Bold"/>
                <a:ea typeface="Canva Sans Bold"/>
                <a:cs typeface="Canva Sans Bold"/>
                <a:sym typeface="Canva Sans Bold"/>
              </a:rPr>
              <a:t>git checkout [file-name] - </a:t>
            </a:r>
            <a:r>
              <a:rPr lang="en-US" sz="3399">
                <a:solidFill>
                  <a:srgbClr val="000000"/>
                </a:solidFill>
                <a:latin typeface="Canva Sans"/>
                <a:ea typeface="Canva Sans"/>
                <a:cs typeface="Canva Sans"/>
                <a:sym typeface="Canva Sans"/>
              </a:rPr>
              <a:t>it reverts that file back to its last committed state</a:t>
            </a:r>
          </a:p>
          <a:p>
            <a:pPr algn="just" marL="734059" indent="-367030" lvl="1">
              <a:lnSpc>
                <a:spcPts val="7615"/>
              </a:lnSpc>
              <a:buFont typeface="Arial"/>
              <a:buChar char="•"/>
            </a:pPr>
            <a:r>
              <a:rPr lang="en-US" b="true" sz="3399">
                <a:solidFill>
                  <a:srgbClr val="000000"/>
                </a:solidFill>
                <a:latin typeface="Canva Sans Bold"/>
                <a:ea typeface="Canva Sans Bold"/>
                <a:cs typeface="Canva Sans Bold"/>
                <a:sym typeface="Canva Sans Bold"/>
              </a:rPr>
              <a:t>git merge [branch]</a:t>
            </a:r>
            <a:r>
              <a:rPr lang="en-US" sz="3399">
                <a:solidFill>
                  <a:srgbClr val="000000"/>
                </a:solidFill>
                <a:latin typeface="Canva Sans"/>
                <a:ea typeface="Canva Sans"/>
                <a:cs typeface="Canva Sans"/>
                <a:sym typeface="Canva Sans"/>
              </a:rPr>
              <a:t> - merge the specified branch’s history into the current one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151781" y="728939"/>
            <a:ext cx="5984439"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 SHARE &amp; UPDATE </a:t>
            </a:r>
          </a:p>
        </p:txBody>
      </p:sp>
      <p:sp>
        <p:nvSpPr>
          <p:cNvPr name="TextBox 3" id="3"/>
          <p:cNvSpPr txBox="true"/>
          <p:nvPr/>
        </p:nvSpPr>
        <p:spPr>
          <a:xfrm rot="0">
            <a:off x="1555872" y="1810151"/>
            <a:ext cx="16023514" cy="8214347"/>
          </a:xfrm>
          <a:prstGeom prst="rect">
            <a:avLst/>
          </a:prstGeom>
        </p:spPr>
        <p:txBody>
          <a:bodyPr anchor="t" rtlCol="false" tIns="0" lIns="0" bIns="0" rIns="0">
            <a:spAutoFit/>
          </a:bodyPr>
          <a:lstStyle/>
          <a:p>
            <a:pPr algn="just" marL="749342" indent="-374671" lvl="1">
              <a:lnSpc>
                <a:spcPts val="5935"/>
              </a:lnSpc>
              <a:buFont typeface="Arial"/>
              <a:buChar char="•"/>
            </a:pPr>
            <a:r>
              <a:rPr lang="en-US" b="true" sz="3470">
                <a:solidFill>
                  <a:srgbClr val="000000"/>
                </a:solidFill>
                <a:latin typeface="Canva Sans Bold"/>
                <a:ea typeface="Canva Sans Bold"/>
                <a:cs typeface="Canva Sans Bold"/>
                <a:sym typeface="Canva Sans Bold"/>
              </a:rPr>
              <a:t>git remote add [alias] [url] </a:t>
            </a:r>
            <a:r>
              <a:rPr lang="en-US" sz="3470">
                <a:solidFill>
                  <a:srgbClr val="000000"/>
                </a:solidFill>
                <a:latin typeface="Canva Sans"/>
                <a:ea typeface="Canva Sans"/>
                <a:cs typeface="Canva Sans"/>
                <a:sym typeface="Canva Sans"/>
              </a:rPr>
              <a:t>-  This command is used to connect your local Git repository to a remote repository (hosted on platforms like GitHub, GitLab, etc.).</a:t>
            </a:r>
          </a:p>
          <a:p>
            <a:pPr algn="just" marL="749342" indent="-374671" lvl="1">
              <a:lnSpc>
                <a:spcPts val="5935"/>
              </a:lnSpc>
              <a:buFont typeface="Arial"/>
              <a:buChar char="•"/>
            </a:pPr>
            <a:r>
              <a:rPr lang="en-US" b="true" sz="3470">
                <a:solidFill>
                  <a:srgbClr val="000000"/>
                </a:solidFill>
                <a:latin typeface="Canva Sans Bold"/>
                <a:ea typeface="Canva Sans Bold"/>
                <a:cs typeface="Canva Sans Bold"/>
                <a:sym typeface="Canva Sans Bold"/>
              </a:rPr>
              <a:t>git fetch [alias]</a:t>
            </a:r>
            <a:r>
              <a:rPr lang="en-US" sz="3470">
                <a:solidFill>
                  <a:srgbClr val="000000"/>
                </a:solidFill>
                <a:latin typeface="Canva Sans"/>
                <a:ea typeface="Canva Sans"/>
                <a:cs typeface="Canva Sans"/>
                <a:sym typeface="Canva Sans"/>
              </a:rPr>
              <a:t> - fetch down all the branches from that Git remote</a:t>
            </a:r>
          </a:p>
          <a:p>
            <a:pPr algn="just" marL="749342" indent="-374671" lvl="1">
              <a:lnSpc>
                <a:spcPts val="5935"/>
              </a:lnSpc>
              <a:buFont typeface="Arial"/>
              <a:buChar char="•"/>
            </a:pPr>
            <a:r>
              <a:rPr lang="en-US" b="true" sz="3470">
                <a:solidFill>
                  <a:srgbClr val="000000"/>
                </a:solidFill>
                <a:latin typeface="Canva Sans Bold"/>
                <a:ea typeface="Canva Sans Bold"/>
                <a:cs typeface="Canva Sans Bold"/>
                <a:sym typeface="Canva Sans Bold"/>
              </a:rPr>
              <a:t>git merge [alias]/[branch]</a:t>
            </a:r>
            <a:r>
              <a:rPr lang="en-US" sz="3470">
                <a:solidFill>
                  <a:srgbClr val="000000"/>
                </a:solidFill>
                <a:latin typeface="Canva Sans"/>
                <a:ea typeface="Canva Sans"/>
                <a:cs typeface="Canva Sans"/>
                <a:sym typeface="Canva Sans"/>
              </a:rPr>
              <a:t> - merge a remote branch into your current branch to bring it up to date</a:t>
            </a:r>
          </a:p>
          <a:p>
            <a:pPr algn="just" marL="749342" indent="-374671" lvl="1">
              <a:lnSpc>
                <a:spcPts val="5935"/>
              </a:lnSpc>
              <a:buFont typeface="Arial"/>
              <a:buChar char="•"/>
            </a:pPr>
            <a:r>
              <a:rPr lang="en-US" b="true" sz="3470">
                <a:solidFill>
                  <a:srgbClr val="000000"/>
                </a:solidFill>
                <a:latin typeface="Canva Sans Bold"/>
                <a:ea typeface="Canva Sans Bold"/>
                <a:cs typeface="Canva Sans Bold"/>
                <a:sym typeface="Canva Sans Bold"/>
              </a:rPr>
              <a:t>git pull</a:t>
            </a:r>
            <a:r>
              <a:rPr lang="en-US" sz="3470">
                <a:solidFill>
                  <a:srgbClr val="000000"/>
                </a:solidFill>
                <a:latin typeface="Canva Sans"/>
                <a:ea typeface="Canva Sans"/>
                <a:cs typeface="Canva Sans"/>
                <a:sym typeface="Canva Sans"/>
              </a:rPr>
              <a:t> - it is equivalent to git fetch + git merge.</a:t>
            </a:r>
          </a:p>
          <a:p>
            <a:pPr algn="just" marL="749342" indent="-374671" lvl="1">
              <a:lnSpc>
                <a:spcPts val="5935"/>
              </a:lnSpc>
              <a:buFont typeface="Arial"/>
              <a:buChar char="•"/>
            </a:pPr>
            <a:r>
              <a:rPr lang="en-US" b="true" sz="3470">
                <a:solidFill>
                  <a:srgbClr val="000000"/>
                </a:solidFill>
                <a:latin typeface="Canva Sans Bold"/>
                <a:ea typeface="Canva Sans Bold"/>
                <a:cs typeface="Canva Sans Bold"/>
                <a:sym typeface="Canva Sans Bold"/>
              </a:rPr>
              <a:t>git merge [alias]/[branch]</a:t>
            </a:r>
            <a:r>
              <a:rPr lang="en-US" sz="3470">
                <a:solidFill>
                  <a:srgbClr val="000000"/>
                </a:solidFill>
                <a:latin typeface="Canva Sans"/>
                <a:ea typeface="Canva Sans"/>
                <a:cs typeface="Canva Sans"/>
                <a:sym typeface="Canva Sans"/>
              </a:rPr>
              <a:t> - merge a remote branch into your current branch to bring it up to date</a:t>
            </a:r>
          </a:p>
          <a:p>
            <a:pPr algn="just" marL="749342" indent="-374671" lvl="1">
              <a:lnSpc>
                <a:spcPts val="5935"/>
              </a:lnSpc>
              <a:buFont typeface="Arial"/>
              <a:buChar char="•"/>
            </a:pPr>
            <a:r>
              <a:rPr lang="en-US" b="true" sz="3470">
                <a:solidFill>
                  <a:srgbClr val="000000"/>
                </a:solidFill>
                <a:latin typeface="Canva Sans Bold"/>
                <a:ea typeface="Canva Sans Bold"/>
                <a:cs typeface="Canva Sans Bold"/>
                <a:sym typeface="Canva Sans Bold"/>
              </a:rPr>
              <a:t>git push [alias] [branch] -</a:t>
            </a:r>
            <a:r>
              <a:rPr lang="en-US" sz="3470">
                <a:solidFill>
                  <a:srgbClr val="000000"/>
                </a:solidFill>
                <a:latin typeface="Canva Sans"/>
                <a:ea typeface="Canva Sans"/>
                <a:cs typeface="Canva Sans"/>
                <a:sym typeface="Canva Sans"/>
              </a:rPr>
              <a:t> Transmit local branch commits to the remote repository branch</a:t>
            </a:r>
          </a:p>
        </p:txBody>
      </p:sp>
      <p:sp>
        <p:nvSpPr>
          <p:cNvPr name="Freeform 4" id="4"/>
          <p:cNvSpPr/>
          <p:nvPr/>
        </p:nvSpPr>
        <p:spPr>
          <a:xfrm flipH="false" flipV="false" rot="0">
            <a:off x="0" y="-12320"/>
            <a:ext cx="2333067" cy="2082041"/>
          </a:xfrm>
          <a:custGeom>
            <a:avLst/>
            <a:gdLst/>
            <a:ahLst/>
            <a:cxnLst/>
            <a:rect r="r" b="b" t="t" l="l"/>
            <a:pathLst>
              <a:path h="2082041" w="2333067">
                <a:moveTo>
                  <a:pt x="0" y="0"/>
                </a:moveTo>
                <a:lnTo>
                  <a:pt x="2333067" y="0"/>
                </a:lnTo>
                <a:lnTo>
                  <a:pt x="2333067" y="2082040"/>
                </a:lnTo>
                <a:lnTo>
                  <a:pt x="0" y="2082040"/>
                </a:lnTo>
                <a:lnTo>
                  <a:pt x="0" y="0"/>
                </a:lnTo>
                <a:close/>
              </a:path>
            </a:pathLst>
          </a:custGeom>
          <a:blipFill>
            <a:blip r:embed="rId2"/>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563589" y="2960194"/>
            <a:ext cx="5970671" cy="5970671"/>
          </a:xfrm>
          <a:custGeom>
            <a:avLst/>
            <a:gdLst/>
            <a:ahLst/>
            <a:cxnLst/>
            <a:rect r="r" b="b" t="t" l="l"/>
            <a:pathLst>
              <a:path h="5970671" w="5970671">
                <a:moveTo>
                  <a:pt x="0" y="0"/>
                </a:moveTo>
                <a:lnTo>
                  <a:pt x="5970671" y="0"/>
                </a:lnTo>
                <a:lnTo>
                  <a:pt x="5970671" y="5970671"/>
                </a:lnTo>
                <a:lnTo>
                  <a:pt x="0" y="5970671"/>
                </a:lnTo>
                <a:lnTo>
                  <a:pt x="0" y="0"/>
                </a:lnTo>
                <a:close/>
              </a:path>
            </a:pathLst>
          </a:custGeom>
          <a:blipFill>
            <a:blip r:embed="rId2"/>
            <a:stretch>
              <a:fillRect l="0" t="0" r="0" b="0"/>
            </a:stretch>
          </a:blipFill>
        </p:spPr>
      </p:sp>
      <p:sp>
        <p:nvSpPr>
          <p:cNvPr name="TextBox 3" id="3"/>
          <p:cNvSpPr txBox="true"/>
          <p:nvPr/>
        </p:nvSpPr>
        <p:spPr>
          <a:xfrm rot="0">
            <a:off x="7567693" y="933450"/>
            <a:ext cx="2568297"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Finally!!</a:t>
            </a:r>
          </a:p>
        </p:txBody>
      </p:sp>
      <p:sp>
        <p:nvSpPr>
          <p:cNvPr name="TextBox 4" id="4"/>
          <p:cNvSpPr txBox="true"/>
          <p:nvPr/>
        </p:nvSpPr>
        <p:spPr>
          <a:xfrm rot="0">
            <a:off x="467453" y="3758882"/>
            <a:ext cx="8384389" cy="1780540"/>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git push [alias] [branch]  -</a:t>
            </a:r>
            <a:r>
              <a:rPr lang="en-US" sz="3399">
                <a:solidFill>
                  <a:srgbClr val="000000"/>
                </a:solidFill>
                <a:latin typeface="Canva Sans"/>
                <a:ea typeface="Canva Sans"/>
                <a:cs typeface="Canva Sans"/>
                <a:sym typeface="Canva Sans"/>
              </a:rPr>
              <a:t>Transmit local branch commits to the remote repository branch.</a:t>
            </a:r>
          </a:p>
        </p:txBody>
      </p:sp>
      <p:sp>
        <p:nvSpPr>
          <p:cNvPr name="TextBox 5" id="5"/>
          <p:cNvSpPr txBox="true"/>
          <p:nvPr/>
        </p:nvSpPr>
        <p:spPr>
          <a:xfrm rot="0">
            <a:off x="9139238" y="4652327"/>
            <a:ext cx="9525" cy="887095"/>
          </a:xfrm>
          <a:prstGeom prst="rect">
            <a:avLst/>
          </a:prstGeom>
        </p:spPr>
        <p:txBody>
          <a:bodyPr anchor="t" rtlCol="false" tIns="0" lIns="0" bIns="0" rIns="0">
            <a:spAutoFit/>
          </a:bodyPr>
          <a:lstStyle/>
          <a:p>
            <a:pPr algn="ctr">
              <a:lnSpc>
                <a:spcPts val="7279"/>
              </a:lnSpc>
            </a:pPr>
          </a:p>
        </p:txBody>
      </p:sp>
      <p:sp>
        <p:nvSpPr>
          <p:cNvPr name="TextBox 6" id="6"/>
          <p:cNvSpPr txBox="true"/>
          <p:nvPr/>
        </p:nvSpPr>
        <p:spPr>
          <a:xfrm rot="0">
            <a:off x="467453" y="6609250"/>
            <a:ext cx="8167926"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Go and watch your changes on Github!!</a:t>
            </a:r>
          </a:p>
        </p:txBody>
      </p:sp>
      <p:sp>
        <p:nvSpPr>
          <p:cNvPr name="Freeform 7" id="7"/>
          <p:cNvSpPr/>
          <p:nvPr/>
        </p:nvSpPr>
        <p:spPr>
          <a:xfrm flipH="false" flipV="false" rot="0">
            <a:off x="0" y="-12320"/>
            <a:ext cx="2333067" cy="2082041"/>
          </a:xfrm>
          <a:custGeom>
            <a:avLst/>
            <a:gdLst/>
            <a:ahLst/>
            <a:cxnLst/>
            <a:rect r="r" b="b" t="t" l="l"/>
            <a:pathLst>
              <a:path h="2082041" w="2333067">
                <a:moveTo>
                  <a:pt x="0" y="0"/>
                </a:moveTo>
                <a:lnTo>
                  <a:pt x="2333067" y="0"/>
                </a:lnTo>
                <a:lnTo>
                  <a:pt x="2333067" y="2082040"/>
                </a:lnTo>
                <a:lnTo>
                  <a:pt x="0" y="2082040"/>
                </a:lnTo>
                <a:lnTo>
                  <a:pt x="0" y="0"/>
                </a:lnTo>
                <a:close/>
              </a:path>
            </a:pathLst>
          </a:custGeom>
          <a:blipFill>
            <a:blip r:embed="rId3"/>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2320"/>
            <a:ext cx="2333067" cy="2082041"/>
          </a:xfrm>
          <a:custGeom>
            <a:avLst/>
            <a:gdLst/>
            <a:ahLst/>
            <a:cxnLst/>
            <a:rect r="r" b="b" t="t" l="l"/>
            <a:pathLst>
              <a:path h="2082041" w="2333067">
                <a:moveTo>
                  <a:pt x="0" y="0"/>
                </a:moveTo>
                <a:lnTo>
                  <a:pt x="2333067" y="0"/>
                </a:lnTo>
                <a:lnTo>
                  <a:pt x="2333067" y="2082040"/>
                </a:lnTo>
                <a:lnTo>
                  <a:pt x="0" y="2082040"/>
                </a:lnTo>
                <a:lnTo>
                  <a:pt x="0" y="0"/>
                </a:lnTo>
                <a:close/>
              </a:path>
            </a:pathLst>
          </a:custGeom>
          <a:blipFill>
            <a:blip r:embed="rId2"/>
            <a:stretch>
              <a:fillRect l="0" t="0" r="0" b="0"/>
            </a:stretch>
          </a:blipFill>
        </p:spPr>
      </p:sp>
      <p:sp>
        <p:nvSpPr>
          <p:cNvPr name="TextBox 3" id="3"/>
          <p:cNvSpPr txBox="true"/>
          <p:nvPr/>
        </p:nvSpPr>
        <p:spPr>
          <a:xfrm rot="0">
            <a:off x="6799243" y="933450"/>
            <a:ext cx="4689515" cy="887095"/>
          </a:xfrm>
          <a:prstGeom prst="rect">
            <a:avLst/>
          </a:prstGeom>
        </p:spPr>
        <p:txBody>
          <a:bodyPr anchor="t" rtlCol="false" tIns="0" lIns="0" bIns="0" rIns="0">
            <a:spAutoFit/>
          </a:bodyPr>
          <a:lstStyle/>
          <a:p>
            <a:pPr algn="ctr">
              <a:lnSpc>
                <a:spcPts val="7279"/>
              </a:lnSpc>
              <a:spcBef>
                <a:spcPct val="0"/>
              </a:spcBef>
            </a:pPr>
            <a:r>
              <a:rPr lang="en-US" b="true" sz="5199">
                <a:solidFill>
                  <a:srgbClr val="000000"/>
                </a:solidFill>
                <a:latin typeface="Canva Sans Bold"/>
                <a:ea typeface="Canva Sans Bold"/>
                <a:cs typeface="Canva Sans Bold"/>
                <a:sym typeface="Canva Sans Bold"/>
              </a:rPr>
              <a:t>Git Hard Reset</a:t>
            </a:r>
          </a:p>
        </p:txBody>
      </p:sp>
      <p:sp>
        <p:nvSpPr>
          <p:cNvPr name="TextBox 4" id="4"/>
          <p:cNvSpPr txBox="true"/>
          <p:nvPr/>
        </p:nvSpPr>
        <p:spPr>
          <a:xfrm rot="0">
            <a:off x="2074034" y="2610512"/>
            <a:ext cx="15009452" cy="1180465"/>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A hard reset in Git undoes changes in the working directory and index (staging area), forcing your branch to match a specific commit.</a:t>
            </a:r>
          </a:p>
        </p:txBody>
      </p:sp>
      <p:sp>
        <p:nvSpPr>
          <p:cNvPr name="TextBox 5" id="5"/>
          <p:cNvSpPr txBox="true"/>
          <p:nvPr/>
        </p:nvSpPr>
        <p:spPr>
          <a:xfrm rot="0">
            <a:off x="535781" y="4191027"/>
            <a:ext cx="17216437" cy="6185916"/>
          </a:xfrm>
          <a:prstGeom prst="rect">
            <a:avLst/>
          </a:prstGeom>
        </p:spPr>
        <p:txBody>
          <a:bodyPr anchor="t" rtlCol="false" tIns="0" lIns="0" bIns="0" rIns="0">
            <a:spAutoFit/>
          </a:bodyPr>
          <a:lstStyle/>
          <a:p>
            <a:pPr algn="l" marL="734059" indent="-367030" lvl="1">
              <a:lnSpc>
                <a:spcPts val="6221"/>
              </a:lnSpc>
              <a:buFont typeface="Arial"/>
              <a:buChar char="•"/>
            </a:pPr>
            <a:r>
              <a:rPr lang="en-US" b="true" sz="3399">
                <a:solidFill>
                  <a:srgbClr val="000000"/>
                </a:solidFill>
                <a:latin typeface="Canva Sans Bold"/>
                <a:ea typeface="Canva Sans Bold"/>
                <a:cs typeface="Canva Sans Bold"/>
                <a:sym typeface="Canva Sans Bold"/>
              </a:rPr>
              <a:t>git reset --hard HEAD~1 - </a:t>
            </a:r>
            <a:r>
              <a:rPr lang="en-US" sz="3399">
                <a:solidFill>
                  <a:srgbClr val="000000"/>
                </a:solidFill>
                <a:latin typeface="Canva Sans"/>
                <a:ea typeface="Canva Sans"/>
                <a:cs typeface="Canva Sans"/>
                <a:sym typeface="Canva Sans"/>
              </a:rPr>
              <a:t>Reset to the Previous Commit</a:t>
            </a:r>
          </a:p>
          <a:p>
            <a:pPr algn="l" marL="734059" indent="-367030" lvl="1">
              <a:lnSpc>
                <a:spcPts val="6221"/>
              </a:lnSpc>
              <a:buFont typeface="Arial"/>
              <a:buChar char="•"/>
            </a:pPr>
            <a:r>
              <a:rPr lang="en-US" b="true" sz="3399">
                <a:solidFill>
                  <a:srgbClr val="000000"/>
                </a:solidFill>
                <a:latin typeface="Canva Sans Bold"/>
                <a:ea typeface="Canva Sans Bold"/>
                <a:cs typeface="Canva Sans Bold"/>
                <a:sym typeface="Canva Sans Bold"/>
              </a:rPr>
              <a:t>git reset --hard &lt;commit-hash&gt; -</a:t>
            </a:r>
            <a:r>
              <a:rPr lang="en-US" sz="3399">
                <a:solidFill>
                  <a:srgbClr val="000000"/>
                </a:solidFill>
                <a:latin typeface="Canva Sans"/>
                <a:ea typeface="Canva Sans"/>
                <a:cs typeface="Canva Sans"/>
                <a:sym typeface="Canva Sans"/>
              </a:rPr>
              <a:t> Reset to a Specific Commit (Replace &lt;commit-hash&gt; with the </a:t>
            </a:r>
            <a:r>
              <a:rPr lang="en-US" b="true" sz="3399">
                <a:solidFill>
                  <a:srgbClr val="000000"/>
                </a:solidFill>
                <a:latin typeface="Canva Sans Bold"/>
                <a:ea typeface="Canva Sans Bold"/>
                <a:cs typeface="Canva Sans Bold"/>
                <a:sym typeface="Canva Sans Bold"/>
              </a:rPr>
              <a:t>commit ID</a:t>
            </a:r>
            <a:r>
              <a:rPr lang="en-US" sz="3399">
                <a:solidFill>
                  <a:srgbClr val="000000"/>
                </a:solidFill>
                <a:latin typeface="Canva Sans"/>
                <a:ea typeface="Canva Sans"/>
                <a:cs typeface="Canva Sans"/>
                <a:sym typeface="Canva Sans"/>
              </a:rPr>
              <a:t> you want to reset to. You can find the commit ID by running </a:t>
            </a:r>
            <a:r>
              <a:rPr lang="en-US" b="true" sz="3399">
                <a:solidFill>
                  <a:srgbClr val="000000"/>
                </a:solidFill>
                <a:latin typeface="Canva Sans Bold"/>
                <a:ea typeface="Canva Sans Bold"/>
                <a:cs typeface="Canva Sans Bold"/>
                <a:sym typeface="Canva Sans Bold"/>
              </a:rPr>
              <a:t>git log</a:t>
            </a:r>
            <a:r>
              <a:rPr lang="en-US" sz="3399">
                <a:solidFill>
                  <a:srgbClr val="000000"/>
                </a:solidFill>
                <a:latin typeface="Canva Sans"/>
                <a:ea typeface="Canva Sans"/>
                <a:cs typeface="Canva Sans"/>
                <a:sym typeface="Canva Sans"/>
              </a:rPr>
              <a:t>.)</a:t>
            </a:r>
          </a:p>
          <a:p>
            <a:pPr algn="l" marL="734059" indent="-367030" lvl="1">
              <a:lnSpc>
                <a:spcPts val="6221"/>
              </a:lnSpc>
              <a:buFont typeface="Arial"/>
              <a:buChar char="•"/>
            </a:pPr>
            <a:r>
              <a:rPr lang="en-US" b="true" sz="3399">
                <a:solidFill>
                  <a:srgbClr val="000000"/>
                </a:solidFill>
                <a:latin typeface="Canva Sans Bold"/>
                <a:ea typeface="Canva Sans Bold"/>
                <a:cs typeface="Canva Sans Bold"/>
                <a:sym typeface="Canva Sans Bold"/>
              </a:rPr>
              <a:t>1-&gt; git fetch origin</a:t>
            </a:r>
          </a:p>
          <a:p>
            <a:pPr algn="l">
              <a:lnSpc>
                <a:spcPts val="6221"/>
              </a:lnSpc>
            </a:pPr>
            <a:r>
              <a:rPr lang="en-US" sz="3399" b="true">
                <a:solidFill>
                  <a:srgbClr val="000000"/>
                </a:solidFill>
                <a:latin typeface="Canva Sans Bold"/>
                <a:ea typeface="Canva Sans Bold"/>
                <a:cs typeface="Canva Sans Bold"/>
                <a:sym typeface="Canva Sans Bold"/>
              </a:rPr>
              <a:t>       2-&gt; git reset --hard origin/&lt;branch-name&gt;  -  </a:t>
            </a:r>
            <a:r>
              <a:rPr lang="en-US" sz="3399">
                <a:solidFill>
                  <a:srgbClr val="000000"/>
                </a:solidFill>
                <a:latin typeface="Canva Sans"/>
                <a:ea typeface="Canva Sans"/>
                <a:cs typeface="Canva Sans"/>
                <a:sym typeface="Canva Sans"/>
              </a:rPr>
              <a:t>If you want to discard all local       </a:t>
            </a:r>
          </a:p>
          <a:p>
            <a:pPr algn="l">
              <a:lnSpc>
                <a:spcPts val="6221"/>
              </a:lnSpc>
            </a:pPr>
            <a:r>
              <a:rPr lang="en-US" sz="3399">
                <a:solidFill>
                  <a:srgbClr val="000000"/>
                </a:solidFill>
                <a:latin typeface="Canva Sans"/>
                <a:ea typeface="Canva Sans"/>
                <a:cs typeface="Canva Sans"/>
                <a:sym typeface="Canva Sans"/>
              </a:rPr>
              <a:t>    </a:t>
            </a:r>
            <a:r>
              <a:rPr lang="en-US" sz="3399">
                <a:solidFill>
                  <a:srgbClr val="000000"/>
                </a:solidFill>
                <a:latin typeface="Canva Sans"/>
                <a:ea typeface="Canva Sans"/>
                <a:cs typeface="Canva Sans"/>
                <a:sym typeface="Canva Sans"/>
              </a:rPr>
              <a:t>   changes and reset to match the remote branch.</a:t>
            </a:r>
          </a:p>
          <a:p>
            <a:pPr algn="l">
              <a:lnSpc>
                <a:spcPts val="6221"/>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2320"/>
            <a:ext cx="2333067" cy="2082041"/>
          </a:xfrm>
          <a:custGeom>
            <a:avLst/>
            <a:gdLst/>
            <a:ahLst/>
            <a:cxnLst/>
            <a:rect r="r" b="b" t="t" l="l"/>
            <a:pathLst>
              <a:path h="2082041" w="2333067">
                <a:moveTo>
                  <a:pt x="0" y="0"/>
                </a:moveTo>
                <a:lnTo>
                  <a:pt x="2333067" y="0"/>
                </a:lnTo>
                <a:lnTo>
                  <a:pt x="2333067" y="2082040"/>
                </a:lnTo>
                <a:lnTo>
                  <a:pt x="0" y="2082040"/>
                </a:lnTo>
                <a:lnTo>
                  <a:pt x="0" y="0"/>
                </a:lnTo>
                <a:close/>
              </a:path>
            </a:pathLst>
          </a:custGeom>
          <a:blipFill>
            <a:blip r:embed="rId2"/>
            <a:stretch>
              <a:fillRect l="0" t="0" r="0" b="0"/>
            </a:stretch>
          </a:blipFill>
        </p:spPr>
      </p:sp>
      <p:sp>
        <p:nvSpPr>
          <p:cNvPr name="TextBox 3" id="3"/>
          <p:cNvSpPr txBox="true"/>
          <p:nvPr/>
        </p:nvSpPr>
        <p:spPr>
          <a:xfrm rot="0">
            <a:off x="3494170" y="933450"/>
            <a:ext cx="11704439"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How to use Github for Open Source?</a:t>
            </a:r>
          </a:p>
        </p:txBody>
      </p:sp>
      <p:sp>
        <p:nvSpPr>
          <p:cNvPr name="TextBox 4" id="4"/>
          <p:cNvSpPr txBox="true"/>
          <p:nvPr/>
        </p:nvSpPr>
        <p:spPr>
          <a:xfrm rot="0">
            <a:off x="9139238" y="4652327"/>
            <a:ext cx="9525" cy="887095"/>
          </a:xfrm>
          <a:prstGeom prst="rect">
            <a:avLst/>
          </a:prstGeom>
        </p:spPr>
        <p:txBody>
          <a:bodyPr anchor="t" rtlCol="false" tIns="0" lIns="0" bIns="0" rIns="0">
            <a:spAutoFit/>
          </a:bodyPr>
          <a:lstStyle/>
          <a:p>
            <a:pPr algn="ctr">
              <a:lnSpc>
                <a:spcPts val="7279"/>
              </a:lnSpc>
            </a:pPr>
          </a:p>
        </p:txBody>
      </p:sp>
      <p:sp>
        <p:nvSpPr>
          <p:cNvPr name="TextBox 5" id="5"/>
          <p:cNvSpPr txBox="true"/>
          <p:nvPr/>
        </p:nvSpPr>
        <p:spPr>
          <a:xfrm rot="0">
            <a:off x="2023895" y="2557723"/>
            <a:ext cx="12119015" cy="5803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Lets go through a recommended set of steps for the same:</a:t>
            </a:r>
          </a:p>
        </p:txBody>
      </p:sp>
      <p:sp>
        <p:nvSpPr>
          <p:cNvPr name="TextBox 6" id="6"/>
          <p:cNvSpPr txBox="true"/>
          <p:nvPr/>
        </p:nvSpPr>
        <p:spPr>
          <a:xfrm rot="0">
            <a:off x="2023895" y="3635642"/>
            <a:ext cx="12911733" cy="5815137"/>
          </a:xfrm>
          <a:prstGeom prst="rect">
            <a:avLst/>
          </a:prstGeom>
        </p:spPr>
        <p:txBody>
          <a:bodyPr anchor="t" rtlCol="false" tIns="0" lIns="0" bIns="0" rIns="0">
            <a:spAutoFit/>
          </a:bodyPr>
          <a:lstStyle/>
          <a:p>
            <a:pPr algn="l" marL="769016" indent="-384508" lvl="1">
              <a:lnSpc>
                <a:spcPts val="4986"/>
              </a:lnSpc>
              <a:buAutoNum type="arabicPeriod" startAt="1"/>
            </a:pPr>
            <a:r>
              <a:rPr lang="en-US" b="true" sz="3561">
                <a:solidFill>
                  <a:srgbClr val="000000"/>
                </a:solidFill>
                <a:latin typeface="Canva Sans Bold"/>
                <a:ea typeface="Canva Sans Bold"/>
                <a:cs typeface="Canva Sans Bold"/>
                <a:sym typeface="Canva Sans Bold"/>
              </a:rPr>
              <a:t>Fork the Repository</a:t>
            </a:r>
            <a:r>
              <a:rPr lang="en-US" sz="3561">
                <a:solidFill>
                  <a:srgbClr val="000000"/>
                </a:solidFill>
                <a:latin typeface="Canva Sans"/>
                <a:ea typeface="Canva Sans"/>
                <a:cs typeface="Canva Sans"/>
                <a:sym typeface="Canva Sans"/>
              </a:rPr>
              <a:t> - Go to the repository’s GitHub page and click Fork to make a copy of it under your account.</a:t>
            </a:r>
          </a:p>
          <a:p>
            <a:pPr algn="l" marL="769016" indent="-384508" lvl="1">
              <a:lnSpc>
                <a:spcPts val="4986"/>
              </a:lnSpc>
              <a:buAutoNum type="arabicPeriod" startAt="1"/>
            </a:pPr>
            <a:r>
              <a:rPr lang="en-US" sz="3561">
                <a:solidFill>
                  <a:srgbClr val="000000"/>
                </a:solidFill>
                <a:latin typeface="Canva Sans"/>
                <a:ea typeface="Canva Sans"/>
                <a:cs typeface="Canva Sans"/>
                <a:sym typeface="Canva Sans"/>
              </a:rPr>
              <a:t>Clone the forked repo to your local machine - ( run </a:t>
            </a:r>
            <a:r>
              <a:rPr lang="en-US" b="true" sz="3561">
                <a:solidFill>
                  <a:srgbClr val="000000"/>
                </a:solidFill>
                <a:latin typeface="Canva Sans Bold"/>
                <a:ea typeface="Canva Sans Bold"/>
                <a:cs typeface="Canva Sans Bold"/>
                <a:sym typeface="Canva Sans Bold"/>
              </a:rPr>
              <a:t>git clone [url] </a:t>
            </a:r>
            <a:r>
              <a:rPr lang="en-US" sz="3561">
                <a:solidFill>
                  <a:srgbClr val="000000"/>
                </a:solidFill>
                <a:latin typeface="Canva Sans"/>
                <a:ea typeface="Canva Sans"/>
                <a:cs typeface="Canva Sans"/>
                <a:sym typeface="Canva Sans"/>
              </a:rPr>
              <a:t>)</a:t>
            </a:r>
          </a:p>
          <a:p>
            <a:pPr algn="l" marL="769016" indent="-384508" lvl="1">
              <a:lnSpc>
                <a:spcPts val="4986"/>
              </a:lnSpc>
              <a:buAutoNum type="arabicPeriod" startAt="1"/>
            </a:pPr>
            <a:r>
              <a:rPr lang="en-US" sz="3561">
                <a:solidFill>
                  <a:srgbClr val="000000"/>
                </a:solidFill>
                <a:latin typeface="Canva Sans"/>
                <a:ea typeface="Canva Sans"/>
                <a:cs typeface="Canva Sans"/>
                <a:sym typeface="Canva Sans"/>
              </a:rPr>
              <a:t>Create a New Branch - (</a:t>
            </a:r>
            <a:r>
              <a:rPr lang="en-US" b="true" sz="3561">
                <a:solidFill>
                  <a:srgbClr val="000000"/>
                </a:solidFill>
                <a:latin typeface="Canva Sans Bold"/>
                <a:ea typeface="Canva Sans Bold"/>
                <a:cs typeface="Canva Sans Bold"/>
                <a:sym typeface="Canva Sans Bold"/>
              </a:rPr>
              <a:t>run git checkout -b feature-branch-name</a:t>
            </a:r>
            <a:r>
              <a:rPr lang="en-US" sz="3561">
                <a:solidFill>
                  <a:srgbClr val="000000"/>
                </a:solidFill>
                <a:latin typeface="Canva Sans"/>
                <a:ea typeface="Canva Sans"/>
                <a:cs typeface="Canva Sans"/>
                <a:sym typeface="Canva Sans"/>
              </a:rPr>
              <a:t>)</a:t>
            </a:r>
          </a:p>
          <a:p>
            <a:pPr algn="l" marL="769016" indent="-384508" lvl="1">
              <a:lnSpc>
                <a:spcPts val="5948"/>
              </a:lnSpc>
              <a:buAutoNum type="arabicPeriod" startAt="1"/>
            </a:pPr>
            <a:r>
              <a:rPr lang="en-US" sz="3561">
                <a:solidFill>
                  <a:srgbClr val="000000"/>
                </a:solidFill>
                <a:latin typeface="Canva Sans"/>
                <a:ea typeface="Canva Sans"/>
                <a:cs typeface="Canva Sans"/>
                <a:sym typeface="Canva Sans"/>
              </a:rPr>
              <a:t>Commit your changes and push to your </a:t>
            </a:r>
            <a:r>
              <a:rPr lang="en-US" b="true" sz="3561">
                <a:solidFill>
                  <a:srgbClr val="000000"/>
                </a:solidFill>
                <a:latin typeface="Canva Sans Bold"/>
                <a:ea typeface="Canva Sans Bold"/>
                <a:cs typeface="Canva Sans Bold"/>
                <a:sym typeface="Canva Sans Bold"/>
              </a:rPr>
              <a:t>Forked Remote Repository</a:t>
            </a:r>
            <a:r>
              <a:rPr lang="en-US" sz="3561">
                <a:solidFill>
                  <a:srgbClr val="000000"/>
                </a:solidFill>
                <a:latin typeface="Canva Sans"/>
                <a:ea typeface="Canva Sans"/>
                <a:cs typeface="Canva Sans"/>
                <a:sym typeface="Canva Sans"/>
              </a:rPr>
              <a:t>.</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2320"/>
            <a:ext cx="2333067" cy="2082041"/>
          </a:xfrm>
          <a:custGeom>
            <a:avLst/>
            <a:gdLst/>
            <a:ahLst/>
            <a:cxnLst/>
            <a:rect r="r" b="b" t="t" l="l"/>
            <a:pathLst>
              <a:path h="2082041" w="2333067">
                <a:moveTo>
                  <a:pt x="0" y="0"/>
                </a:moveTo>
                <a:lnTo>
                  <a:pt x="2333067" y="0"/>
                </a:lnTo>
                <a:lnTo>
                  <a:pt x="2333067" y="2082040"/>
                </a:lnTo>
                <a:lnTo>
                  <a:pt x="0" y="2082040"/>
                </a:lnTo>
                <a:lnTo>
                  <a:pt x="0" y="0"/>
                </a:lnTo>
                <a:close/>
              </a:path>
            </a:pathLst>
          </a:custGeom>
          <a:blipFill>
            <a:blip r:embed="rId2"/>
            <a:stretch>
              <a:fillRect l="0" t="0" r="0" b="0"/>
            </a:stretch>
          </a:blipFill>
        </p:spPr>
      </p:sp>
      <p:sp>
        <p:nvSpPr>
          <p:cNvPr name="TextBox 3" id="3"/>
          <p:cNvSpPr txBox="true"/>
          <p:nvPr/>
        </p:nvSpPr>
        <p:spPr>
          <a:xfrm rot="0">
            <a:off x="3494170" y="933450"/>
            <a:ext cx="11704439"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How to use Github for Open Source?</a:t>
            </a:r>
          </a:p>
        </p:txBody>
      </p:sp>
      <p:sp>
        <p:nvSpPr>
          <p:cNvPr name="TextBox 4" id="4"/>
          <p:cNvSpPr txBox="true"/>
          <p:nvPr/>
        </p:nvSpPr>
        <p:spPr>
          <a:xfrm rot="0">
            <a:off x="560697" y="2752816"/>
            <a:ext cx="17571385" cy="6318660"/>
          </a:xfrm>
          <a:prstGeom prst="rect">
            <a:avLst/>
          </a:prstGeom>
        </p:spPr>
        <p:txBody>
          <a:bodyPr anchor="t" rtlCol="false" tIns="0" lIns="0" bIns="0" rIns="0">
            <a:spAutoFit/>
          </a:bodyPr>
          <a:lstStyle/>
          <a:p>
            <a:pPr algn="l">
              <a:lnSpc>
                <a:spcPts val="5577"/>
              </a:lnSpc>
            </a:pPr>
            <a:r>
              <a:rPr lang="en-US" sz="3983">
                <a:solidFill>
                  <a:srgbClr val="000000"/>
                </a:solidFill>
                <a:latin typeface="Canva Sans"/>
                <a:ea typeface="Canva Sans"/>
                <a:cs typeface="Canva Sans"/>
                <a:sym typeface="Canva Sans"/>
              </a:rPr>
              <a:t>6. </a:t>
            </a:r>
            <a:r>
              <a:rPr lang="en-US" sz="3983" b="true">
                <a:solidFill>
                  <a:srgbClr val="000000"/>
                </a:solidFill>
                <a:latin typeface="Canva Sans Bold"/>
                <a:ea typeface="Canva Sans Bold"/>
                <a:cs typeface="Canva Sans Bold"/>
                <a:sym typeface="Canva Sans Bold"/>
              </a:rPr>
              <a:t>Open</a:t>
            </a:r>
            <a:r>
              <a:rPr lang="en-US" sz="3983" b="true">
                <a:solidFill>
                  <a:srgbClr val="000000"/>
                </a:solidFill>
                <a:latin typeface="Canva Sans Bold"/>
                <a:ea typeface="Canva Sans Bold"/>
                <a:cs typeface="Canva Sans Bold"/>
                <a:sym typeface="Canva Sans Bold"/>
              </a:rPr>
              <a:t> a Pull Request (PR)</a:t>
            </a:r>
          </a:p>
          <a:p>
            <a:pPr algn="l" marL="860113" indent="-430057" lvl="1">
              <a:lnSpc>
                <a:spcPts val="5577"/>
              </a:lnSpc>
              <a:buFont typeface="Arial"/>
              <a:buChar char="•"/>
            </a:pPr>
            <a:r>
              <a:rPr lang="en-US" sz="3983">
                <a:solidFill>
                  <a:srgbClr val="000000"/>
                </a:solidFill>
                <a:latin typeface="Canva Sans"/>
                <a:ea typeface="Canva Sans"/>
                <a:cs typeface="Canva Sans"/>
                <a:sym typeface="Canva Sans"/>
              </a:rPr>
              <a:t>Go to the original repository, navigate to Pull Requests, and click New Pull Request.</a:t>
            </a:r>
          </a:p>
          <a:p>
            <a:pPr algn="l" marL="860113" indent="-430057" lvl="1">
              <a:lnSpc>
                <a:spcPts val="5577"/>
              </a:lnSpc>
              <a:buFont typeface="Arial"/>
              <a:buChar char="•"/>
            </a:pPr>
            <a:r>
              <a:rPr lang="en-US" sz="3983">
                <a:solidFill>
                  <a:srgbClr val="000000"/>
                </a:solidFill>
                <a:latin typeface="Canva Sans"/>
                <a:ea typeface="Canva Sans"/>
                <a:cs typeface="Canva Sans"/>
                <a:sym typeface="Canva Sans"/>
              </a:rPr>
              <a:t>Select your branch and submit the PR with a clear title and description of your changes.</a:t>
            </a:r>
          </a:p>
          <a:p>
            <a:pPr algn="l">
              <a:lnSpc>
                <a:spcPts val="5577"/>
              </a:lnSpc>
            </a:pPr>
            <a:r>
              <a:rPr lang="en-US" sz="3983">
                <a:solidFill>
                  <a:srgbClr val="000000"/>
                </a:solidFill>
                <a:latin typeface="Canva Sans"/>
                <a:ea typeface="Canva Sans"/>
                <a:cs typeface="Canva Sans"/>
                <a:sym typeface="Canva Sans"/>
              </a:rPr>
              <a:t>7. </a:t>
            </a:r>
            <a:r>
              <a:rPr lang="en-US" sz="3983" b="true">
                <a:solidFill>
                  <a:srgbClr val="000000"/>
                </a:solidFill>
                <a:latin typeface="Canva Sans Bold"/>
                <a:ea typeface="Canva Sans Bold"/>
                <a:cs typeface="Canva Sans Bold"/>
                <a:sym typeface="Canva Sans Bold"/>
              </a:rPr>
              <a:t>Respond to Reviews</a:t>
            </a:r>
          </a:p>
          <a:p>
            <a:pPr algn="l" marL="860113" indent="-430057" lvl="1">
              <a:lnSpc>
                <a:spcPts val="5577"/>
              </a:lnSpc>
              <a:buFont typeface="Arial"/>
              <a:buChar char="•"/>
            </a:pPr>
            <a:r>
              <a:rPr lang="en-US" sz="3983">
                <a:solidFill>
                  <a:srgbClr val="000000"/>
                </a:solidFill>
                <a:latin typeface="Canva Sans"/>
                <a:ea typeface="Canva Sans"/>
                <a:cs typeface="Canva Sans"/>
                <a:sym typeface="Canva Sans"/>
              </a:rPr>
              <a:t>Address any feedback or requested changes from maintainers by updating your branch and pushing commits.</a:t>
            </a:r>
          </a:p>
          <a:p>
            <a:pPr algn="just">
              <a:lnSpc>
                <a:spcPts val="5577"/>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2320"/>
            <a:ext cx="2333067" cy="2082041"/>
          </a:xfrm>
          <a:custGeom>
            <a:avLst/>
            <a:gdLst/>
            <a:ahLst/>
            <a:cxnLst/>
            <a:rect r="r" b="b" t="t" l="l"/>
            <a:pathLst>
              <a:path h="2082041" w="2333067">
                <a:moveTo>
                  <a:pt x="0" y="0"/>
                </a:moveTo>
                <a:lnTo>
                  <a:pt x="2333067" y="0"/>
                </a:lnTo>
                <a:lnTo>
                  <a:pt x="2333067" y="2082040"/>
                </a:lnTo>
                <a:lnTo>
                  <a:pt x="0" y="2082040"/>
                </a:lnTo>
                <a:lnTo>
                  <a:pt x="0" y="0"/>
                </a:lnTo>
                <a:close/>
              </a:path>
            </a:pathLst>
          </a:custGeom>
          <a:blipFill>
            <a:blip r:embed="rId2"/>
            <a:stretch>
              <a:fillRect l="0" t="0" r="0" b="0"/>
            </a:stretch>
          </a:blipFill>
        </p:spPr>
      </p:sp>
      <p:sp>
        <p:nvSpPr>
          <p:cNvPr name="TextBox 3" id="3"/>
          <p:cNvSpPr txBox="true"/>
          <p:nvPr/>
        </p:nvSpPr>
        <p:spPr>
          <a:xfrm rot="0">
            <a:off x="3494170" y="933450"/>
            <a:ext cx="11704439"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How to use Github for Open Source?</a:t>
            </a:r>
          </a:p>
        </p:txBody>
      </p:sp>
      <p:sp>
        <p:nvSpPr>
          <p:cNvPr name="TextBox 4" id="4"/>
          <p:cNvSpPr txBox="true"/>
          <p:nvPr/>
        </p:nvSpPr>
        <p:spPr>
          <a:xfrm rot="0">
            <a:off x="1668014" y="2685353"/>
            <a:ext cx="14951971" cy="6791178"/>
          </a:xfrm>
          <a:prstGeom prst="rect">
            <a:avLst/>
          </a:prstGeom>
        </p:spPr>
        <p:txBody>
          <a:bodyPr anchor="t" rtlCol="false" tIns="0" lIns="0" bIns="0" rIns="0">
            <a:spAutoFit/>
          </a:bodyPr>
          <a:lstStyle/>
          <a:p>
            <a:pPr algn="l">
              <a:lnSpc>
                <a:spcPts val="5404"/>
              </a:lnSpc>
            </a:pPr>
            <a:r>
              <a:rPr lang="en-US" sz="3860">
                <a:solidFill>
                  <a:srgbClr val="000000"/>
                </a:solidFill>
                <a:latin typeface="Canva Sans"/>
                <a:ea typeface="Canva Sans"/>
                <a:cs typeface="Canva Sans"/>
                <a:sym typeface="Canva Sans"/>
              </a:rPr>
              <a:t>8. Stay Updated</a:t>
            </a:r>
          </a:p>
          <a:p>
            <a:pPr algn="l" marL="833424" indent="-416712" lvl="1">
              <a:lnSpc>
                <a:spcPts val="5404"/>
              </a:lnSpc>
              <a:buFont typeface="Arial"/>
              <a:buChar char="•"/>
            </a:pPr>
            <a:r>
              <a:rPr lang="en-US" sz="3860">
                <a:solidFill>
                  <a:srgbClr val="000000"/>
                </a:solidFill>
                <a:latin typeface="Canva Sans"/>
                <a:ea typeface="Canva Sans"/>
                <a:cs typeface="Canva Sans"/>
                <a:sym typeface="Canva Sans"/>
              </a:rPr>
              <a:t>Sync your fork with the original repo’s updates:</a:t>
            </a:r>
          </a:p>
          <a:p>
            <a:pPr algn="l" marL="833424" indent="-416712" lvl="1">
              <a:lnSpc>
                <a:spcPts val="5404"/>
              </a:lnSpc>
              <a:buFont typeface="Arial"/>
              <a:buChar char="•"/>
            </a:pPr>
            <a:r>
              <a:rPr lang="en-US" sz="3860">
                <a:solidFill>
                  <a:srgbClr val="000000"/>
                </a:solidFill>
                <a:latin typeface="Canva Sans"/>
                <a:ea typeface="Canva Sans"/>
                <a:cs typeface="Canva Sans"/>
                <a:sym typeface="Canva Sans"/>
              </a:rPr>
              <a:t>run </a:t>
            </a:r>
            <a:r>
              <a:rPr lang="en-US" b="true" sz="3860">
                <a:solidFill>
                  <a:srgbClr val="000000"/>
                </a:solidFill>
                <a:latin typeface="Canva Sans Bold"/>
                <a:ea typeface="Canva Sans Bold"/>
                <a:cs typeface="Canva Sans Bold"/>
                <a:sym typeface="Canva Sans Bold"/>
              </a:rPr>
              <a:t>git remote add upstream https://github.com/original-owner/repo-name.git</a:t>
            </a:r>
          </a:p>
          <a:p>
            <a:pPr algn="l" marL="833424" indent="-416712" lvl="1">
              <a:lnSpc>
                <a:spcPts val="5404"/>
              </a:lnSpc>
              <a:buFont typeface="Arial"/>
              <a:buChar char="•"/>
            </a:pPr>
            <a:r>
              <a:rPr lang="en-US" b="true" sz="3860">
                <a:solidFill>
                  <a:srgbClr val="000000"/>
                </a:solidFill>
                <a:latin typeface="Canva Sans Bold"/>
                <a:ea typeface="Canva Sans Bold"/>
                <a:cs typeface="Canva Sans Bold"/>
                <a:sym typeface="Canva Sans Bold"/>
              </a:rPr>
              <a:t>git fetch upstream</a:t>
            </a:r>
          </a:p>
          <a:p>
            <a:pPr algn="l" marL="833424" indent="-416712" lvl="1">
              <a:lnSpc>
                <a:spcPts val="5404"/>
              </a:lnSpc>
              <a:buFont typeface="Arial"/>
              <a:buChar char="•"/>
            </a:pPr>
            <a:r>
              <a:rPr lang="en-US" b="true" sz="3860">
                <a:solidFill>
                  <a:srgbClr val="000000"/>
                </a:solidFill>
                <a:latin typeface="Canva Sans Bold"/>
                <a:ea typeface="Canva Sans Bold"/>
                <a:cs typeface="Canva Sans Bold"/>
                <a:sym typeface="Canva Sans Bold"/>
              </a:rPr>
              <a:t>git merge upstream/main </a:t>
            </a:r>
            <a:r>
              <a:rPr lang="en-US" sz="3860">
                <a:solidFill>
                  <a:srgbClr val="000000"/>
                </a:solidFill>
                <a:latin typeface="Canva Sans"/>
                <a:ea typeface="Canva Sans"/>
                <a:cs typeface="Canva Sans"/>
                <a:sym typeface="Canva Sans"/>
              </a:rPr>
              <a:t> </a:t>
            </a:r>
          </a:p>
          <a:p>
            <a:pPr algn="ctr">
              <a:lnSpc>
                <a:spcPts val="5404"/>
              </a:lnSpc>
            </a:pPr>
          </a:p>
          <a:p>
            <a:pPr algn="ctr">
              <a:lnSpc>
                <a:spcPts val="5404"/>
              </a:lnSpc>
            </a:pPr>
            <a:r>
              <a:rPr lang="en-US" sz="3860">
                <a:solidFill>
                  <a:srgbClr val="000000"/>
                </a:solidFill>
                <a:latin typeface="Canva Sans"/>
                <a:ea typeface="Canva Sans"/>
                <a:cs typeface="Canva Sans"/>
                <a:sym typeface="Canva Sans"/>
              </a:rPr>
              <a:t>9. </a:t>
            </a:r>
            <a:r>
              <a:rPr lang="en-US" sz="3860">
                <a:solidFill>
                  <a:srgbClr val="000000"/>
                </a:solidFill>
                <a:latin typeface="Canva Sans"/>
                <a:ea typeface="Canva Sans"/>
                <a:cs typeface="Canva Sans"/>
                <a:sym typeface="Canva Sans"/>
              </a:rPr>
              <a:t>Once your PR is approved and merged, your contribution is part of the project! </a:t>
            </a:r>
          </a:p>
          <a:p>
            <a:pPr algn="ctr">
              <a:lnSpc>
                <a:spcPts val="5404"/>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148777" y="2123158"/>
            <a:ext cx="5690094" cy="5690094"/>
          </a:xfrm>
          <a:custGeom>
            <a:avLst/>
            <a:gdLst/>
            <a:ahLst/>
            <a:cxnLst/>
            <a:rect r="r" b="b" t="t" l="l"/>
            <a:pathLst>
              <a:path h="5690094" w="5690094">
                <a:moveTo>
                  <a:pt x="0" y="0"/>
                </a:moveTo>
                <a:lnTo>
                  <a:pt x="5690094" y="0"/>
                </a:lnTo>
                <a:lnTo>
                  <a:pt x="5690094" y="5690094"/>
                </a:lnTo>
                <a:lnTo>
                  <a:pt x="0" y="5690094"/>
                </a:lnTo>
                <a:lnTo>
                  <a:pt x="0" y="0"/>
                </a:lnTo>
                <a:close/>
              </a:path>
            </a:pathLst>
          </a:custGeom>
          <a:blipFill>
            <a:blip r:embed="rId2"/>
            <a:stretch>
              <a:fillRect l="0" t="0" r="0" b="0"/>
            </a:stretch>
          </a:blipFill>
        </p:spPr>
      </p:sp>
      <p:grpSp>
        <p:nvGrpSpPr>
          <p:cNvPr name="Group 3" id="3"/>
          <p:cNvGrpSpPr/>
          <p:nvPr/>
        </p:nvGrpSpPr>
        <p:grpSpPr>
          <a:xfrm rot="0">
            <a:off x="1028700" y="3951205"/>
            <a:ext cx="9184974" cy="3260982"/>
            <a:chOff x="0" y="0"/>
            <a:chExt cx="12246631" cy="4347976"/>
          </a:xfrm>
        </p:grpSpPr>
        <p:sp>
          <p:nvSpPr>
            <p:cNvPr name="TextBox 4" id="4"/>
            <p:cNvSpPr txBox="true"/>
            <p:nvPr/>
          </p:nvSpPr>
          <p:spPr>
            <a:xfrm rot="0">
              <a:off x="0" y="1384933"/>
              <a:ext cx="12246631" cy="2963043"/>
            </a:xfrm>
            <a:prstGeom prst="rect">
              <a:avLst/>
            </a:prstGeom>
          </p:spPr>
          <p:txBody>
            <a:bodyPr anchor="t" rtlCol="false" tIns="0" lIns="0" bIns="0" rIns="0">
              <a:spAutoFit/>
            </a:bodyPr>
            <a:lstStyle/>
            <a:p>
              <a:pPr algn="ctr">
                <a:lnSpc>
                  <a:spcPts val="12845"/>
                </a:lnSpc>
              </a:pPr>
              <a:r>
                <a:rPr lang="en-US" sz="16056" spc="-160">
                  <a:solidFill>
                    <a:srgbClr val="428CE2"/>
                  </a:solidFill>
                  <a:latin typeface="Impact"/>
                  <a:ea typeface="Impact"/>
                  <a:cs typeface="Impact"/>
                  <a:sym typeface="Impact"/>
                </a:rPr>
                <a:t>DOUBTS ??</a:t>
              </a:r>
            </a:p>
          </p:txBody>
        </p:sp>
        <p:sp>
          <p:nvSpPr>
            <p:cNvPr name="TextBox 5" id="5"/>
            <p:cNvSpPr txBox="true"/>
            <p:nvPr/>
          </p:nvSpPr>
          <p:spPr>
            <a:xfrm rot="0">
              <a:off x="0" y="114300"/>
              <a:ext cx="12246631" cy="1112884"/>
            </a:xfrm>
            <a:prstGeom prst="rect">
              <a:avLst/>
            </a:prstGeom>
          </p:spPr>
          <p:txBody>
            <a:bodyPr anchor="t" rtlCol="false" tIns="0" lIns="0" bIns="0" rIns="0">
              <a:spAutoFit/>
            </a:bodyPr>
            <a:lstStyle/>
            <a:p>
              <a:pPr algn="ctr">
                <a:lnSpc>
                  <a:spcPts val="6081"/>
                </a:lnSpc>
              </a:pPr>
              <a:r>
                <a:rPr lang="en-US" sz="6081">
                  <a:solidFill>
                    <a:srgbClr val="0F2F76"/>
                  </a:solidFill>
                  <a:latin typeface="Montserrat"/>
                  <a:ea typeface="Montserrat"/>
                  <a:cs typeface="Montserrat"/>
                  <a:sym typeface="Montserrat"/>
                </a:rPr>
                <a:t>Any</a:t>
              </a:r>
            </a:p>
          </p:txBody>
        </p:sp>
      </p:gr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872377" y="444384"/>
            <a:ext cx="6952047" cy="6204042"/>
          </a:xfrm>
          <a:custGeom>
            <a:avLst/>
            <a:gdLst/>
            <a:ahLst/>
            <a:cxnLst/>
            <a:rect r="r" b="b" t="t" l="l"/>
            <a:pathLst>
              <a:path h="6204042" w="6952047">
                <a:moveTo>
                  <a:pt x="0" y="0"/>
                </a:moveTo>
                <a:lnTo>
                  <a:pt x="6952047" y="0"/>
                </a:lnTo>
                <a:lnTo>
                  <a:pt x="6952047" y="6204041"/>
                </a:lnTo>
                <a:lnTo>
                  <a:pt x="0" y="6204041"/>
                </a:lnTo>
                <a:lnTo>
                  <a:pt x="0" y="0"/>
                </a:lnTo>
                <a:close/>
              </a:path>
            </a:pathLst>
          </a:custGeom>
          <a:blipFill>
            <a:blip r:embed="rId2"/>
            <a:stretch>
              <a:fillRect l="0" t="0" r="0" b="0"/>
            </a:stretch>
          </a:blipFill>
        </p:spPr>
      </p:sp>
      <p:sp>
        <p:nvSpPr>
          <p:cNvPr name="TextBox 3" id="3"/>
          <p:cNvSpPr txBox="true"/>
          <p:nvPr/>
        </p:nvSpPr>
        <p:spPr>
          <a:xfrm rot="0">
            <a:off x="3809458" y="7845320"/>
            <a:ext cx="11720632"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Thank You ! See you in next session!!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2320"/>
            <a:ext cx="2333067" cy="2082041"/>
          </a:xfrm>
          <a:custGeom>
            <a:avLst/>
            <a:gdLst/>
            <a:ahLst/>
            <a:cxnLst/>
            <a:rect r="r" b="b" t="t" l="l"/>
            <a:pathLst>
              <a:path h="2082041" w="2333067">
                <a:moveTo>
                  <a:pt x="0" y="0"/>
                </a:moveTo>
                <a:lnTo>
                  <a:pt x="2333067" y="0"/>
                </a:lnTo>
                <a:lnTo>
                  <a:pt x="2333067" y="2082040"/>
                </a:lnTo>
                <a:lnTo>
                  <a:pt x="0" y="2082040"/>
                </a:lnTo>
                <a:lnTo>
                  <a:pt x="0" y="0"/>
                </a:lnTo>
                <a:close/>
              </a:path>
            </a:pathLst>
          </a:custGeom>
          <a:blipFill>
            <a:blip r:embed="rId2"/>
            <a:stretch>
              <a:fillRect l="0" t="0" r="0" b="0"/>
            </a:stretch>
          </a:blipFill>
        </p:spPr>
      </p:sp>
      <p:sp>
        <p:nvSpPr>
          <p:cNvPr name="TextBox 3" id="3"/>
          <p:cNvSpPr txBox="true"/>
          <p:nvPr/>
        </p:nvSpPr>
        <p:spPr>
          <a:xfrm rot="0">
            <a:off x="4900684" y="1050020"/>
            <a:ext cx="8486631" cy="1019700"/>
          </a:xfrm>
          <a:prstGeom prst="rect">
            <a:avLst/>
          </a:prstGeom>
        </p:spPr>
        <p:txBody>
          <a:bodyPr anchor="t" rtlCol="false" tIns="0" lIns="0" bIns="0" rIns="0">
            <a:spAutoFit/>
          </a:bodyPr>
          <a:lstStyle/>
          <a:p>
            <a:pPr algn="ctr">
              <a:lnSpc>
                <a:spcPts val="8323"/>
              </a:lnSpc>
            </a:pPr>
            <a:r>
              <a:rPr lang="en-US" sz="5945" b="true">
                <a:solidFill>
                  <a:srgbClr val="000000"/>
                </a:solidFill>
                <a:latin typeface="Canva Sans Bold"/>
                <a:ea typeface="Canva Sans Bold"/>
                <a:cs typeface="Canva Sans Bold"/>
                <a:sym typeface="Canva Sans Bold"/>
              </a:rPr>
              <a:t>Git vs Github</a:t>
            </a:r>
          </a:p>
        </p:txBody>
      </p:sp>
      <p:sp>
        <p:nvSpPr>
          <p:cNvPr name="TextBox 4" id="4"/>
          <p:cNvSpPr txBox="true"/>
          <p:nvPr/>
        </p:nvSpPr>
        <p:spPr>
          <a:xfrm rot="0">
            <a:off x="361197" y="3231611"/>
            <a:ext cx="7495699" cy="5210810"/>
          </a:xfrm>
          <a:prstGeom prst="rect">
            <a:avLst/>
          </a:prstGeom>
        </p:spPr>
        <p:txBody>
          <a:bodyPr anchor="t" rtlCol="false" tIns="0" lIns="0" bIns="0" rIns="0">
            <a:spAutoFit/>
          </a:bodyPr>
          <a:lstStyle/>
          <a:p>
            <a:pPr algn="l" marL="734059" indent="-367030" lvl="1">
              <a:lnSpc>
                <a:spcPts val="5949"/>
              </a:lnSpc>
              <a:buFont typeface="Arial"/>
              <a:buChar char="•"/>
            </a:pPr>
            <a:r>
              <a:rPr lang="en-US" b="true" sz="3399">
                <a:solidFill>
                  <a:srgbClr val="000000"/>
                </a:solidFill>
                <a:latin typeface="Canva Sans Bold"/>
                <a:ea typeface="Canva Sans Bold"/>
                <a:cs typeface="Canva Sans Bold"/>
                <a:sym typeface="Canva Sans Bold"/>
              </a:rPr>
              <a:t>Git </a:t>
            </a:r>
            <a:r>
              <a:rPr lang="en-US" sz="3399">
                <a:solidFill>
                  <a:srgbClr val="000000"/>
                </a:solidFill>
                <a:latin typeface="Canva Sans"/>
                <a:ea typeface="Canva Sans"/>
                <a:cs typeface="Canva Sans"/>
                <a:sym typeface="Canva Sans"/>
              </a:rPr>
              <a:t>is a version-control management and collaboration software (since 2005)</a:t>
            </a:r>
          </a:p>
          <a:p>
            <a:pPr algn="l" marL="734059" indent="-367030" lvl="1">
              <a:lnSpc>
                <a:spcPts val="5949"/>
              </a:lnSpc>
              <a:buFont typeface="Arial"/>
              <a:buChar char="•"/>
            </a:pPr>
            <a:r>
              <a:rPr lang="en-US" sz="3399">
                <a:solidFill>
                  <a:srgbClr val="000000"/>
                </a:solidFill>
                <a:latin typeface="Canva Sans"/>
                <a:ea typeface="Canva Sans"/>
                <a:cs typeface="Canva Sans"/>
                <a:sym typeface="Canva Sans"/>
              </a:rPr>
              <a:t>Git tracks file changes, letting multiple people work together and merge updates easily.</a:t>
            </a:r>
          </a:p>
          <a:p>
            <a:pPr algn="l" marL="734059" indent="-367030" lvl="1">
              <a:lnSpc>
                <a:spcPts val="5949"/>
              </a:lnSpc>
              <a:buFont typeface="Arial"/>
              <a:buChar char="•"/>
            </a:pPr>
            <a:r>
              <a:rPr lang="en-US" sz="3399">
                <a:solidFill>
                  <a:srgbClr val="000000"/>
                </a:solidFill>
                <a:latin typeface="Canva Sans"/>
                <a:ea typeface="Canva Sans"/>
                <a:cs typeface="Canva Sans"/>
                <a:sym typeface="Canva Sans"/>
              </a:rPr>
              <a:t>Click </a:t>
            </a:r>
            <a:r>
              <a:rPr lang="en-US" sz="3399" u="sng">
                <a:solidFill>
                  <a:srgbClr val="000000"/>
                </a:solidFill>
                <a:latin typeface="Canva Sans"/>
                <a:ea typeface="Canva Sans"/>
                <a:cs typeface="Canva Sans"/>
                <a:sym typeface="Canva Sans"/>
                <a:hlinkClick r:id="rId3" tooltip="https://git-scm.com/downloads"/>
              </a:rPr>
              <a:t>here </a:t>
            </a:r>
            <a:r>
              <a:rPr lang="en-US" sz="3399">
                <a:solidFill>
                  <a:srgbClr val="000000"/>
                </a:solidFill>
                <a:latin typeface="Canva Sans"/>
                <a:ea typeface="Canva Sans"/>
                <a:cs typeface="Canva Sans"/>
                <a:sym typeface="Canva Sans"/>
              </a:rPr>
              <a:t>to Install.</a:t>
            </a:r>
          </a:p>
        </p:txBody>
      </p:sp>
      <p:sp>
        <p:nvSpPr>
          <p:cNvPr name="AutoShape 5" id="5"/>
          <p:cNvSpPr/>
          <p:nvPr/>
        </p:nvSpPr>
        <p:spPr>
          <a:xfrm flipH="true">
            <a:off x="9124950" y="2466314"/>
            <a:ext cx="0" cy="6337287"/>
          </a:xfrm>
          <a:prstGeom prst="line">
            <a:avLst/>
          </a:prstGeom>
          <a:ln cap="flat" w="38100">
            <a:solidFill>
              <a:srgbClr val="000000"/>
            </a:solidFill>
            <a:prstDash val="solid"/>
            <a:headEnd type="none" len="sm" w="sm"/>
            <a:tailEnd type="none" len="sm" w="sm"/>
          </a:ln>
        </p:spPr>
      </p:sp>
      <p:sp>
        <p:nvSpPr>
          <p:cNvPr name="TextBox 6" id="6"/>
          <p:cNvSpPr txBox="true"/>
          <p:nvPr/>
        </p:nvSpPr>
        <p:spPr>
          <a:xfrm rot="0">
            <a:off x="9763601" y="3231611"/>
            <a:ext cx="7495699" cy="5210810"/>
          </a:xfrm>
          <a:prstGeom prst="rect">
            <a:avLst/>
          </a:prstGeom>
        </p:spPr>
        <p:txBody>
          <a:bodyPr anchor="t" rtlCol="false" tIns="0" lIns="0" bIns="0" rIns="0">
            <a:spAutoFit/>
          </a:bodyPr>
          <a:lstStyle/>
          <a:p>
            <a:pPr algn="l" marL="734059" indent="-367030" lvl="1">
              <a:lnSpc>
                <a:spcPts val="5949"/>
              </a:lnSpc>
              <a:buFont typeface="Arial"/>
              <a:buChar char="•"/>
            </a:pPr>
            <a:r>
              <a:rPr lang="en-US" b="true" sz="3399">
                <a:solidFill>
                  <a:srgbClr val="000000"/>
                </a:solidFill>
                <a:latin typeface="Canva Sans Bold"/>
                <a:ea typeface="Canva Sans Bold"/>
                <a:cs typeface="Canva Sans Bold"/>
                <a:sym typeface="Canva Sans Bold"/>
              </a:rPr>
              <a:t>GitHub </a:t>
            </a:r>
            <a:r>
              <a:rPr lang="en-US" sz="3399">
                <a:solidFill>
                  <a:srgbClr val="000000"/>
                </a:solidFill>
                <a:latin typeface="Canva Sans"/>
                <a:ea typeface="Canva Sans"/>
                <a:cs typeface="Canva Sans"/>
                <a:sym typeface="Canva Sans"/>
              </a:rPr>
              <a:t>(since 2008) is an online application that provides:</a:t>
            </a:r>
          </a:p>
          <a:p>
            <a:pPr algn="l" marL="734059" indent="-367030" lvl="1">
              <a:lnSpc>
                <a:spcPts val="5949"/>
              </a:lnSpc>
              <a:buFont typeface="Arial"/>
              <a:buChar char="•"/>
            </a:pPr>
            <a:r>
              <a:rPr lang="en-US" sz="3399">
                <a:solidFill>
                  <a:srgbClr val="000000"/>
                </a:solidFill>
                <a:latin typeface="Canva Sans"/>
                <a:ea typeface="Canva Sans"/>
                <a:cs typeface="Canva Sans"/>
                <a:sym typeface="Canva Sans"/>
              </a:rPr>
              <a:t>A visual interface for git.</a:t>
            </a:r>
          </a:p>
          <a:p>
            <a:pPr algn="l" marL="734059" indent="-367030" lvl="1">
              <a:lnSpc>
                <a:spcPts val="5949"/>
              </a:lnSpc>
              <a:buFont typeface="Arial"/>
              <a:buChar char="•"/>
            </a:pPr>
            <a:r>
              <a:rPr lang="en-US" sz="3399">
                <a:solidFill>
                  <a:srgbClr val="000000"/>
                </a:solidFill>
                <a:latin typeface="Canva Sans"/>
                <a:ea typeface="Canva Sans"/>
                <a:cs typeface="Canva Sans"/>
                <a:sym typeface="Canva Sans"/>
              </a:rPr>
              <a:t>Free cloud storage for all your projects’ code/files</a:t>
            </a:r>
          </a:p>
          <a:p>
            <a:pPr algn="l">
              <a:lnSpc>
                <a:spcPts val="5949"/>
              </a:lnSpc>
            </a:pPr>
          </a:p>
          <a:p>
            <a:pPr algn="l">
              <a:lnSpc>
                <a:spcPts val="5949"/>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2320"/>
            <a:ext cx="2333067" cy="2082041"/>
          </a:xfrm>
          <a:custGeom>
            <a:avLst/>
            <a:gdLst/>
            <a:ahLst/>
            <a:cxnLst/>
            <a:rect r="r" b="b" t="t" l="l"/>
            <a:pathLst>
              <a:path h="2082041" w="2333067">
                <a:moveTo>
                  <a:pt x="0" y="0"/>
                </a:moveTo>
                <a:lnTo>
                  <a:pt x="2333067" y="0"/>
                </a:lnTo>
                <a:lnTo>
                  <a:pt x="2333067" y="2082040"/>
                </a:lnTo>
                <a:lnTo>
                  <a:pt x="0" y="2082040"/>
                </a:lnTo>
                <a:lnTo>
                  <a:pt x="0" y="0"/>
                </a:lnTo>
                <a:close/>
              </a:path>
            </a:pathLst>
          </a:custGeom>
          <a:blipFill>
            <a:blip r:embed="rId2"/>
            <a:stretch>
              <a:fillRect l="0" t="0" r="0" b="0"/>
            </a:stretch>
          </a:blipFill>
        </p:spPr>
      </p:sp>
      <p:sp>
        <p:nvSpPr>
          <p:cNvPr name="Freeform 3" id="3"/>
          <p:cNvSpPr/>
          <p:nvPr/>
        </p:nvSpPr>
        <p:spPr>
          <a:xfrm flipH="false" flipV="false" rot="0">
            <a:off x="10754828" y="2569742"/>
            <a:ext cx="6908652" cy="6349653"/>
          </a:xfrm>
          <a:custGeom>
            <a:avLst/>
            <a:gdLst/>
            <a:ahLst/>
            <a:cxnLst/>
            <a:rect r="r" b="b" t="t" l="l"/>
            <a:pathLst>
              <a:path h="6349653" w="6908652">
                <a:moveTo>
                  <a:pt x="0" y="0"/>
                </a:moveTo>
                <a:lnTo>
                  <a:pt x="6908651" y="0"/>
                </a:lnTo>
                <a:lnTo>
                  <a:pt x="6908651" y="6349653"/>
                </a:lnTo>
                <a:lnTo>
                  <a:pt x="0" y="6349653"/>
                </a:lnTo>
                <a:lnTo>
                  <a:pt x="0" y="0"/>
                </a:lnTo>
                <a:close/>
              </a:path>
            </a:pathLst>
          </a:custGeom>
          <a:blipFill>
            <a:blip r:embed="rId3"/>
            <a:stretch>
              <a:fillRect l="0" t="0" r="0" b="0"/>
            </a:stretch>
          </a:blipFill>
        </p:spPr>
      </p:sp>
      <p:sp>
        <p:nvSpPr>
          <p:cNvPr name="TextBox 4" id="4"/>
          <p:cNvSpPr txBox="true"/>
          <p:nvPr/>
        </p:nvSpPr>
        <p:spPr>
          <a:xfrm rot="0">
            <a:off x="5327928" y="933450"/>
            <a:ext cx="7632145"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Version Control System</a:t>
            </a:r>
          </a:p>
        </p:txBody>
      </p:sp>
      <p:sp>
        <p:nvSpPr>
          <p:cNvPr name="TextBox 5" id="5"/>
          <p:cNvSpPr txBox="true"/>
          <p:nvPr/>
        </p:nvSpPr>
        <p:spPr>
          <a:xfrm rot="0">
            <a:off x="1028700" y="3986310"/>
            <a:ext cx="8931422" cy="3109534"/>
          </a:xfrm>
          <a:prstGeom prst="rect">
            <a:avLst/>
          </a:prstGeom>
        </p:spPr>
        <p:txBody>
          <a:bodyPr anchor="t" rtlCol="false" tIns="0" lIns="0" bIns="0" rIns="0">
            <a:spAutoFit/>
          </a:bodyPr>
          <a:lstStyle/>
          <a:p>
            <a:pPr algn="ctr">
              <a:lnSpc>
                <a:spcPts val="6200"/>
              </a:lnSpc>
            </a:pPr>
            <a:r>
              <a:rPr lang="en-US" sz="4429">
                <a:solidFill>
                  <a:srgbClr val="000000"/>
                </a:solidFill>
                <a:latin typeface="Canva Sans"/>
                <a:ea typeface="Canva Sans"/>
                <a:cs typeface="Canva Sans"/>
                <a:sym typeface="Canva Sans"/>
              </a:rPr>
              <a:t>Version control is a system that records changes to a file or set of files over time so that you can recall specific versions later.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2320"/>
            <a:ext cx="2333067" cy="2082041"/>
          </a:xfrm>
          <a:custGeom>
            <a:avLst/>
            <a:gdLst/>
            <a:ahLst/>
            <a:cxnLst/>
            <a:rect r="r" b="b" t="t" l="l"/>
            <a:pathLst>
              <a:path h="2082041" w="2333067">
                <a:moveTo>
                  <a:pt x="0" y="0"/>
                </a:moveTo>
                <a:lnTo>
                  <a:pt x="2333067" y="0"/>
                </a:lnTo>
                <a:lnTo>
                  <a:pt x="2333067" y="2082040"/>
                </a:lnTo>
                <a:lnTo>
                  <a:pt x="0" y="2082040"/>
                </a:lnTo>
                <a:lnTo>
                  <a:pt x="0" y="0"/>
                </a:lnTo>
                <a:close/>
              </a:path>
            </a:pathLst>
          </a:custGeom>
          <a:blipFill>
            <a:blip r:embed="rId2"/>
            <a:stretch>
              <a:fillRect l="0" t="0" r="0" b="0"/>
            </a:stretch>
          </a:blipFill>
        </p:spPr>
      </p:sp>
      <p:sp>
        <p:nvSpPr>
          <p:cNvPr name="TextBox 3" id="3"/>
          <p:cNvSpPr txBox="true"/>
          <p:nvPr/>
        </p:nvSpPr>
        <p:spPr>
          <a:xfrm rot="0">
            <a:off x="6173867" y="933450"/>
            <a:ext cx="5940266"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Basic Terminology</a:t>
            </a:r>
          </a:p>
        </p:txBody>
      </p:sp>
      <p:sp>
        <p:nvSpPr>
          <p:cNvPr name="TextBox 4" id="4"/>
          <p:cNvSpPr txBox="true"/>
          <p:nvPr/>
        </p:nvSpPr>
        <p:spPr>
          <a:xfrm rot="0">
            <a:off x="0" y="2871625"/>
            <a:ext cx="17032058" cy="6896715"/>
          </a:xfrm>
          <a:prstGeom prst="rect">
            <a:avLst/>
          </a:prstGeom>
        </p:spPr>
        <p:txBody>
          <a:bodyPr anchor="t" rtlCol="false" tIns="0" lIns="0" bIns="0" rIns="0">
            <a:spAutoFit/>
          </a:bodyPr>
          <a:lstStyle/>
          <a:p>
            <a:pPr algn="l" marL="687746" indent="-343873" lvl="1">
              <a:lnSpc>
                <a:spcPts val="5542"/>
              </a:lnSpc>
              <a:buFont typeface="Arial"/>
              <a:buChar char="•"/>
            </a:pPr>
            <a:r>
              <a:rPr lang="en-US" b="true" sz="3185">
                <a:solidFill>
                  <a:srgbClr val="000000"/>
                </a:solidFill>
                <a:latin typeface="Canva Sans Bold"/>
                <a:ea typeface="Canva Sans Bold"/>
                <a:cs typeface="Canva Sans Bold"/>
                <a:sym typeface="Canva Sans Bold"/>
              </a:rPr>
              <a:t>Working Tree</a:t>
            </a:r>
            <a:r>
              <a:rPr lang="en-US" sz="3185">
                <a:solidFill>
                  <a:srgbClr val="000000"/>
                </a:solidFill>
                <a:latin typeface="Canva Sans"/>
                <a:ea typeface="Canva Sans"/>
                <a:cs typeface="Canva Sans"/>
                <a:sym typeface="Canva Sans"/>
              </a:rPr>
              <a:t>- is a single checkout of one version of the project. These files are pulled out of the compressed database in the Git directory and placed on disk for you to use or modify.</a:t>
            </a:r>
          </a:p>
          <a:p>
            <a:pPr algn="l" marL="687746" indent="-343873" lvl="1">
              <a:lnSpc>
                <a:spcPts val="5542"/>
              </a:lnSpc>
              <a:buFont typeface="Arial"/>
              <a:buChar char="•"/>
            </a:pPr>
            <a:r>
              <a:rPr lang="en-US" sz="3185">
                <a:solidFill>
                  <a:srgbClr val="000000"/>
                </a:solidFill>
                <a:latin typeface="Canva Sans"/>
                <a:ea typeface="Canva Sans"/>
                <a:cs typeface="Canva Sans"/>
                <a:sym typeface="Canva Sans"/>
              </a:rPr>
              <a:t> </a:t>
            </a:r>
            <a:r>
              <a:rPr lang="en-US" b="true" sz="3185">
                <a:solidFill>
                  <a:srgbClr val="000000"/>
                </a:solidFill>
                <a:latin typeface="Canva Sans Bold"/>
                <a:ea typeface="Canva Sans Bold"/>
                <a:cs typeface="Canva Sans Bold"/>
                <a:sym typeface="Canva Sans Bold"/>
              </a:rPr>
              <a:t>Committed </a:t>
            </a:r>
            <a:r>
              <a:rPr lang="en-US" sz="3185">
                <a:solidFill>
                  <a:srgbClr val="000000"/>
                </a:solidFill>
                <a:latin typeface="Canva Sans"/>
                <a:ea typeface="Canva Sans"/>
                <a:cs typeface="Canva Sans"/>
                <a:sym typeface="Canva Sans"/>
              </a:rPr>
              <a:t>means that the data is safely stored in your local database. ○ Modified means that you have changed the file but have not committed it to your database yet.</a:t>
            </a:r>
          </a:p>
          <a:p>
            <a:pPr algn="l" marL="687746" indent="-343873" lvl="1">
              <a:lnSpc>
                <a:spcPts val="5542"/>
              </a:lnSpc>
              <a:buFont typeface="Arial"/>
              <a:buChar char="•"/>
            </a:pPr>
            <a:r>
              <a:rPr lang="en-US" b="true" sz="3185">
                <a:solidFill>
                  <a:srgbClr val="000000"/>
                </a:solidFill>
                <a:latin typeface="Canva Sans Bold"/>
                <a:ea typeface="Canva Sans Bold"/>
                <a:cs typeface="Canva Sans Bold"/>
                <a:sym typeface="Canva Sans Bold"/>
              </a:rPr>
              <a:t>Staged </a:t>
            </a:r>
            <a:r>
              <a:rPr lang="en-US" sz="3185">
                <a:solidFill>
                  <a:srgbClr val="000000"/>
                </a:solidFill>
                <a:latin typeface="Canva Sans"/>
                <a:ea typeface="Canva Sans"/>
                <a:cs typeface="Canva Sans"/>
                <a:sym typeface="Canva Sans"/>
              </a:rPr>
              <a:t>means that you have marked a modified file in its current version to go into your next commit snapshot. </a:t>
            </a:r>
            <a:r>
              <a:rPr lang="en-US" b="true" sz="3185">
                <a:solidFill>
                  <a:srgbClr val="000000"/>
                </a:solidFill>
                <a:latin typeface="Canva Sans Bold"/>
                <a:ea typeface="Canva Sans Bold"/>
                <a:cs typeface="Canva Sans Bold"/>
                <a:sym typeface="Canva Sans Bold"/>
              </a:rPr>
              <a:t>The staging area(Index)</a:t>
            </a:r>
            <a:r>
              <a:rPr lang="en-US" sz="3185">
                <a:solidFill>
                  <a:srgbClr val="000000"/>
                </a:solidFill>
                <a:latin typeface="Canva Sans"/>
                <a:ea typeface="Canva Sans"/>
                <a:cs typeface="Canva Sans"/>
                <a:sym typeface="Canva Sans"/>
              </a:rPr>
              <a:t> is a file, generally contained in your Git directory, that stores information about what will go into your next commit.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2320"/>
            <a:ext cx="2333067" cy="2082041"/>
          </a:xfrm>
          <a:custGeom>
            <a:avLst/>
            <a:gdLst/>
            <a:ahLst/>
            <a:cxnLst/>
            <a:rect r="r" b="b" t="t" l="l"/>
            <a:pathLst>
              <a:path h="2082041" w="2333067">
                <a:moveTo>
                  <a:pt x="0" y="0"/>
                </a:moveTo>
                <a:lnTo>
                  <a:pt x="2333067" y="0"/>
                </a:lnTo>
                <a:lnTo>
                  <a:pt x="2333067" y="2082040"/>
                </a:lnTo>
                <a:lnTo>
                  <a:pt x="0" y="2082040"/>
                </a:lnTo>
                <a:lnTo>
                  <a:pt x="0" y="0"/>
                </a:lnTo>
                <a:close/>
              </a:path>
            </a:pathLst>
          </a:custGeom>
          <a:blipFill>
            <a:blip r:embed="rId2"/>
            <a:stretch>
              <a:fillRect l="0" t="0" r="0" b="0"/>
            </a:stretch>
          </a:blipFill>
        </p:spPr>
      </p:sp>
      <p:sp>
        <p:nvSpPr>
          <p:cNvPr name="Freeform 3" id="3"/>
          <p:cNvSpPr/>
          <p:nvPr/>
        </p:nvSpPr>
        <p:spPr>
          <a:xfrm flipH="false" flipV="false" rot="0">
            <a:off x="8766384" y="4268945"/>
            <a:ext cx="10115723" cy="5207250"/>
          </a:xfrm>
          <a:custGeom>
            <a:avLst/>
            <a:gdLst/>
            <a:ahLst/>
            <a:cxnLst/>
            <a:rect r="r" b="b" t="t" l="l"/>
            <a:pathLst>
              <a:path h="5207250" w="10115723">
                <a:moveTo>
                  <a:pt x="0" y="0"/>
                </a:moveTo>
                <a:lnTo>
                  <a:pt x="10115723" y="0"/>
                </a:lnTo>
                <a:lnTo>
                  <a:pt x="10115723" y="5207250"/>
                </a:lnTo>
                <a:lnTo>
                  <a:pt x="0" y="5207250"/>
                </a:lnTo>
                <a:lnTo>
                  <a:pt x="0" y="0"/>
                </a:lnTo>
                <a:close/>
              </a:path>
            </a:pathLst>
          </a:custGeom>
          <a:blipFill>
            <a:blip r:embed="rId3"/>
            <a:stretch>
              <a:fillRect l="0" t="0" r="0" b="0"/>
            </a:stretch>
          </a:blipFill>
        </p:spPr>
      </p:sp>
      <p:sp>
        <p:nvSpPr>
          <p:cNvPr name="TextBox 4" id="4"/>
          <p:cNvSpPr txBox="true"/>
          <p:nvPr/>
        </p:nvSpPr>
        <p:spPr>
          <a:xfrm rot="0">
            <a:off x="4820900" y="933450"/>
            <a:ext cx="8646200"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Basic Terminology (contd.)</a:t>
            </a:r>
          </a:p>
        </p:txBody>
      </p:sp>
      <p:sp>
        <p:nvSpPr>
          <p:cNvPr name="TextBox 5" id="5"/>
          <p:cNvSpPr txBox="true"/>
          <p:nvPr/>
        </p:nvSpPr>
        <p:spPr>
          <a:xfrm rot="0">
            <a:off x="-201158" y="3080626"/>
            <a:ext cx="8136026" cy="6107938"/>
          </a:xfrm>
          <a:prstGeom prst="rect">
            <a:avLst/>
          </a:prstGeom>
        </p:spPr>
        <p:txBody>
          <a:bodyPr anchor="t" rtlCol="false" tIns="0" lIns="0" bIns="0" rIns="0">
            <a:spAutoFit/>
          </a:bodyPr>
          <a:lstStyle/>
          <a:p>
            <a:pPr algn="l" marL="734059" indent="-367030" lvl="1">
              <a:lnSpc>
                <a:spcPts val="6085"/>
              </a:lnSpc>
              <a:buFont typeface="Arial"/>
              <a:buChar char="•"/>
            </a:pPr>
            <a:r>
              <a:rPr lang="en-US" b="true" sz="3399">
                <a:solidFill>
                  <a:srgbClr val="000000"/>
                </a:solidFill>
                <a:latin typeface="Canva Sans Bold"/>
                <a:ea typeface="Canva Sans Bold"/>
                <a:cs typeface="Canva Sans Bold"/>
                <a:sym typeface="Canva Sans Bold"/>
              </a:rPr>
              <a:t>Commit</a:t>
            </a:r>
            <a:r>
              <a:rPr lang="en-US" sz="3399">
                <a:solidFill>
                  <a:srgbClr val="000000"/>
                </a:solidFill>
                <a:latin typeface="Canva Sans"/>
                <a:ea typeface="Canva Sans"/>
                <a:cs typeface="Canva Sans"/>
                <a:sym typeface="Canva Sans"/>
              </a:rPr>
              <a:t>- Commit holds the current state of the repository. A commit is also named    by SHA1 hash. It is the snapshot of a repository at a particular instance. </a:t>
            </a:r>
          </a:p>
          <a:p>
            <a:pPr algn="l" marL="734059" indent="-367030" lvl="1">
              <a:lnSpc>
                <a:spcPts val="6085"/>
              </a:lnSpc>
              <a:buFont typeface="Arial"/>
              <a:buChar char="•"/>
            </a:pPr>
            <a:r>
              <a:rPr lang="en-US" b="true" sz="3399">
                <a:solidFill>
                  <a:srgbClr val="000000"/>
                </a:solidFill>
                <a:latin typeface="Canva Sans Bold"/>
                <a:ea typeface="Canva Sans Bold"/>
                <a:cs typeface="Canva Sans Bold"/>
                <a:sym typeface="Canva Sans Bold"/>
              </a:rPr>
              <a:t>Branch</a:t>
            </a:r>
            <a:r>
              <a:rPr lang="en-US" sz="3399">
                <a:solidFill>
                  <a:srgbClr val="000000"/>
                </a:solidFill>
                <a:latin typeface="Canva Sans"/>
                <a:ea typeface="Canva Sans"/>
                <a:cs typeface="Canva Sans"/>
                <a:sym typeface="Canva Sans"/>
              </a:rPr>
              <a:t>- Branches are used to create another line of development.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2320"/>
            <a:ext cx="2333067" cy="2082041"/>
          </a:xfrm>
          <a:custGeom>
            <a:avLst/>
            <a:gdLst/>
            <a:ahLst/>
            <a:cxnLst/>
            <a:rect r="r" b="b" t="t" l="l"/>
            <a:pathLst>
              <a:path h="2082041" w="2333067">
                <a:moveTo>
                  <a:pt x="0" y="0"/>
                </a:moveTo>
                <a:lnTo>
                  <a:pt x="2333067" y="0"/>
                </a:lnTo>
                <a:lnTo>
                  <a:pt x="2333067" y="2082040"/>
                </a:lnTo>
                <a:lnTo>
                  <a:pt x="0" y="2082040"/>
                </a:lnTo>
                <a:lnTo>
                  <a:pt x="0" y="0"/>
                </a:lnTo>
                <a:close/>
              </a:path>
            </a:pathLst>
          </a:custGeom>
          <a:blipFill>
            <a:blip r:embed="rId2"/>
            <a:stretch>
              <a:fillRect l="0" t="0" r="0" b="0"/>
            </a:stretch>
          </a:blipFill>
        </p:spPr>
      </p:sp>
      <p:sp>
        <p:nvSpPr>
          <p:cNvPr name="TextBox 3" id="3"/>
          <p:cNvSpPr txBox="true"/>
          <p:nvPr/>
        </p:nvSpPr>
        <p:spPr>
          <a:xfrm rot="0">
            <a:off x="4539998" y="537527"/>
            <a:ext cx="9518332"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Git Configuration with Github</a:t>
            </a:r>
          </a:p>
        </p:txBody>
      </p:sp>
      <p:sp>
        <p:nvSpPr>
          <p:cNvPr name="TextBox 4" id="4"/>
          <p:cNvSpPr txBox="true"/>
          <p:nvPr/>
        </p:nvSpPr>
        <p:spPr>
          <a:xfrm rot="0">
            <a:off x="494246" y="3397632"/>
            <a:ext cx="13885902" cy="5803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000000"/>
                </a:solidFill>
                <a:latin typeface="Canva Sans"/>
                <a:ea typeface="Canva Sans"/>
                <a:cs typeface="Canva Sans"/>
                <a:sym typeface="Canva Sans"/>
              </a:rPr>
              <a:t> Configuring user information used across all local </a:t>
            </a:r>
            <a:r>
              <a:rPr lang="en-US" b="true" sz="3399">
                <a:solidFill>
                  <a:srgbClr val="000000"/>
                </a:solidFill>
                <a:latin typeface="Canva Sans Bold"/>
                <a:ea typeface="Canva Sans Bold"/>
                <a:cs typeface="Canva Sans Bold"/>
                <a:sym typeface="Canva Sans Bold"/>
              </a:rPr>
              <a:t>repositories</a:t>
            </a:r>
            <a:r>
              <a:rPr lang="en-US" sz="3399">
                <a:solidFill>
                  <a:srgbClr val="000000"/>
                </a:solidFill>
                <a:latin typeface="Canva Sans"/>
                <a:ea typeface="Canva Sans"/>
                <a:cs typeface="Canva Sans"/>
                <a:sym typeface="Canva Sans"/>
              </a:rPr>
              <a:t>.</a:t>
            </a:r>
          </a:p>
        </p:txBody>
      </p:sp>
      <p:sp>
        <p:nvSpPr>
          <p:cNvPr name="TextBox 5" id="5"/>
          <p:cNvSpPr txBox="true"/>
          <p:nvPr/>
        </p:nvSpPr>
        <p:spPr>
          <a:xfrm rot="0">
            <a:off x="1339028" y="5301997"/>
            <a:ext cx="10828139" cy="2999994"/>
          </a:xfrm>
          <a:prstGeom prst="rect">
            <a:avLst/>
          </a:prstGeom>
        </p:spPr>
        <p:txBody>
          <a:bodyPr anchor="t" rtlCol="false" tIns="0" lIns="0" bIns="0" rIns="0">
            <a:spAutoFit/>
          </a:bodyPr>
          <a:lstStyle/>
          <a:p>
            <a:pPr algn="l" marL="734059" indent="-367030" lvl="1">
              <a:lnSpc>
                <a:spcPts val="4759"/>
              </a:lnSpc>
              <a:buAutoNum type="arabicPeriod" startAt="1"/>
            </a:pPr>
            <a:r>
              <a:rPr lang="en-US" sz="3399">
                <a:solidFill>
                  <a:srgbClr val="000000"/>
                </a:solidFill>
                <a:latin typeface="Canva Sans"/>
                <a:ea typeface="Canva Sans"/>
                <a:cs typeface="Canva Sans"/>
                <a:sym typeface="Canva Sans"/>
              </a:rPr>
              <a:t>  Open </a:t>
            </a:r>
            <a:r>
              <a:rPr lang="en-US" b="true" sz="3399">
                <a:solidFill>
                  <a:srgbClr val="000000"/>
                </a:solidFill>
                <a:latin typeface="Canva Sans Bold"/>
                <a:ea typeface="Canva Sans Bold"/>
                <a:cs typeface="Canva Sans Bold"/>
                <a:sym typeface="Canva Sans Bold"/>
              </a:rPr>
              <a:t>Git bash </a:t>
            </a:r>
            <a:r>
              <a:rPr lang="en-US" sz="3399">
                <a:solidFill>
                  <a:srgbClr val="000000"/>
                </a:solidFill>
                <a:latin typeface="Canva Sans"/>
                <a:ea typeface="Canva Sans"/>
                <a:cs typeface="Canva Sans"/>
                <a:sym typeface="Canva Sans"/>
              </a:rPr>
              <a:t>and run following commands</a:t>
            </a:r>
          </a:p>
          <a:p>
            <a:pPr algn="l" marL="734059" indent="-367030" lvl="1">
              <a:lnSpc>
                <a:spcPts val="8499"/>
              </a:lnSpc>
              <a:buAutoNum type="arabicPeriod" startAt="1"/>
            </a:pPr>
            <a:r>
              <a:rPr lang="en-US" sz="3399">
                <a:solidFill>
                  <a:srgbClr val="000000"/>
                </a:solidFill>
                <a:latin typeface="Canva Sans"/>
                <a:ea typeface="Canva Sans"/>
                <a:cs typeface="Canva Sans"/>
                <a:sym typeface="Canva Sans"/>
              </a:rPr>
              <a:t>  git config --global user.name “[your-username]”</a:t>
            </a:r>
          </a:p>
          <a:p>
            <a:pPr algn="l" marL="734059" indent="-367030" lvl="1">
              <a:lnSpc>
                <a:spcPts val="5167"/>
              </a:lnSpc>
              <a:buAutoNum type="arabicPeriod" startAt="1"/>
            </a:pPr>
            <a:r>
              <a:rPr lang="en-US" sz="3399">
                <a:solidFill>
                  <a:srgbClr val="000000"/>
                </a:solidFill>
                <a:latin typeface="Canva Sans"/>
                <a:ea typeface="Canva Sans"/>
                <a:cs typeface="Canva Sans"/>
                <a:sym typeface="Canva Sans"/>
              </a:rPr>
              <a:t>  git config --global user.email “[your-email]”</a:t>
            </a:r>
          </a:p>
          <a:p>
            <a:pPr algn="l">
              <a:lnSpc>
                <a:spcPts val="6255"/>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2320"/>
            <a:ext cx="2333067" cy="2082041"/>
          </a:xfrm>
          <a:custGeom>
            <a:avLst/>
            <a:gdLst/>
            <a:ahLst/>
            <a:cxnLst/>
            <a:rect r="r" b="b" t="t" l="l"/>
            <a:pathLst>
              <a:path h="2082041" w="2333067">
                <a:moveTo>
                  <a:pt x="0" y="0"/>
                </a:moveTo>
                <a:lnTo>
                  <a:pt x="2333067" y="0"/>
                </a:lnTo>
                <a:lnTo>
                  <a:pt x="2333067" y="2082040"/>
                </a:lnTo>
                <a:lnTo>
                  <a:pt x="0" y="2082040"/>
                </a:lnTo>
                <a:lnTo>
                  <a:pt x="0" y="0"/>
                </a:lnTo>
                <a:close/>
              </a:path>
            </a:pathLst>
          </a:custGeom>
          <a:blipFill>
            <a:blip r:embed="rId2"/>
            <a:stretch>
              <a:fillRect l="0" t="0" r="0" b="0"/>
            </a:stretch>
          </a:blipFill>
        </p:spPr>
      </p:sp>
      <p:sp>
        <p:nvSpPr>
          <p:cNvPr name="Freeform 3" id="3"/>
          <p:cNvSpPr/>
          <p:nvPr/>
        </p:nvSpPr>
        <p:spPr>
          <a:xfrm flipH="false" flipV="false" rot="0">
            <a:off x="10226709" y="2069720"/>
            <a:ext cx="7032591" cy="7660701"/>
          </a:xfrm>
          <a:custGeom>
            <a:avLst/>
            <a:gdLst/>
            <a:ahLst/>
            <a:cxnLst/>
            <a:rect r="r" b="b" t="t" l="l"/>
            <a:pathLst>
              <a:path h="7660701" w="7032591">
                <a:moveTo>
                  <a:pt x="0" y="0"/>
                </a:moveTo>
                <a:lnTo>
                  <a:pt x="7032591" y="0"/>
                </a:lnTo>
                <a:lnTo>
                  <a:pt x="7032591" y="7660701"/>
                </a:lnTo>
                <a:lnTo>
                  <a:pt x="0" y="7660701"/>
                </a:lnTo>
                <a:lnTo>
                  <a:pt x="0" y="0"/>
                </a:lnTo>
                <a:close/>
              </a:path>
            </a:pathLst>
          </a:custGeom>
          <a:blipFill>
            <a:blip r:embed="rId3"/>
            <a:stretch>
              <a:fillRect l="0" t="0" r="0" b="0"/>
            </a:stretch>
          </a:blipFill>
        </p:spPr>
      </p:sp>
      <p:sp>
        <p:nvSpPr>
          <p:cNvPr name="TextBox 4" id="4"/>
          <p:cNvSpPr txBox="true"/>
          <p:nvPr/>
        </p:nvSpPr>
        <p:spPr>
          <a:xfrm rot="0">
            <a:off x="6380942" y="537527"/>
            <a:ext cx="5836444"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Complete Git flow</a:t>
            </a:r>
          </a:p>
        </p:txBody>
      </p:sp>
      <p:sp>
        <p:nvSpPr>
          <p:cNvPr name="TextBox 5" id="5"/>
          <p:cNvSpPr txBox="true"/>
          <p:nvPr/>
        </p:nvSpPr>
        <p:spPr>
          <a:xfrm rot="0">
            <a:off x="838792" y="2104042"/>
            <a:ext cx="8305208" cy="658114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000000"/>
                </a:solidFill>
                <a:latin typeface="Canva Sans"/>
                <a:ea typeface="Canva Sans"/>
                <a:cs typeface="Canva Sans"/>
                <a:sym typeface="Canva Sans"/>
              </a:rPr>
              <a:t>When you want to track a new folder, you first use init command to create a new repository. Then you can use add command to add the folder to the repository. After that you can use commit command to save the changes. Finally you can use push command to push the changes to github. Of course there is more to it but this is the basic flow.</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2320"/>
            <a:ext cx="2333067" cy="2082041"/>
          </a:xfrm>
          <a:custGeom>
            <a:avLst/>
            <a:gdLst/>
            <a:ahLst/>
            <a:cxnLst/>
            <a:rect r="r" b="b" t="t" l="l"/>
            <a:pathLst>
              <a:path h="2082041" w="2333067">
                <a:moveTo>
                  <a:pt x="0" y="0"/>
                </a:moveTo>
                <a:lnTo>
                  <a:pt x="2333067" y="0"/>
                </a:lnTo>
                <a:lnTo>
                  <a:pt x="2333067" y="2082040"/>
                </a:lnTo>
                <a:lnTo>
                  <a:pt x="0" y="2082040"/>
                </a:lnTo>
                <a:lnTo>
                  <a:pt x="0" y="0"/>
                </a:lnTo>
                <a:close/>
              </a:path>
            </a:pathLst>
          </a:custGeom>
          <a:blipFill>
            <a:blip r:embed="rId2"/>
            <a:stretch>
              <a:fillRect l="0" t="0" r="0" b="0"/>
            </a:stretch>
          </a:blipFill>
        </p:spPr>
      </p:sp>
      <p:sp>
        <p:nvSpPr>
          <p:cNvPr name="Freeform 3" id="3"/>
          <p:cNvSpPr/>
          <p:nvPr/>
        </p:nvSpPr>
        <p:spPr>
          <a:xfrm flipH="false" flipV="false" rot="0">
            <a:off x="11279634" y="3423668"/>
            <a:ext cx="8035164" cy="5351514"/>
          </a:xfrm>
          <a:custGeom>
            <a:avLst/>
            <a:gdLst/>
            <a:ahLst/>
            <a:cxnLst/>
            <a:rect r="r" b="b" t="t" l="l"/>
            <a:pathLst>
              <a:path h="5351514" w="8035164">
                <a:moveTo>
                  <a:pt x="0" y="0"/>
                </a:moveTo>
                <a:lnTo>
                  <a:pt x="8035164" y="0"/>
                </a:lnTo>
                <a:lnTo>
                  <a:pt x="8035164" y="5351514"/>
                </a:lnTo>
                <a:lnTo>
                  <a:pt x="0" y="5351514"/>
                </a:lnTo>
                <a:lnTo>
                  <a:pt x="0" y="0"/>
                </a:lnTo>
                <a:close/>
              </a:path>
            </a:pathLst>
          </a:custGeom>
          <a:blipFill>
            <a:blip r:embed="rId3"/>
            <a:stretch>
              <a:fillRect l="0" t="0" r="0" b="0"/>
            </a:stretch>
          </a:blipFill>
        </p:spPr>
      </p:sp>
      <p:sp>
        <p:nvSpPr>
          <p:cNvPr name="TextBox 4" id="4"/>
          <p:cNvSpPr txBox="true"/>
          <p:nvPr/>
        </p:nvSpPr>
        <p:spPr>
          <a:xfrm rot="0">
            <a:off x="6340604" y="537527"/>
            <a:ext cx="5175171"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Git Staging Area</a:t>
            </a:r>
          </a:p>
        </p:txBody>
      </p:sp>
      <p:sp>
        <p:nvSpPr>
          <p:cNvPr name="TextBox 5" id="5"/>
          <p:cNvSpPr txBox="true"/>
          <p:nvPr/>
        </p:nvSpPr>
        <p:spPr>
          <a:xfrm rot="0">
            <a:off x="712728" y="2515481"/>
            <a:ext cx="17575272" cy="1180465"/>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The Git staging area lets you prepare specific changes before saving them in Git’s history, giving you control over what gets included in your next </a:t>
            </a:r>
            <a:r>
              <a:rPr lang="en-US" sz="3399" b="true">
                <a:solidFill>
                  <a:srgbClr val="000000"/>
                </a:solidFill>
                <a:latin typeface="Canva Sans Bold"/>
                <a:ea typeface="Canva Sans Bold"/>
                <a:cs typeface="Canva Sans Bold"/>
                <a:sym typeface="Canva Sans Bold"/>
              </a:rPr>
              <a:t>commit</a:t>
            </a:r>
            <a:r>
              <a:rPr lang="en-US" sz="3399">
                <a:solidFill>
                  <a:srgbClr val="000000"/>
                </a:solidFill>
                <a:latin typeface="Canva Sans"/>
                <a:ea typeface="Canva Sans"/>
                <a:cs typeface="Canva Sans"/>
                <a:sym typeface="Canva Sans"/>
              </a:rPr>
              <a:t>.</a:t>
            </a:r>
          </a:p>
        </p:txBody>
      </p:sp>
      <p:sp>
        <p:nvSpPr>
          <p:cNvPr name="TextBox 6" id="6"/>
          <p:cNvSpPr txBox="true"/>
          <p:nvPr/>
        </p:nvSpPr>
        <p:spPr>
          <a:xfrm rot="0">
            <a:off x="449927" y="5318877"/>
            <a:ext cx="11781354" cy="1180465"/>
          </a:xfrm>
          <a:prstGeom prst="rect">
            <a:avLst/>
          </a:prstGeom>
        </p:spPr>
        <p:txBody>
          <a:bodyPr anchor="t" rtlCol="false" tIns="0" lIns="0" bIns="0" rIns="0">
            <a:spAutoFit/>
          </a:bodyPr>
          <a:lstStyle/>
          <a:p>
            <a:pPr algn="ctr"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git status</a:t>
            </a:r>
            <a:r>
              <a:rPr lang="en-US" sz="3399">
                <a:solidFill>
                  <a:srgbClr val="000000"/>
                </a:solidFill>
                <a:latin typeface="Canva Sans"/>
                <a:ea typeface="Canva Sans"/>
                <a:cs typeface="Canva Sans"/>
                <a:sym typeface="Canva Sans"/>
              </a:rPr>
              <a:t> -   show modified files in working directory, </a:t>
            </a:r>
          </a:p>
          <a:p>
            <a:pPr algn="l">
              <a:lnSpc>
                <a:spcPts val="4759"/>
              </a:lnSpc>
            </a:pPr>
            <a:r>
              <a:rPr lang="en-US" sz="3399">
                <a:solidFill>
                  <a:srgbClr val="000000"/>
                </a:solidFill>
                <a:latin typeface="Canva Sans"/>
                <a:ea typeface="Canva Sans"/>
                <a:cs typeface="Canva Sans"/>
                <a:sym typeface="Canva Sans"/>
              </a:rPr>
              <a:t>        staged for your next commit.</a:t>
            </a:r>
          </a:p>
        </p:txBody>
      </p:sp>
      <p:sp>
        <p:nvSpPr>
          <p:cNvPr name="TextBox 7" id="7"/>
          <p:cNvSpPr txBox="true"/>
          <p:nvPr/>
        </p:nvSpPr>
        <p:spPr>
          <a:xfrm rot="0">
            <a:off x="449927" y="6947017"/>
            <a:ext cx="11781354" cy="1180465"/>
          </a:xfrm>
          <a:prstGeom prst="rect">
            <a:avLst/>
          </a:prstGeom>
        </p:spPr>
        <p:txBody>
          <a:bodyPr anchor="t" rtlCol="false" tIns="0" lIns="0" bIns="0" rIns="0">
            <a:spAutoFit/>
          </a:bodyPr>
          <a:lstStyle/>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git add [file] </a:t>
            </a:r>
            <a:r>
              <a:rPr lang="en-US" sz="3399">
                <a:solidFill>
                  <a:srgbClr val="000000"/>
                </a:solidFill>
                <a:latin typeface="Canva Sans"/>
                <a:ea typeface="Canva Sans"/>
                <a:cs typeface="Canva Sans"/>
                <a:sym typeface="Canva Sans"/>
              </a:rPr>
              <a:t> -  add a file as it looks now to your next       commit (stage).</a:t>
            </a:r>
          </a:p>
        </p:txBody>
      </p:sp>
      <p:sp>
        <p:nvSpPr>
          <p:cNvPr name="TextBox 8" id="8"/>
          <p:cNvSpPr txBox="true"/>
          <p:nvPr/>
        </p:nvSpPr>
        <p:spPr>
          <a:xfrm rot="0">
            <a:off x="13748028" y="4882346"/>
            <a:ext cx="3754398" cy="1471930"/>
          </a:xfrm>
          <a:prstGeom prst="rect">
            <a:avLst/>
          </a:prstGeom>
        </p:spPr>
        <p:txBody>
          <a:bodyPr anchor="t" rtlCol="false" tIns="0" lIns="0" bIns="0" rIns="0">
            <a:spAutoFit/>
          </a:bodyPr>
          <a:lstStyle/>
          <a:p>
            <a:pPr algn="ctr">
              <a:lnSpc>
                <a:spcPts val="3920"/>
              </a:lnSpc>
            </a:pPr>
            <a:r>
              <a:rPr lang="en-US" sz="2800" b="true">
                <a:solidFill>
                  <a:srgbClr val="000000"/>
                </a:solidFill>
                <a:latin typeface="Canva Sans Bold"/>
                <a:ea typeface="Canva Sans Bold"/>
                <a:cs typeface="Canva Sans Bold"/>
                <a:sym typeface="Canva Sans Bold"/>
              </a:rPr>
              <a:t>git add . </a:t>
            </a:r>
            <a:r>
              <a:rPr lang="en-US" sz="2800">
                <a:solidFill>
                  <a:srgbClr val="000000"/>
                </a:solidFill>
                <a:latin typeface="Canva Sans"/>
                <a:ea typeface="Canva Sans"/>
                <a:cs typeface="Canva Sans"/>
                <a:sym typeface="Canva Sans"/>
              </a:rPr>
              <a:t>- adds all the </a:t>
            </a:r>
          </a:p>
          <a:p>
            <a:pPr algn="ctr">
              <a:lnSpc>
                <a:spcPts val="3920"/>
              </a:lnSpc>
            </a:pPr>
            <a:r>
              <a:rPr lang="en-US" sz="2800">
                <a:solidFill>
                  <a:srgbClr val="000000"/>
                </a:solidFill>
                <a:latin typeface="Canva Sans"/>
                <a:ea typeface="Canva Sans"/>
                <a:cs typeface="Canva Sans"/>
                <a:sym typeface="Canva Sans"/>
              </a:rPr>
              <a:t>files that have </a:t>
            </a:r>
            <a:r>
              <a:rPr lang="en-US" sz="2800">
                <a:solidFill>
                  <a:srgbClr val="000000"/>
                </a:solidFill>
                <a:latin typeface="Canva Sans"/>
                <a:ea typeface="Canva Sans"/>
                <a:cs typeface="Canva Sans"/>
                <a:sym typeface="Canva Sans"/>
              </a:rPr>
              <a:t>been </a:t>
            </a:r>
          </a:p>
          <a:p>
            <a:pPr algn="ctr">
              <a:lnSpc>
                <a:spcPts val="3920"/>
              </a:lnSpc>
            </a:pPr>
            <a:r>
              <a:rPr lang="en-US" sz="2800">
                <a:solidFill>
                  <a:srgbClr val="000000"/>
                </a:solidFill>
                <a:latin typeface="Canva Sans"/>
                <a:ea typeface="Canva Sans"/>
                <a:cs typeface="Canva Sans"/>
                <a:sym typeface="Canva Sans"/>
              </a:rPr>
              <a:t>changed  to the stage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2320"/>
            <a:ext cx="2333067" cy="2082041"/>
          </a:xfrm>
          <a:custGeom>
            <a:avLst/>
            <a:gdLst/>
            <a:ahLst/>
            <a:cxnLst/>
            <a:rect r="r" b="b" t="t" l="l"/>
            <a:pathLst>
              <a:path h="2082041" w="2333067">
                <a:moveTo>
                  <a:pt x="0" y="0"/>
                </a:moveTo>
                <a:lnTo>
                  <a:pt x="2333067" y="0"/>
                </a:lnTo>
                <a:lnTo>
                  <a:pt x="2333067" y="2082040"/>
                </a:lnTo>
                <a:lnTo>
                  <a:pt x="0" y="2082040"/>
                </a:lnTo>
                <a:lnTo>
                  <a:pt x="0" y="0"/>
                </a:lnTo>
                <a:close/>
              </a:path>
            </a:pathLst>
          </a:custGeom>
          <a:blipFill>
            <a:blip r:embed="rId2"/>
            <a:stretch>
              <a:fillRect l="0" t="0" r="0" b="0"/>
            </a:stretch>
          </a:blipFill>
        </p:spPr>
      </p:sp>
      <p:sp>
        <p:nvSpPr>
          <p:cNvPr name="TextBox 3" id="3"/>
          <p:cNvSpPr txBox="true"/>
          <p:nvPr/>
        </p:nvSpPr>
        <p:spPr>
          <a:xfrm rot="0">
            <a:off x="6247566" y="1182625"/>
            <a:ext cx="5175171"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Git Staging Area</a:t>
            </a:r>
          </a:p>
        </p:txBody>
      </p:sp>
      <p:sp>
        <p:nvSpPr>
          <p:cNvPr name="TextBox 4" id="4"/>
          <p:cNvSpPr txBox="true"/>
          <p:nvPr/>
        </p:nvSpPr>
        <p:spPr>
          <a:xfrm rot="0">
            <a:off x="1028700" y="3345268"/>
            <a:ext cx="16910060" cy="5393944"/>
          </a:xfrm>
          <a:prstGeom prst="rect">
            <a:avLst/>
          </a:prstGeom>
        </p:spPr>
        <p:txBody>
          <a:bodyPr anchor="t" rtlCol="false" tIns="0" lIns="0" bIns="0" rIns="0">
            <a:spAutoFit/>
          </a:bodyPr>
          <a:lstStyle/>
          <a:p>
            <a:pPr algn="l" marL="734059" indent="-367030" lvl="1">
              <a:lnSpc>
                <a:spcPts val="7207"/>
              </a:lnSpc>
              <a:buFont typeface="Arial"/>
              <a:buChar char="•"/>
            </a:pPr>
            <a:r>
              <a:rPr lang="en-US" b="true" sz="3399">
                <a:solidFill>
                  <a:srgbClr val="000000"/>
                </a:solidFill>
                <a:latin typeface="Canva Sans Bold"/>
                <a:ea typeface="Canva Sans Bold"/>
                <a:cs typeface="Canva Sans Bold"/>
                <a:sym typeface="Canva Sans Bold"/>
              </a:rPr>
              <a:t>git reset [file]</a:t>
            </a:r>
            <a:r>
              <a:rPr lang="en-US" sz="3399">
                <a:solidFill>
                  <a:srgbClr val="000000"/>
                </a:solidFill>
                <a:latin typeface="Canva Sans"/>
                <a:ea typeface="Canva Sans"/>
                <a:cs typeface="Canva Sans"/>
                <a:sym typeface="Canva Sans"/>
              </a:rPr>
              <a:t> -  </a:t>
            </a:r>
            <a:r>
              <a:rPr lang="en-US" b="true" sz="3399">
                <a:solidFill>
                  <a:srgbClr val="000000"/>
                </a:solidFill>
                <a:latin typeface="Canva Sans Bold"/>
                <a:ea typeface="Canva Sans Bold"/>
                <a:cs typeface="Canva Sans Bold"/>
                <a:sym typeface="Canva Sans Bold"/>
              </a:rPr>
              <a:t>unstage </a:t>
            </a:r>
            <a:r>
              <a:rPr lang="en-US" sz="3399">
                <a:solidFill>
                  <a:srgbClr val="000000"/>
                </a:solidFill>
                <a:latin typeface="Canva Sans"/>
                <a:ea typeface="Canva Sans"/>
                <a:cs typeface="Canva Sans"/>
                <a:sym typeface="Canva Sans"/>
              </a:rPr>
              <a:t>a file while retaining the changes in working directory.</a:t>
            </a:r>
          </a:p>
          <a:p>
            <a:pPr algn="l" marL="734059" indent="-367030" lvl="1">
              <a:lnSpc>
                <a:spcPts val="7207"/>
              </a:lnSpc>
              <a:buFont typeface="Arial"/>
              <a:buChar char="•"/>
            </a:pPr>
            <a:r>
              <a:rPr lang="en-US" b="true" sz="3399">
                <a:solidFill>
                  <a:srgbClr val="000000"/>
                </a:solidFill>
                <a:latin typeface="Canva Sans Bold"/>
                <a:ea typeface="Canva Sans Bold"/>
                <a:cs typeface="Canva Sans Bold"/>
                <a:sym typeface="Canva Sans Bold"/>
              </a:rPr>
              <a:t>git diff</a:t>
            </a:r>
            <a:r>
              <a:rPr lang="en-US" sz="3399">
                <a:solidFill>
                  <a:srgbClr val="000000"/>
                </a:solidFill>
                <a:latin typeface="Canva Sans"/>
                <a:ea typeface="Canva Sans"/>
                <a:cs typeface="Canva Sans"/>
                <a:sym typeface="Canva Sans"/>
              </a:rPr>
              <a:t> - diff of what is changed but not staged.</a:t>
            </a:r>
          </a:p>
          <a:p>
            <a:pPr algn="l" marL="734059" indent="-367030" lvl="1">
              <a:lnSpc>
                <a:spcPts val="7207"/>
              </a:lnSpc>
              <a:buFont typeface="Arial"/>
              <a:buChar char="•"/>
            </a:pPr>
            <a:r>
              <a:rPr lang="en-US" b="true" sz="3399">
                <a:solidFill>
                  <a:srgbClr val="000000"/>
                </a:solidFill>
                <a:latin typeface="Canva Sans Bold"/>
                <a:ea typeface="Canva Sans Bold"/>
                <a:cs typeface="Canva Sans Bold"/>
                <a:sym typeface="Canva Sans Bold"/>
              </a:rPr>
              <a:t>git diff</a:t>
            </a:r>
            <a:r>
              <a:rPr lang="en-US" sz="3399">
                <a:solidFill>
                  <a:srgbClr val="000000"/>
                </a:solidFill>
                <a:latin typeface="Canva Sans"/>
                <a:ea typeface="Canva Sans"/>
                <a:cs typeface="Canva Sans"/>
                <a:sym typeface="Canva Sans"/>
              </a:rPr>
              <a:t> </a:t>
            </a:r>
            <a:r>
              <a:rPr lang="en-US" b="true" sz="3399">
                <a:solidFill>
                  <a:srgbClr val="000000"/>
                </a:solidFill>
                <a:latin typeface="Canva Sans Bold"/>
                <a:ea typeface="Canva Sans Bold"/>
                <a:cs typeface="Canva Sans Bold"/>
                <a:sym typeface="Canva Sans Bold"/>
              </a:rPr>
              <a:t>--staged</a:t>
            </a:r>
            <a:r>
              <a:rPr lang="en-US" sz="3399">
                <a:solidFill>
                  <a:srgbClr val="000000"/>
                </a:solidFill>
                <a:latin typeface="Canva Sans"/>
                <a:ea typeface="Canva Sans"/>
                <a:cs typeface="Canva Sans"/>
                <a:sym typeface="Canva Sans"/>
              </a:rPr>
              <a:t> - diff of what is staged but not yet committed.</a:t>
            </a:r>
          </a:p>
          <a:p>
            <a:pPr algn="l" marL="734059" indent="-367030" lvl="1">
              <a:lnSpc>
                <a:spcPts val="7207"/>
              </a:lnSpc>
              <a:buFont typeface="Arial"/>
              <a:buChar char="•"/>
            </a:pPr>
            <a:r>
              <a:rPr lang="en-US" b="true" sz="3399">
                <a:solidFill>
                  <a:srgbClr val="000000"/>
                </a:solidFill>
                <a:latin typeface="Canva Sans Bold"/>
                <a:ea typeface="Canva Sans Bold"/>
                <a:cs typeface="Canva Sans Bold"/>
                <a:sym typeface="Canva Sans Bold"/>
              </a:rPr>
              <a:t>git commit -m “[descriptive message]” </a:t>
            </a:r>
            <a:r>
              <a:rPr lang="en-US" sz="3399">
                <a:solidFill>
                  <a:srgbClr val="000000"/>
                </a:solidFill>
                <a:latin typeface="Canva Sans"/>
                <a:ea typeface="Canva Sans"/>
                <a:cs typeface="Canva Sans"/>
                <a:sym typeface="Canva Sans"/>
              </a:rPr>
              <a:t>- commit your staged content as a new commit snapshot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DAGUXro8oew</dc:identifier>
  <dcterms:modified xsi:type="dcterms:W3CDTF">2011-08-01T06:04:30Z</dcterms:modified>
  <cp:revision>1</cp:revision>
  <dc:title>Add a heading</dc:title>
</cp:coreProperties>
</file>