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4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2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8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869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91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9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32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3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59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1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3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1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8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7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4AE8-DEF0-4E95-B306-817DB64ED5C6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9A77-AE27-40E8-A6F3-9216B64F7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4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9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336" y="-171400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Layer (type)                 Output Shape  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Param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#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=================================================================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conv2d_1 (Conv2D)            (None, 254, 254, 32)      896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conv2d_2 (Conv2D)            (None, 252, 252, 32)      9248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max_pooling2d_1 (MaxPooling2 (None, 126, 126, 32)      0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conv2d_3 (Conv2D)            (None, 124, 124, 64)      18496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conv2d_4 (Conv2D)            (None, 122, 122, 64)      36928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conv2d_5 (Conv2D)            (None, 120, 120, 64)      36928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max_pooling2d_2 (MaxPooling2 (None, 60, 60, 64)        0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dropout_1 (Dropout)          (None, 60, 60, 64)        0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conv2d_6 (Conv2D)            (None, 58, 58, 128)       73856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conv2d_7 (Conv2D)            (None, 56, 56, 128)       147584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dropout_2 (Dropout)          (None, 56, 56, 128)       0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flatten_1 (Flatten)          (None, 401408)            0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dense_1 (Dense)              (None, 128)               51380352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dense_2 (Dense)              (None, 172)               22188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dropout_3 (Dropout)          (None, 172)               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0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1984" y="-172099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dense_3 (Dense)              (None, 2)                 346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=================================================================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Total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params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: 51,726,822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Trainable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params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: 51,726,822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Non-trainable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params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_________________________________________________________________</a:t>
            </a:r>
          </a:p>
        </p:txBody>
      </p:sp>
      <p:sp>
        <p:nvSpPr>
          <p:cNvPr id="6" name="Rectangle 5"/>
          <p:cNvSpPr/>
          <p:nvPr/>
        </p:nvSpPr>
        <p:spPr>
          <a:xfrm rot="2362893">
            <a:off x="5548788" y="3509209"/>
            <a:ext cx="7165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 w="0"/>
                <a:gradFill>
                  <a:gsLst>
                    <a:gs pos="0">
                      <a:srgbClr val="F34D47">
                        <a:lumMod val="50000"/>
                      </a:srgbClr>
                    </a:gs>
                    <a:gs pos="50000">
                      <a:srgbClr val="F34D47"/>
                    </a:gs>
                    <a:gs pos="100000">
                      <a:srgbClr val="F34D47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ndara"/>
                <a:ea typeface="+mn-ea"/>
                <a:cs typeface="+mn-cs"/>
              </a:rPr>
              <a:t>Gender model structure</a:t>
            </a:r>
            <a:endParaRPr kumimoji="0" lang="en-US" sz="5400" b="0" i="0" u="none" strike="noStrike" kern="1200" cap="none" spc="0" normalizeH="0" baseline="0" noProof="0" dirty="0">
              <a:ln w="0"/>
              <a:gradFill>
                <a:gsLst>
                  <a:gs pos="0">
                    <a:srgbClr val="F34D47">
                      <a:lumMod val="50000"/>
                    </a:srgbClr>
                  </a:gs>
                  <a:gs pos="50000">
                    <a:srgbClr val="F34D47"/>
                  </a:gs>
                  <a:gs pos="100000">
                    <a:srgbClr val="F34D47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99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344" y="-182366"/>
            <a:ext cx="6096000" cy="73712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Layer (type)                 Output Shape              </a:t>
            </a:r>
            <a:r>
              <a:rPr lang="en-IN" sz="1100" dirty="0" err="1"/>
              <a:t>Param</a:t>
            </a:r>
            <a:r>
              <a:rPr lang="en-IN" sz="1100" dirty="0"/>
              <a:t> #   </a:t>
            </a:r>
          </a:p>
          <a:p>
            <a:r>
              <a:rPr lang="en-IN" sz="1100" dirty="0"/>
              <a:t>=================================================================</a:t>
            </a:r>
          </a:p>
          <a:p>
            <a:r>
              <a:rPr lang="en-IN" sz="1100" dirty="0"/>
              <a:t>zero_padding2d_1_input (</a:t>
            </a:r>
            <a:r>
              <a:rPr lang="en-IN" sz="1100" dirty="0" err="1"/>
              <a:t>Inpu</a:t>
            </a:r>
            <a:r>
              <a:rPr lang="en-IN" sz="1100" dirty="0"/>
              <a:t> (None, 224, 224, 3)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zero_padding2d_1 (</a:t>
            </a:r>
            <a:r>
              <a:rPr lang="en-IN" sz="1100" dirty="0" err="1"/>
              <a:t>ZeroPaddin</a:t>
            </a:r>
            <a:r>
              <a:rPr lang="en-IN" sz="1100" dirty="0"/>
              <a:t> (None, 226, 226, 3)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conv2d_1 (Conv2D)            (None, 224, 224, 64)      1792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zero_padding2d_2 (</a:t>
            </a:r>
            <a:r>
              <a:rPr lang="en-IN" sz="1100" dirty="0" err="1"/>
              <a:t>ZeroPaddin</a:t>
            </a:r>
            <a:r>
              <a:rPr lang="en-IN" sz="1100" dirty="0"/>
              <a:t> (None, 226, 226, 64)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conv2d_2 (Conv2D)            (None, 224, 224, 64)      36928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max_pooling2d_1 (MaxPooling2 (None, 112, 112, 64)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zero_padding2d_3 (</a:t>
            </a:r>
            <a:r>
              <a:rPr lang="en-IN" sz="1100" dirty="0" err="1"/>
              <a:t>ZeroPaddin</a:t>
            </a:r>
            <a:r>
              <a:rPr lang="en-IN" sz="1100" dirty="0"/>
              <a:t> (None, 114, 114, 64)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conv2d_3 (Conv2D)            (None, 112, 112, 128)     73856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zero_padding2d_4 (</a:t>
            </a:r>
            <a:r>
              <a:rPr lang="en-IN" sz="1100" dirty="0" err="1"/>
              <a:t>ZeroPaddin</a:t>
            </a:r>
            <a:r>
              <a:rPr lang="en-IN" sz="1100" dirty="0"/>
              <a:t> (None, 114, 114, 128)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conv2d_4 (Conv2D)            (None, 112, 112, 128)     147584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max_pooling2d_2 (MaxPooling2 (None, 56, 56, 128)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zero_padding2d_5 (</a:t>
            </a:r>
            <a:r>
              <a:rPr lang="en-IN" sz="1100" dirty="0" err="1"/>
              <a:t>ZeroPaddin</a:t>
            </a:r>
            <a:r>
              <a:rPr lang="en-IN" sz="1100" dirty="0"/>
              <a:t> (None, 58, 58, 128)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conv2d_5 (Conv2D)            (None, 56, 56, 256)       295168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zero_padding2d_6 (</a:t>
            </a:r>
            <a:r>
              <a:rPr lang="en-IN" sz="1100" dirty="0" err="1"/>
              <a:t>ZeroPaddin</a:t>
            </a:r>
            <a:r>
              <a:rPr lang="en-IN" sz="1100" dirty="0"/>
              <a:t> (None, 58, 58, 256)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conv2d_6 (Conv2D)            (None, 56, 56, 256)       </a:t>
            </a:r>
            <a:r>
              <a:rPr lang="en-IN" sz="1100" dirty="0" smtClean="0"/>
              <a:t>590080    </a:t>
            </a:r>
          </a:p>
          <a:p>
            <a:r>
              <a:rPr lang="en-IN" sz="1100" dirty="0" smtClean="0"/>
              <a:t>_________________________________________________________________</a:t>
            </a:r>
          </a:p>
          <a:p>
            <a:r>
              <a:rPr lang="en-IN" sz="1100" dirty="0" smtClean="0"/>
              <a:t>zero_padding2d_7 (</a:t>
            </a:r>
            <a:r>
              <a:rPr lang="en-IN" sz="1100" dirty="0" err="1" smtClean="0"/>
              <a:t>ZeroPaddin</a:t>
            </a:r>
            <a:r>
              <a:rPr lang="en-IN" sz="1100" dirty="0" smtClean="0"/>
              <a:t> (None, 58, 58, 256)       0         </a:t>
            </a:r>
          </a:p>
          <a:p>
            <a:r>
              <a:rPr lang="en-IN" sz="1100" dirty="0" smtClean="0"/>
              <a:t>_________________________________________________________________</a:t>
            </a:r>
          </a:p>
          <a:p>
            <a:r>
              <a:rPr lang="en-IN" sz="1100" dirty="0" smtClean="0"/>
              <a:t>conv2d_7 (Conv2D)            (None, 56, 56, 256)       590080    </a:t>
            </a:r>
          </a:p>
          <a:p>
            <a:r>
              <a:rPr lang="en-IN" sz="1100" dirty="0" smtClean="0"/>
              <a:t>_________________________________________________________________</a:t>
            </a:r>
          </a:p>
          <a:p>
            <a:r>
              <a:rPr lang="en-IN" sz="1100" dirty="0"/>
              <a:t>max_pooling2d_3 (MaxPooling2 (None, 28, 28, 256)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zero_padding2d_8 (</a:t>
            </a:r>
            <a:r>
              <a:rPr lang="en-IN" sz="1100" dirty="0" err="1"/>
              <a:t>ZeroPaddin</a:t>
            </a:r>
            <a:r>
              <a:rPr lang="en-IN" sz="1100" dirty="0"/>
              <a:t> (None, 30, 30, 256)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conv2d_8 (Conv2D)            (None, 28, 28, 512)       1180160   </a:t>
            </a:r>
          </a:p>
          <a:p>
            <a:r>
              <a:rPr lang="en-IN" sz="1100" dirty="0"/>
              <a:t>_________________________________________________________________</a:t>
            </a:r>
          </a:p>
        </p:txBody>
      </p:sp>
      <p:sp>
        <p:nvSpPr>
          <p:cNvPr id="7" name="Rectangle 6"/>
          <p:cNvSpPr/>
          <p:nvPr/>
        </p:nvSpPr>
        <p:spPr>
          <a:xfrm>
            <a:off x="5159896" y="-97727"/>
            <a:ext cx="6096000" cy="72019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 smtClean="0"/>
              <a:t>zero_padding2d_9 </a:t>
            </a:r>
            <a:r>
              <a:rPr lang="en-IN" sz="1100" dirty="0"/>
              <a:t>(</a:t>
            </a:r>
            <a:r>
              <a:rPr lang="en-IN" sz="1100" dirty="0" err="1"/>
              <a:t>ZeroPaddin</a:t>
            </a:r>
            <a:r>
              <a:rPr lang="en-IN" sz="1100" dirty="0"/>
              <a:t> (None, 30, 30, 512)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conv2d_9 (Conv2D)            (None, 28, 28, 512)       2359808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zero_padding2d_10 (</a:t>
            </a:r>
            <a:r>
              <a:rPr lang="en-IN" sz="1100" dirty="0" err="1"/>
              <a:t>ZeroPaddi</a:t>
            </a:r>
            <a:r>
              <a:rPr lang="en-IN" sz="1100" dirty="0"/>
              <a:t> (None, 30, 30, 512)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conv2d_10 (Conv2D)           (None, 28, 28, 512)       2359808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max_pooling2d_4 (MaxPooling2 (None, 14, 14, 512)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zero_padding2d_11 (</a:t>
            </a:r>
            <a:r>
              <a:rPr lang="en-IN" sz="1100" dirty="0" err="1"/>
              <a:t>ZeroPaddi</a:t>
            </a:r>
            <a:r>
              <a:rPr lang="en-IN" sz="1100" dirty="0"/>
              <a:t> (None, 16, 16, 512)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conv2d_11 (Conv2D)           (None, 14, 14, 512)       2359808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zero_padding2d_12 (</a:t>
            </a:r>
            <a:r>
              <a:rPr lang="en-IN" sz="1100" dirty="0" err="1"/>
              <a:t>ZeroPaddi</a:t>
            </a:r>
            <a:r>
              <a:rPr lang="en-IN" sz="1100" dirty="0"/>
              <a:t> (None, 16, 16, 512)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conv2d_12 (Conv2D)           (None, 14, 14, 512)       2359808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zero_padding2d_13 (</a:t>
            </a:r>
            <a:r>
              <a:rPr lang="en-IN" sz="1100" dirty="0" err="1"/>
              <a:t>ZeroPaddi</a:t>
            </a:r>
            <a:r>
              <a:rPr lang="en-IN" sz="1100" dirty="0"/>
              <a:t> (None, 16, 16, 512)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conv2d_13 (Conv2D)           (None, 14, 14, 512)       2359808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max_pooling2d_5 (MaxPooling2 (None, 7, 7, 512)  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conv2d_14 (Conv2D)           (None, 1, 1, 4096)        102764544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dropout_1 (Dropout)          (None, 1, 1, 4096) 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conv2d_15 (Conv2D)           (None, 1, 1, 4096)        16781312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dropout_2 (Dropout)          (None, 1, 1, 4096)        0     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predictions (Conv2D)         (None, 1, 1, 101)         413797    </a:t>
            </a:r>
          </a:p>
          <a:p>
            <a:r>
              <a:rPr lang="en-IN" sz="1100" dirty="0"/>
              <a:t>_________________________________________________________________</a:t>
            </a:r>
          </a:p>
          <a:p>
            <a:r>
              <a:rPr lang="en-IN" sz="1100" dirty="0"/>
              <a:t>flatten_2 (Flatten)          (None, 101)               0         </a:t>
            </a:r>
          </a:p>
          <a:p>
            <a:r>
              <a:rPr lang="en-IN" sz="1100" dirty="0" smtClean="0"/>
              <a:t>_________________________________________________________________</a:t>
            </a:r>
            <a:endParaRPr lang="en-IN" sz="1100" dirty="0"/>
          </a:p>
          <a:p>
            <a:r>
              <a:rPr lang="en-IN" sz="1100" dirty="0"/>
              <a:t>activation_2 (Activation)    (None, 101)               0         </a:t>
            </a:r>
          </a:p>
          <a:p>
            <a:r>
              <a:rPr lang="en-IN" sz="1100" dirty="0"/>
              <a:t>=================================================================</a:t>
            </a:r>
          </a:p>
          <a:p>
            <a:r>
              <a:rPr lang="en-IN" sz="1100" dirty="0"/>
              <a:t>Total </a:t>
            </a:r>
            <a:r>
              <a:rPr lang="en-IN" sz="1100" dirty="0" err="1"/>
              <a:t>params</a:t>
            </a:r>
            <a:r>
              <a:rPr lang="en-IN" sz="1100" dirty="0"/>
              <a:t>: 134,674,341</a:t>
            </a:r>
          </a:p>
          <a:p>
            <a:r>
              <a:rPr lang="en-IN" sz="1100" dirty="0"/>
              <a:t>Trainable </a:t>
            </a:r>
            <a:r>
              <a:rPr lang="en-IN" sz="1100" dirty="0" err="1"/>
              <a:t>params</a:t>
            </a:r>
            <a:r>
              <a:rPr lang="en-IN" sz="1100" dirty="0"/>
              <a:t>: 17,195,109</a:t>
            </a:r>
          </a:p>
          <a:p>
            <a:r>
              <a:rPr lang="en-IN" sz="1100" dirty="0"/>
              <a:t>Non-trainable </a:t>
            </a:r>
            <a:r>
              <a:rPr lang="en-IN" sz="1100" dirty="0" err="1"/>
              <a:t>params</a:t>
            </a:r>
            <a:r>
              <a:rPr lang="en-IN" sz="1100" dirty="0"/>
              <a:t>: 117,479,232</a:t>
            </a:r>
          </a:p>
          <a:p>
            <a:r>
              <a:rPr lang="en-IN" sz="1100" dirty="0"/>
              <a:t>_________________________________________________________________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7558713" y="2939156"/>
            <a:ext cx="6926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Structure of age model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15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0"/>
            <a:ext cx="8765775" cy="68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3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6" y="72008"/>
            <a:ext cx="8619378" cy="6741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81044" y="2749152"/>
            <a:ext cx="6830911" cy="13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9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829</Words>
  <Application>Microsoft Office PowerPoint</Application>
  <PresentationFormat>Widescreen</PresentationFormat>
  <Paragraphs>126</Paragraphs>
  <Slides>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Consolas</vt:lpstr>
      <vt:lpstr>Office Theme</vt:lpstr>
      <vt:lpstr>Tech Computer 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Narola</dc:creator>
  <cp:lastModifiedBy>Pratik Narola</cp:lastModifiedBy>
  <cp:revision>1</cp:revision>
  <dcterms:created xsi:type="dcterms:W3CDTF">2019-04-17T09:53:58Z</dcterms:created>
  <dcterms:modified xsi:type="dcterms:W3CDTF">2019-04-17T09:55:57Z</dcterms:modified>
</cp:coreProperties>
</file>