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61" r:id="rId6"/>
    <p:sldId id="277" r:id="rId7"/>
    <p:sldId id="286" r:id="rId8"/>
    <p:sldId id="278" r:id="rId9"/>
    <p:sldId id="264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563"/>
    <a:srgbClr val="CF4066"/>
    <a:srgbClr val="E86689"/>
    <a:srgbClr val="E0557A"/>
    <a:srgbClr val="F0CD94"/>
    <a:srgbClr val="F6E1C0"/>
    <a:srgbClr val="FEE9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50FBAA-94FA-4E14-84C0-AF11D95113BA}" v="7" dt="2024-12-06T15:34:22.2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621" autoAdjust="0"/>
  </p:normalViewPr>
  <p:slideViewPr>
    <p:cSldViewPr snapToGrid="0">
      <p:cViewPr varScale="1">
        <p:scale>
          <a:sx n="54" d="100"/>
          <a:sy n="54" d="100"/>
        </p:scale>
        <p:origin x="178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BF71F-15E9-4C78-97B1-8C2F705E5641}" type="datetimeFigureOut">
              <a:rPr lang="en-CA" smtClean="0"/>
              <a:t>2024-12-09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C9ABE-A6E4-4918-97D0-90CC1700E0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5417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C9ABE-A6E4-4918-97D0-90CC1700E04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9743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C9ABE-A6E4-4918-97D0-90CC1700E04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8879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enhance responses from the language model, we have implemented query filtering and key information extraction.</a:t>
            </a:r>
          </a:p>
          <a:p>
            <a:endParaRPr lang="en-US" dirty="0"/>
          </a:p>
          <a:p>
            <a:r>
              <a:rPr lang="en-US" dirty="0"/>
              <a:t>This ensures the model processes only the most relevant inputs.</a:t>
            </a:r>
          </a:p>
          <a:p>
            <a:endParaRPr lang="en-US" dirty="0"/>
          </a:p>
          <a:p>
            <a:r>
              <a:rPr lang="en-US" dirty="0"/>
              <a:t>We also guide users to provide more refined queries and include specific information such as topic title or the unit details, improving the quality of interactions.</a:t>
            </a:r>
          </a:p>
          <a:p>
            <a:endParaRPr lang="en-US" dirty="0"/>
          </a:p>
          <a:p>
            <a:r>
              <a:rPr lang="en-US" dirty="0"/>
              <a:t>The interface was built using React,, and to make it more user-friendly, we integrated voice input for submitting queries.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C9ABE-A6E4-4918-97D0-90CC1700E04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300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8629A-27A2-8728-5012-96E6573F4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85737A2-45CF-466F-F53E-88084684B8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D74572-B7FA-9048-3908-D31254035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05C889-441D-AC0A-5168-FA03709F28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C9ABE-A6E4-4918-97D0-90CC1700E04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9647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D1B2E-AB8E-F500-7EE1-C70BA273B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51F18E2-2ECB-CFED-7447-3A76847773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546FA0-00B1-7BA9-F467-70104381B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there's a response speed issue. While initial responses are under 5 seconds, subsequent ones can take almost a minute, which impacts user experience.</a:t>
            </a:r>
          </a:p>
          <a:p>
            <a:endParaRPr lang="en-US" dirty="0"/>
          </a:p>
          <a:p>
            <a:r>
              <a:rPr lang="en-US" dirty="0"/>
              <a:t>Second, the voice recognition library we're using has limitations—it doesn’t allow us to modify accuracy settings, which restricts performance optimization.</a:t>
            </a:r>
          </a:p>
          <a:p>
            <a:endParaRPr lang="en-US" dirty="0"/>
          </a:p>
          <a:p>
            <a:r>
              <a:rPr lang="en-US" dirty="0"/>
              <a:t>These challenges will be documented and addressed in the next phase improving the performance.</a:t>
            </a:r>
          </a:p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140D8D-815C-C15D-E719-64B92C6EF4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C9ABE-A6E4-4918-97D0-90CC1700E04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2482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we’ll collect all necessary files, reports, and materials to ensure we have everything organized.</a:t>
            </a:r>
          </a:p>
          <a:p>
            <a:endParaRPr lang="en-US" dirty="0"/>
          </a:p>
          <a:p>
            <a:r>
              <a:rPr lang="en-US" dirty="0"/>
              <a:t>Next, we’ll sort these documents for better accessibility and usability.</a:t>
            </a:r>
          </a:p>
          <a:p>
            <a:endParaRPr lang="en-US" dirty="0"/>
          </a:p>
          <a:p>
            <a:r>
              <a:rPr lang="en-US" dirty="0"/>
              <a:t>Finally, we’ll create a detailed guide for the next team, helping them review our progress and continue the work smoothly.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C9ABE-A6E4-4918-97D0-90CC1700E04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695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C9ABE-A6E4-4918-97D0-90CC1700E04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15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9B51-39FA-6105-E225-90615A8F5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0613B-4155-EB28-5EBA-0237A3191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71247-2030-8274-494E-C0CDF02A1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E495-0B78-4E0C-B981-797A590F09A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1AEC-8E23-1F2C-23B7-2B521C1B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29C75-99BF-264D-B0CF-FE23BF2E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392-56D5-4793-835D-B9D93F9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863B1-0BC1-C61F-7DE1-D6338802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919CF-FDD6-31FA-529A-2E01AEF42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95883-EC1D-4B9A-285B-81BD91D0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E495-0B78-4E0C-B981-797A590F09A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12071-3EC9-63C4-0281-670DB65F9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C7043-6CCD-65BB-3210-C6FEB8E0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392-56D5-4793-835D-B9D93F9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9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E2302-F0C6-E053-8CB4-207E1710D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FB5A2-7C60-CC98-1AF3-F30CCCCFA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966C6-FB59-78DA-3E3E-09EFA9DE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E495-0B78-4E0C-B981-797A590F09A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AAA6E-6C45-8586-15AE-8E54C4952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9EE0C-5594-09C5-1A4C-BACD3F69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392-56D5-4793-835D-B9D93F9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9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1229-69EA-2B1F-B627-BACDA279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ABCE0-E799-A144-99F5-253FB4F09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C10D2-E859-59F2-6EBD-4B88FD7A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E495-0B78-4E0C-B981-797A590F09A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F5568-C910-C40B-BA5F-9A265AE5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42CEA-E6FB-A409-7DEE-ABE56CD3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392-56D5-4793-835D-B9D93F9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5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E09E-378C-9D51-2FFB-99BC18E9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145E-B282-97C0-9467-6D596F88F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2A4C4-7F9A-653C-4D41-A39D747E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E495-0B78-4E0C-B981-797A590F09A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C91F9-7956-78EA-6999-019617A1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64622-688A-8FB6-6434-6E1EC6B6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392-56D5-4793-835D-B9D93F9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4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25FD-F0CF-FF31-19CF-D1867B02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ACE73-CAFD-7607-B388-7EDD36E21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C237B-D648-66BC-3751-5577833CF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8B334-4D50-80A7-5071-6F0E9FA4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E495-0B78-4E0C-B981-797A590F09A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95085-813F-D010-B632-04DFD29DB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DEB20-E928-F8DD-540C-31B29994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392-56D5-4793-835D-B9D93F9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DF3D-0B63-493F-35C7-E87B84AA4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CDEE0-A435-9898-1216-91B8C2D18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7DB48-772A-478F-596D-D4B1E2FF7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0603EC-C16C-9913-1304-09567E5F0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8B2B7-2E9D-BC5C-F238-52B88FC53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A28E0-5C23-8A54-FD40-02E8448C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E495-0B78-4E0C-B981-797A590F09A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C76DE1-395C-567B-8A6F-ED966273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F74E3-CE42-E069-361A-E8AF0EB6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392-56D5-4793-835D-B9D93F9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1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2813-E1CF-533E-31F7-7C026C61F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FFB4BE-9B4D-4123-CB05-CF85D04C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E495-0B78-4E0C-B981-797A590F09A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7C2E2-0399-660E-FAB7-A9B74873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507D2-B7BD-7FAE-524E-811A96AE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392-56D5-4793-835D-B9D93F9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6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C40F9-4F3A-5ECB-C6F3-C7E7534D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E495-0B78-4E0C-B981-797A590F09A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F164D-D825-4B13-8012-F28A47E2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072B7-D8E1-051B-5040-616F1C34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392-56D5-4793-835D-B9D93F9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87DE-FCAD-CB46-D33F-98A819BD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C8E55-929B-15C3-66A6-FB1097E0E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9B6C4-C839-6BE7-7156-54C8CF168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0DF29-A996-001E-38E0-3FEDE79C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E495-0B78-4E0C-B981-797A590F09A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B9A8B-FB00-2A98-A794-2E36097E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4AEAC-AFD4-04A8-5561-6720409C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392-56D5-4793-835D-B9D93F9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1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70CD-BA42-4137-56F4-C9969700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9C2C98-6F5E-964D-8CBC-7CD2DBBBB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E7F19-4D38-D004-91F0-C28A48680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DF64D-8C0F-B013-960F-B92DB6A8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E495-0B78-4E0C-B981-797A590F09A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2668C-4F4C-FDE8-34F3-E054BC7B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EC7CE-D3EF-7A4A-EBD0-40297C50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392-56D5-4793-835D-B9D93F9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8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35EE1-FCF7-86AD-D364-B8B16957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88C76-D086-33C1-5E6C-A756814A7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54231-418C-CC53-11C9-38F6D6C4E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6E495-0B78-4E0C-B981-797A590F09A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B8C6B-0623-FA42-822F-6A22CA7E1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93488-EB83-1399-4775-E0864CB93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A2392-56D5-4793-835D-B9D93F9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3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 1">
            <a:extLst>
              <a:ext uri="{FF2B5EF4-FFF2-40B4-BE49-F238E27FC236}">
                <a16:creationId xmlns:a16="http://schemas.microsoft.com/office/drawing/2014/main" id="{28E66C10-051F-C080-5E05-5DFED877948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" y="317"/>
            <a:ext cx="12191365" cy="685736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379EF23-7AE9-E73C-1B1A-592D33D5441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19050" y="0"/>
            <a:ext cx="2481326" cy="3714218"/>
            <a:chOff x="-19050" y="5645"/>
            <a:chExt cx="2481326" cy="3709924"/>
          </a:xfrm>
        </p:grpSpPr>
        <p:pic>
          <p:nvPicPr>
            <p:cNvPr id="19" name="Image 12">
              <a:extLst>
                <a:ext uri="{FF2B5EF4-FFF2-40B4-BE49-F238E27FC236}">
                  <a16:creationId xmlns:a16="http://schemas.microsoft.com/office/drawing/2014/main" id="{7D2DB8A4-3CC4-0C3E-BC7D-0F2416FDE9A2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9050" y="5645"/>
              <a:ext cx="2481326" cy="3709924"/>
            </a:xfrm>
            <a:prstGeom prst="rect">
              <a:avLst/>
            </a:prstGeom>
          </p:spPr>
        </p:pic>
        <p:pic>
          <p:nvPicPr>
            <p:cNvPr id="20" name="Image 13">
              <a:extLst>
                <a:ext uri="{FF2B5EF4-FFF2-40B4-BE49-F238E27FC236}">
                  <a16:creationId xmlns:a16="http://schemas.microsoft.com/office/drawing/2014/main" id="{E5F344C3-1BBA-97EC-8190-887EC97DB99F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5645"/>
              <a:ext cx="2028825" cy="3619500"/>
            </a:xfrm>
            <a:prstGeom prst="rect">
              <a:avLst/>
            </a:prstGeom>
          </p:spPr>
        </p:pic>
        <p:sp>
          <p:nvSpPr>
            <p:cNvPr id="21" name="Graphic 14">
              <a:extLst>
                <a:ext uri="{FF2B5EF4-FFF2-40B4-BE49-F238E27FC236}">
                  <a16:creationId xmlns:a16="http://schemas.microsoft.com/office/drawing/2014/main" id="{77E0706A-F0E2-8BAC-EB0D-09EF9631914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905000" y="262822"/>
              <a:ext cx="276225" cy="238125"/>
            </a:xfrm>
            <a:custGeom>
              <a:avLst/>
              <a:gdLst/>
              <a:ahLst/>
              <a:cxnLst/>
              <a:rect l="l" t="t" r="r" b="b"/>
              <a:pathLst>
                <a:path w="276225" h="238125">
                  <a:moveTo>
                    <a:pt x="276225" y="0"/>
                  </a:moveTo>
                  <a:lnTo>
                    <a:pt x="0" y="0"/>
                  </a:lnTo>
                  <a:lnTo>
                    <a:pt x="138175" y="238125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rgbClr val="DBA24D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Graphic 15">
              <a:extLst>
                <a:ext uri="{FF2B5EF4-FFF2-40B4-BE49-F238E27FC236}">
                  <a16:creationId xmlns:a16="http://schemas.microsoft.com/office/drawing/2014/main" id="{76A74E84-DE75-52FE-6774-4E671275989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905000" y="5645"/>
              <a:ext cx="276225" cy="762000"/>
            </a:xfrm>
            <a:custGeom>
              <a:avLst/>
              <a:gdLst/>
              <a:ahLst/>
              <a:cxnLst/>
              <a:rect l="l" t="t" r="r" b="b"/>
              <a:pathLst>
                <a:path w="276225" h="762000">
                  <a:moveTo>
                    <a:pt x="276225" y="762000"/>
                  </a:moveTo>
                  <a:lnTo>
                    <a:pt x="138176" y="514350"/>
                  </a:lnTo>
                  <a:lnTo>
                    <a:pt x="0" y="762000"/>
                  </a:lnTo>
                  <a:lnTo>
                    <a:pt x="276225" y="762000"/>
                  </a:lnTo>
                  <a:close/>
                </a:path>
                <a:path w="276225" h="762000">
                  <a:moveTo>
                    <a:pt x="276225" y="257175"/>
                  </a:moveTo>
                  <a:lnTo>
                    <a:pt x="138176" y="0"/>
                  </a:lnTo>
                  <a:lnTo>
                    <a:pt x="0" y="257175"/>
                  </a:lnTo>
                  <a:lnTo>
                    <a:pt x="276225" y="257175"/>
                  </a:lnTo>
                  <a:close/>
                </a:path>
              </a:pathLst>
            </a:custGeom>
            <a:solidFill>
              <a:srgbClr val="EBA842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Graphic 16">
              <a:extLst>
                <a:ext uri="{FF2B5EF4-FFF2-40B4-BE49-F238E27FC236}">
                  <a16:creationId xmlns:a16="http://schemas.microsoft.com/office/drawing/2014/main" id="{AC8BDE03-BF74-137E-A593-6EB99455509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62125" y="262821"/>
              <a:ext cx="419100" cy="752475"/>
            </a:xfrm>
            <a:custGeom>
              <a:avLst/>
              <a:gdLst/>
              <a:ahLst/>
              <a:cxnLst/>
              <a:rect l="l" t="t" r="r" b="b"/>
              <a:pathLst>
                <a:path w="419100" h="752475">
                  <a:moveTo>
                    <a:pt x="276225" y="247650"/>
                  </a:moveTo>
                  <a:lnTo>
                    <a:pt x="138176" y="0"/>
                  </a:lnTo>
                  <a:lnTo>
                    <a:pt x="0" y="247650"/>
                  </a:lnTo>
                  <a:lnTo>
                    <a:pt x="276225" y="247650"/>
                  </a:lnTo>
                  <a:close/>
                </a:path>
                <a:path w="419100" h="752475">
                  <a:moveTo>
                    <a:pt x="419100" y="504825"/>
                  </a:moveTo>
                  <a:lnTo>
                    <a:pt x="133350" y="504825"/>
                  </a:lnTo>
                  <a:lnTo>
                    <a:pt x="276225" y="752475"/>
                  </a:lnTo>
                  <a:lnTo>
                    <a:pt x="419100" y="5048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Graphic 17">
              <a:extLst>
                <a:ext uri="{FF2B5EF4-FFF2-40B4-BE49-F238E27FC236}">
                  <a16:creationId xmlns:a16="http://schemas.microsoft.com/office/drawing/2014/main" id="{96BEEFE6-E33E-12DF-1F31-67B5D06BFC4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52600" y="5645"/>
              <a:ext cx="285750" cy="762000"/>
            </a:xfrm>
            <a:custGeom>
              <a:avLst/>
              <a:gdLst/>
              <a:ahLst/>
              <a:cxnLst/>
              <a:rect l="l" t="t" r="r" b="b"/>
              <a:pathLst>
                <a:path w="285750" h="762000">
                  <a:moveTo>
                    <a:pt x="285750" y="504825"/>
                  </a:moveTo>
                  <a:lnTo>
                    <a:pt x="0" y="504825"/>
                  </a:lnTo>
                  <a:lnTo>
                    <a:pt x="142875" y="762000"/>
                  </a:lnTo>
                  <a:lnTo>
                    <a:pt x="285750" y="504825"/>
                  </a:lnTo>
                  <a:close/>
                </a:path>
                <a:path w="285750" h="762000">
                  <a:moveTo>
                    <a:pt x="285750" y="0"/>
                  </a:moveTo>
                  <a:lnTo>
                    <a:pt x="9525" y="0"/>
                  </a:lnTo>
                  <a:lnTo>
                    <a:pt x="147701" y="24765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DBA24D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Graphic 18">
              <a:extLst>
                <a:ext uri="{FF2B5EF4-FFF2-40B4-BE49-F238E27FC236}">
                  <a16:creationId xmlns:a16="http://schemas.microsoft.com/office/drawing/2014/main" id="{A8F7813E-7BCF-B7D7-1F7B-DA07283169D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081276" y="515297"/>
              <a:ext cx="285750" cy="247650"/>
            </a:xfrm>
            <a:custGeom>
              <a:avLst/>
              <a:gdLst/>
              <a:ahLst/>
              <a:cxnLst/>
              <a:rect l="l" t="t" r="r" b="b"/>
              <a:pathLst>
                <a:path w="285750" h="247650">
                  <a:moveTo>
                    <a:pt x="0" y="0"/>
                  </a:moveTo>
                  <a:lnTo>
                    <a:pt x="142875" y="247650"/>
                  </a:lnTo>
                  <a:lnTo>
                    <a:pt x="28575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Graphic 19">
              <a:extLst>
                <a:ext uri="{FF2B5EF4-FFF2-40B4-BE49-F238E27FC236}">
                  <a16:creationId xmlns:a16="http://schemas.microsoft.com/office/drawing/2014/main" id="{FDA29A3F-F558-402F-1255-41AA9F506A8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071751" y="10473"/>
              <a:ext cx="276225" cy="247650"/>
            </a:xfrm>
            <a:custGeom>
              <a:avLst/>
              <a:gdLst/>
              <a:ahLst/>
              <a:cxnLst/>
              <a:rect l="l" t="t" r="r" b="b"/>
              <a:pathLst>
                <a:path w="276225" h="247650">
                  <a:moveTo>
                    <a:pt x="0" y="0"/>
                  </a:moveTo>
                  <a:lnTo>
                    <a:pt x="138049" y="247650"/>
                  </a:lnTo>
                  <a:lnTo>
                    <a:pt x="276225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DBA24D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Graphic 20">
              <a:extLst>
                <a:ext uri="{FF2B5EF4-FFF2-40B4-BE49-F238E27FC236}">
                  <a16:creationId xmlns:a16="http://schemas.microsoft.com/office/drawing/2014/main" id="{AD42379B-40DF-88A5-0F77-63F72994263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424050" y="1172523"/>
              <a:ext cx="609600" cy="371475"/>
            </a:xfrm>
            <a:custGeom>
              <a:avLst/>
              <a:gdLst/>
              <a:ahLst/>
              <a:cxnLst/>
              <a:rect l="l" t="t" r="r" b="b"/>
              <a:pathLst>
                <a:path w="609600" h="371475">
                  <a:moveTo>
                    <a:pt x="333375" y="0"/>
                  </a:moveTo>
                  <a:lnTo>
                    <a:pt x="471424" y="247650"/>
                  </a:lnTo>
                  <a:lnTo>
                    <a:pt x="609600" y="0"/>
                  </a:lnTo>
                  <a:lnTo>
                    <a:pt x="333375" y="0"/>
                  </a:lnTo>
                  <a:close/>
                </a:path>
                <a:path w="609600" h="371475">
                  <a:moveTo>
                    <a:pt x="0" y="123825"/>
                  </a:moveTo>
                  <a:lnTo>
                    <a:pt x="142875" y="371475"/>
                  </a:lnTo>
                  <a:lnTo>
                    <a:pt x="285750" y="123825"/>
                  </a:lnTo>
                  <a:lnTo>
                    <a:pt x="0" y="123825"/>
                  </a:lnTo>
                  <a:close/>
                </a:path>
              </a:pathLst>
            </a:custGeom>
            <a:ln w="12700">
              <a:solidFill>
                <a:srgbClr val="DBA24D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30" name="Image 22">
            <a:extLst>
              <a:ext uri="{FF2B5EF4-FFF2-40B4-BE49-F238E27FC236}">
                <a16:creationId xmlns:a16="http://schemas.microsoft.com/office/drawing/2014/main" id="{DD21975F-7B65-6F9C-7EA4-CE2267F175DF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23216" y="5693428"/>
            <a:ext cx="1345565" cy="77724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00E8C04-9C4D-B630-BAAF-35B77E78B62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006955" y="2511566"/>
            <a:ext cx="8178085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6000">
                <a:ea typeface="+mn-lt"/>
                <a:cs typeface="+mn-lt"/>
              </a:rPr>
              <a:t>AI Research</a:t>
            </a:r>
            <a:endParaRPr lang="en-US" sz="600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D8E3D68-1B18-DA11-B9AB-15B11023D2A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9729723" y="3143782"/>
            <a:ext cx="2481326" cy="3714218"/>
            <a:chOff x="9729723" y="3143782"/>
            <a:chExt cx="2481326" cy="3714218"/>
          </a:xfrm>
        </p:grpSpPr>
        <p:pic>
          <p:nvPicPr>
            <p:cNvPr id="33" name="Image 12">
              <a:extLst>
                <a:ext uri="{FF2B5EF4-FFF2-40B4-BE49-F238E27FC236}">
                  <a16:creationId xmlns:a16="http://schemas.microsoft.com/office/drawing/2014/main" id="{E8F9CBC9-519C-6D20-ADE4-43DA887963F0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9729723" y="3143782"/>
              <a:ext cx="2481326" cy="3714218"/>
            </a:xfrm>
            <a:prstGeom prst="rect">
              <a:avLst/>
            </a:prstGeom>
          </p:spPr>
        </p:pic>
        <p:pic>
          <p:nvPicPr>
            <p:cNvPr id="34" name="Image 13">
              <a:extLst>
                <a:ext uri="{FF2B5EF4-FFF2-40B4-BE49-F238E27FC236}">
                  <a16:creationId xmlns:a16="http://schemas.microsoft.com/office/drawing/2014/main" id="{561E414E-7298-4925-8FE1-BB460A328906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0163175" y="3233993"/>
              <a:ext cx="2028825" cy="3623689"/>
            </a:xfrm>
            <a:prstGeom prst="rect">
              <a:avLst/>
            </a:prstGeom>
          </p:spPr>
        </p:pic>
        <p:sp>
          <p:nvSpPr>
            <p:cNvPr id="35" name="Graphic 14">
              <a:extLst>
                <a:ext uri="{FF2B5EF4-FFF2-40B4-BE49-F238E27FC236}">
                  <a16:creationId xmlns:a16="http://schemas.microsoft.com/office/drawing/2014/main" id="{9C06C8F1-8E70-75D2-7126-BA8C4A81351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34438" y="5693110"/>
              <a:ext cx="304799" cy="262396"/>
            </a:xfrm>
            <a:custGeom>
              <a:avLst/>
              <a:gdLst/>
              <a:ahLst/>
              <a:cxnLst/>
              <a:rect l="l" t="t" r="r" b="b"/>
              <a:pathLst>
                <a:path w="276225" h="238125">
                  <a:moveTo>
                    <a:pt x="276225" y="0"/>
                  </a:moveTo>
                  <a:lnTo>
                    <a:pt x="0" y="0"/>
                  </a:lnTo>
                  <a:lnTo>
                    <a:pt x="138175" y="238125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rgbClr val="DBA24D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Graphic 15">
              <a:extLst>
                <a:ext uri="{FF2B5EF4-FFF2-40B4-BE49-F238E27FC236}">
                  <a16:creationId xmlns:a16="http://schemas.microsoft.com/office/drawing/2014/main" id="{EE1534CB-AF5E-4361-1947-216F25B6062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993787" y="6074687"/>
              <a:ext cx="307497" cy="762882"/>
            </a:xfrm>
            <a:custGeom>
              <a:avLst/>
              <a:gdLst/>
              <a:ahLst/>
              <a:cxnLst/>
              <a:rect l="l" t="t" r="r" b="b"/>
              <a:pathLst>
                <a:path w="276225" h="762000">
                  <a:moveTo>
                    <a:pt x="276225" y="762000"/>
                  </a:moveTo>
                  <a:lnTo>
                    <a:pt x="138176" y="514350"/>
                  </a:lnTo>
                  <a:lnTo>
                    <a:pt x="0" y="762000"/>
                  </a:lnTo>
                  <a:lnTo>
                    <a:pt x="276225" y="762000"/>
                  </a:lnTo>
                  <a:close/>
                </a:path>
                <a:path w="276225" h="762000">
                  <a:moveTo>
                    <a:pt x="276225" y="257175"/>
                  </a:moveTo>
                  <a:lnTo>
                    <a:pt x="138176" y="0"/>
                  </a:lnTo>
                  <a:lnTo>
                    <a:pt x="0" y="257175"/>
                  </a:lnTo>
                  <a:lnTo>
                    <a:pt x="276225" y="257175"/>
                  </a:lnTo>
                  <a:close/>
                </a:path>
              </a:pathLst>
            </a:custGeom>
            <a:solidFill>
              <a:srgbClr val="EBA842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Graphic 16">
              <a:extLst>
                <a:ext uri="{FF2B5EF4-FFF2-40B4-BE49-F238E27FC236}">
                  <a16:creationId xmlns:a16="http://schemas.microsoft.com/office/drawing/2014/main" id="{49CF9D82-6EE9-295B-F00F-7218338F6CD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994105" y="5812631"/>
              <a:ext cx="445132" cy="792956"/>
            </a:xfrm>
            <a:custGeom>
              <a:avLst/>
              <a:gdLst/>
              <a:ahLst/>
              <a:cxnLst/>
              <a:rect l="l" t="t" r="r" b="b"/>
              <a:pathLst>
                <a:path w="419100" h="752475">
                  <a:moveTo>
                    <a:pt x="276225" y="247650"/>
                  </a:moveTo>
                  <a:lnTo>
                    <a:pt x="138176" y="0"/>
                  </a:lnTo>
                  <a:lnTo>
                    <a:pt x="0" y="247650"/>
                  </a:lnTo>
                  <a:lnTo>
                    <a:pt x="276225" y="247650"/>
                  </a:lnTo>
                  <a:close/>
                </a:path>
                <a:path w="419100" h="752475">
                  <a:moveTo>
                    <a:pt x="419100" y="504825"/>
                  </a:moveTo>
                  <a:lnTo>
                    <a:pt x="133350" y="504825"/>
                  </a:lnTo>
                  <a:lnTo>
                    <a:pt x="276225" y="752475"/>
                  </a:lnTo>
                  <a:lnTo>
                    <a:pt x="419100" y="5048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r>
                <a:rPr lang="en-US"/>
                <a:t>`</a:t>
              </a:r>
            </a:p>
          </p:txBody>
        </p:sp>
        <p:sp>
          <p:nvSpPr>
            <p:cNvPr id="38" name="Graphic 17">
              <a:extLst>
                <a:ext uri="{FF2B5EF4-FFF2-40B4-BE49-F238E27FC236}">
                  <a16:creationId xmlns:a16="http://schemas.microsoft.com/office/drawing/2014/main" id="{4B73E4D0-3223-83E0-C88B-4AEBB872060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993469" y="5812630"/>
              <a:ext cx="307814" cy="792957"/>
            </a:xfrm>
            <a:custGeom>
              <a:avLst/>
              <a:gdLst/>
              <a:ahLst/>
              <a:cxnLst/>
              <a:rect l="l" t="t" r="r" b="b"/>
              <a:pathLst>
                <a:path w="285750" h="762000">
                  <a:moveTo>
                    <a:pt x="285750" y="504825"/>
                  </a:moveTo>
                  <a:lnTo>
                    <a:pt x="0" y="504825"/>
                  </a:lnTo>
                  <a:lnTo>
                    <a:pt x="142875" y="762000"/>
                  </a:lnTo>
                  <a:lnTo>
                    <a:pt x="285750" y="504825"/>
                  </a:lnTo>
                  <a:close/>
                </a:path>
                <a:path w="285750" h="762000">
                  <a:moveTo>
                    <a:pt x="285750" y="0"/>
                  </a:moveTo>
                  <a:lnTo>
                    <a:pt x="9525" y="0"/>
                  </a:lnTo>
                  <a:lnTo>
                    <a:pt x="147701" y="24765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DBA24D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Graphic 18">
              <a:extLst>
                <a:ext uri="{FF2B5EF4-FFF2-40B4-BE49-F238E27FC236}">
                  <a16:creationId xmlns:a16="http://schemas.microsoft.com/office/drawing/2014/main" id="{58F32AB2-341B-992D-98D7-A43FC719125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793189" y="6066381"/>
              <a:ext cx="285750" cy="247937"/>
            </a:xfrm>
            <a:custGeom>
              <a:avLst/>
              <a:gdLst/>
              <a:ahLst/>
              <a:cxnLst/>
              <a:rect l="l" t="t" r="r" b="b"/>
              <a:pathLst>
                <a:path w="285750" h="247650">
                  <a:moveTo>
                    <a:pt x="0" y="0"/>
                  </a:moveTo>
                  <a:lnTo>
                    <a:pt x="142875" y="247650"/>
                  </a:lnTo>
                  <a:lnTo>
                    <a:pt x="28575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Graphic 19">
              <a:extLst>
                <a:ext uri="{FF2B5EF4-FFF2-40B4-BE49-F238E27FC236}">
                  <a16:creationId xmlns:a16="http://schemas.microsoft.com/office/drawing/2014/main" id="{A02AE00B-8FE1-54C6-C2A5-FE154839611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817893" y="6566369"/>
              <a:ext cx="276225" cy="247937"/>
            </a:xfrm>
            <a:custGeom>
              <a:avLst/>
              <a:gdLst/>
              <a:ahLst/>
              <a:cxnLst/>
              <a:rect l="l" t="t" r="r" b="b"/>
              <a:pathLst>
                <a:path w="276225" h="247650">
                  <a:moveTo>
                    <a:pt x="0" y="0"/>
                  </a:moveTo>
                  <a:lnTo>
                    <a:pt x="138049" y="247650"/>
                  </a:lnTo>
                  <a:lnTo>
                    <a:pt x="276225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DBA24D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Graphic 20">
              <a:extLst>
                <a:ext uri="{FF2B5EF4-FFF2-40B4-BE49-F238E27FC236}">
                  <a16:creationId xmlns:a16="http://schemas.microsoft.com/office/drawing/2014/main" id="{FA6C97D7-90E9-8BC1-B532-54898614F17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10134438" y="5274421"/>
              <a:ext cx="609600" cy="371905"/>
            </a:xfrm>
            <a:custGeom>
              <a:avLst/>
              <a:gdLst/>
              <a:ahLst/>
              <a:cxnLst/>
              <a:rect l="l" t="t" r="r" b="b"/>
              <a:pathLst>
                <a:path w="609600" h="371475">
                  <a:moveTo>
                    <a:pt x="333375" y="0"/>
                  </a:moveTo>
                  <a:lnTo>
                    <a:pt x="471424" y="247650"/>
                  </a:lnTo>
                  <a:lnTo>
                    <a:pt x="609600" y="0"/>
                  </a:lnTo>
                  <a:lnTo>
                    <a:pt x="333375" y="0"/>
                  </a:lnTo>
                  <a:close/>
                </a:path>
                <a:path w="609600" h="371475">
                  <a:moveTo>
                    <a:pt x="0" y="123825"/>
                  </a:moveTo>
                  <a:lnTo>
                    <a:pt x="142875" y="371475"/>
                  </a:lnTo>
                  <a:lnTo>
                    <a:pt x="285750" y="123825"/>
                  </a:lnTo>
                  <a:lnTo>
                    <a:pt x="0" y="123825"/>
                  </a:lnTo>
                  <a:close/>
                </a:path>
              </a:pathLst>
            </a:custGeom>
            <a:ln w="12700">
              <a:solidFill>
                <a:srgbClr val="DBA24D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B1C2D6A-866C-392B-DFFA-FCDD1AC58F9C}"/>
              </a:ext>
            </a:extLst>
          </p:cNvPr>
          <p:cNvSpPr txBox="1"/>
          <p:nvPr/>
        </p:nvSpPr>
        <p:spPr>
          <a:xfrm>
            <a:off x="4536214" y="6470668"/>
            <a:ext cx="3119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88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©</a:t>
            </a:r>
            <a:r>
              <a:rPr lang="en-US" sz="1400" spc="-5">
                <a:solidFill>
                  <a:srgbClr val="888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>
                <a:solidFill>
                  <a:srgbClr val="888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Conestoga</a:t>
            </a:r>
            <a:r>
              <a:rPr lang="en-US" sz="1400" spc="-30">
                <a:solidFill>
                  <a:srgbClr val="888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>
                <a:solidFill>
                  <a:srgbClr val="888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College.</a:t>
            </a:r>
            <a:r>
              <a:rPr lang="en-US" sz="1400" spc="-55">
                <a:solidFill>
                  <a:srgbClr val="888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>
                <a:solidFill>
                  <a:srgbClr val="888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All</a:t>
            </a:r>
            <a:r>
              <a:rPr lang="en-US" sz="1400" spc="-30">
                <a:solidFill>
                  <a:srgbClr val="888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>
                <a:solidFill>
                  <a:srgbClr val="888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rights</a:t>
            </a:r>
            <a:r>
              <a:rPr lang="en-US" sz="1400" spc="5">
                <a:solidFill>
                  <a:srgbClr val="888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spc="-10">
                <a:solidFill>
                  <a:srgbClr val="888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reserved.</a:t>
            </a:r>
            <a:endParaRPr lang="en-US" sz="1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3A5121-BE9A-44AF-94C5-9805B2259138}"/>
              </a:ext>
            </a:extLst>
          </p:cNvPr>
          <p:cNvSpPr txBox="1"/>
          <p:nvPr/>
        </p:nvSpPr>
        <p:spPr>
          <a:xfrm>
            <a:off x="7658100" y="3619500"/>
            <a:ext cx="28003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alibri Light"/>
                <a:ea typeface="Calibri Light"/>
                <a:cs typeface="Calibri Light"/>
              </a:rPr>
              <a:t>F24-7 Sprint Demo</a:t>
            </a:r>
          </a:p>
          <a:p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645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51">
            <a:extLst>
              <a:ext uri="{FF2B5EF4-FFF2-40B4-BE49-F238E27FC236}">
                <a16:creationId xmlns:a16="http://schemas.microsoft.com/office/drawing/2014/main" id="{63B9112C-0558-2C58-7C25-4032971AA578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" y="317"/>
            <a:ext cx="12191365" cy="6857365"/>
          </a:xfrm>
          <a:prstGeom prst="rect">
            <a:avLst/>
          </a:prstGeom>
        </p:spPr>
      </p:pic>
      <p:pic>
        <p:nvPicPr>
          <p:cNvPr id="8" name="Image 56">
            <a:extLst>
              <a:ext uri="{FF2B5EF4-FFF2-40B4-BE49-F238E27FC236}">
                <a16:creationId xmlns:a16="http://schemas.microsoft.com/office/drawing/2014/main" id="{13A1AEC7-EA0C-EA30-F8FE-F2F137C3D13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709" y="6299835"/>
            <a:ext cx="828675" cy="48577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9C39B8-786B-C250-3701-4E73186C8FDA}"/>
              </a:ext>
            </a:extLst>
          </p:cNvPr>
          <p:cNvGraphicFramePr>
            <a:graphicFrameLocks noGrp="1"/>
          </p:cNvGraphicFramePr>
          <p:nvPr/>
        </p:nvGraphicFramePr>
        <p:xfrm>
          <a:off x="1884302" y="2276048"/>
          <a:ext cx="8423396" cy="2305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698">
                  <a:extLst>
                    <a:ext uri="{9D8B030D-6E8A-4147-A177-3AD203B41FA5}">
                      <a16:colId xmlns:a16="http://schemas.microsoft.com/office/drawing/2014/main" val="1668180452"/>
                    </a:ext>
                  </a:extLst>
                </a:gridCol>
                <a:gridCol w="4211698">
                  <a:extLst>
                    <a:ext uri="{9D8B030D-6E8A-4147-A177-3AD203B41FA5}">
                      <a16:colId xmlns:a16="http://schemas.microsoft.com/office/drawing/2014/main" val="990191586"/>
                    </a:ext>
                  </a:extLst>
                </a:gridCol>
              </a:tblGrid>
              <a:tr h="576476">
                <a:tc>
                  <a:txBody>
                    <a:bodyPr/>
                    <a:lstStyle/>
                    <a:p>
                      <a:pPr algn="ctr"/>
                      <a:r>
                        <a:rPr lang="en-US" sz="2800" b="1"/>
                        <a:t>Copilot Studio</a:t>
                      </a:r>
                    </a:p>
                  </a:txBody>
                  <a:tcPr marL="142145" marR="142145" marT="71072" marB="710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B56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/>
                        <a:t>Tech</a:t>
                      </a:r>
                    </a:p>
                  </a:txBody>
                  <a:tcPr marL="142145" marR="142145" marT="71072" marB="710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B5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819369"/>
                  </a:ext>
                </a:extLst>
              </a:tr>
              <a:tr h="576476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Arsh Chauhan</a:t>
                      </a:r>
                    </a:p>
                  </a:txBody>
                  <a:tcPr marL="142145" marR="142145" marT="71072" marB="71072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CD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Hamna Ashraf</a:t>
                      </a:r>
                    </a:p>
                  </a:txBody>
                  <a:tcPr marL="142145" marR="142145" marT="71072" marB="71072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CD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535442"/>
                  </a:ext>
                </a:extLst>
              </a:tr>
              <a:tr h="57647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/>
                        <a:t>Paras Rupani</a:t>
                      </a:r>
                    </a:p>
                  </a:txBody>
                  <a:tcPr marL="142145" marR="142145" marT="71072" marB="710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E1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Wei-Hsiang Chen</a:t>
                      </a:r>
                    </a:p>
                  </a:txBody>
                  <a:tcPr marL="142145" marR="142145" marT="71072" marB="710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E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986395"/>
                  </a:ext>
                </a:extLst>
              </a:tr>
              <a:tr h="576476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142145" marR="142145" marT="71072" marB="710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CD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Jongeon Lee</a:t>
                      </a:r>
                    </a:p>
                  </a:txBody>
                  <a:tcPr marL="142145" marR="142145" marT="71072" marB="710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CD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613799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7707A9FB-B867-5435-50DF-ED373624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u="sng"/>
              <a:t>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1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51">
            <a:extLst>
              <a:ext uri="{FF2B5EF4-FFF2-40B4-BE49-F238E27FC236}">
                <a16:creationId xmlns:a16="http://schemas.microsoft.com/office/drawing/2014/main" id="{63B9112C-0558-2C58-7C25-4032971AA578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" y="635"/>
            <a:ext cx="12191365" cy="6857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3E6F6E-2B02-BE79-CC55-B3465490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Sprint Goal</a:t>
            </a:r>
            <a:endParaRPr lang="en-US"/>
          </a:p>
        </p:txBody>
      </p:sp>
      <p:pic>
        <p:nvPicPr>
          <p:cNvPr id="8" name="Image 56">
            <a:extLst>
              <a:ext uri="{FF2B5EF4-FFF2-40B4-BE49-F238E27FC236}">
                <a16:creationId xmlns:a16="http://schemas.microsoft.com/office/drawing/2014/main" id="{13A1AEC7-EA0C-EA30-F8FE-F2F137C3D13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709" y="6299835"/>
            <a:ext cx="828675" cy="485775"/>
          </a:xfrm>
          <a:prstGeom prst="rect">
            <a:avLst/>
          </a:prstGeom>
          <a:effec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35D064-C7BF-5F73-2992-ECBAF49DFBE0}"/>
              </a:ext>
            </a:extLst>
          </p:cNvPr>
          <p:cNvSpPr txBox="1"/>
          <p:nvPr/>
        </p:nvSpPr>
        <p:spPr>
          <a:xfrm>
            <a:off x="916641" y="1697780"/>
            <a:ext cx="10421973" cy="335906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sz="2400" dirty="0"/>
              <a:t>Enhance LLM response accuracy</a:t>
            </a:r>
            <a:r>
              <a:rPr lang="en-US" altLang="ko-KR" sz="24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Filtering user queries.</a:t>
            </a:r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/>
              <a:t>Extract essential information from inputs.</a:t>
            </a:r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Guide users to provide refined queries.</a:t>
            </a:r>
            <a:endParaRPr lang="en-US" altLang="ko-KR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Develop a React-based user interface.</a:t>
            </a:r>
            <a:endParaRPr lang="en-US" altLang="ko-KR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Implement voice input for query submission.</a:t>
            </a:r>
            <a:endParaRPr lang="en-US" altLang="ko-KR" sz="2400" dirty="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2259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75CCF-F8E2-632B-9FAA-7D3DE7772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51">
            <a:extLst>
              <a:ext uri="{FF2B5EF4-FFF2-40B4-BE49-F238E27FC236}">
                <a16:creationId xmlns:a16="http://schemas.microsoft.com/office/drawing/2014/main" id="{79B3A92B-71F2-F591-A99F-B532B7093949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" y="635"/>
            <a:ext cx="12191365" cy="6857365"/>
          </a:xfrm>
          <a:prstGeom prst="rect">
            <a:avLst/>
          </a:prstGeom>
        </p:spPr>
      </p:pic>
      <p:pic>
        <p:nvPicPr>
          <p:cNvPr id="8" name="Image 56">
            <a:extLst>
              <a:ext uri="{FF2B5EF4-FFF2-40B4-BE49-F238E27FC236}">
                <a16:creationId xmlns:a16="http://schemas.microsoft.com/office/drawing/2014/main" id="{E2A5FD75-AD4F-D6B1-E890-2B3A9EC82D8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709" y="6299835"/>
            <a:ext cx="828675" cy="485775"/>
          </a:xfrm>
          <a:prstGeom prst="rect">
            <a:avLst/>
          </a:prstGeom>
          <a:effectLst/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D6E1587-54EC-3528-4DA4-F543218E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0265"/>
          </a:xfrm>
        </p:spPr>
        <p:txBody>
          <a:bodyPr/>
          <a:lstStyle/>
          <a:p>
            <a:r>
              <a:rPr lang="en-US" b="1" u="sng" dirty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3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6D3D6-898A-4CB8-F8C3-299875318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51">
            <a:extLst>
              <a:ext uri="{FF2B5EF4-FFF2-40B4-BE49-F238E27FC236}">
                <a16:creationId xmlns:a16="http://schemas.microsoft.com/office/drawing/2014/main" id="{6BDC5D7A-51BA-2B0A-2637-4DBBBFF7D024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" y="317"/>
            <a:ext cx="12191365" cy="6857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B1EAF0-EEAC-C0AC-5520-3E172997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cs typeface="Calibri Light"/>
              </a:rPr>
              <a:t>Blockers</a:t>
            </a:r>
            <a:endParaRPr lang="en-US"/>
          </a:p>
        </p:txBody>
      </p:sp>
      <p:pic>
        <p:nvPicPr>
          <p:cNvPr id="8" name="Image 56">
            <a:extLst>
              <a:ext uri="{FF2B5EF4-FFF2-40B4-BE49-F238E27FC236}">
                <a16:creationId xmlns:a16="http://schemas.microsoft.com/office/drawing/2014/main" id="{AC4CE3D6-5789-4249-66C3-529BCF5829C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709" y="6299835"/>
            <a:ext cx="828675" cy="485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179B61-7E96-4EAD-3355-C37E3FC72A2B}"/>
              </a:ext>
            </a:extLst>
          </p:cNvPr>
          <p:cNvSpPr txBox="1"/>
          <p:nvPr/>
        </p:nvSpPr>
        <p:spPr>
          <a:xfrm>
            <a:off x="838200" y="1707066"/>
            <a:ext cx="10433179" cy="335906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>
                <a:solidFill>
                  <a:srgbClr val="000000"/>
                </a:solidFill>
                <a:ea typeface="+mn-lt"/>
                <a:cs typeface="+mn-lt"/>
              </a:rPr>
              <a:t>Response Speed Issue: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Initial responses are under 5 seconds.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Subsequent responses take nearly a minute.</a:t>
            </a:r>
            <a:endParaRPr lang="en-US" altLang="ko-KR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>
                <a:solidFill>
                  <a:srgbClr val="000000"/>
                </a:solidFill>
                <a:ea typeface="+mn-lt"/>
                <a:cs typeface="+mn-lt"/>
              </a:rPr>
              <a:t>Voice Recognition Limitation: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ea typeface="+mn-lt"/>
                <a:cs typeface="+mn-lt"/>
              </a:rPr>
              <a:t>Current library lacks modifiable accuracy settings.</a:t>
            </a:r>
          </a:p>
          <a:p>
            <a:pPr>
              <a:lnSpc>
                <a:spcPct val="150000"/>
              </a:lnSpc>
            </a:pPr>
            <a:endParaRPr lang="en-CA" altLang="ko-KR" sz="2400" dirty="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022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51">
            <a:extLst>
              <a:ext uri="{FF2B5EF4-FFF2-40B4-BE49-F238E27FC236}">
                <a16:creationId xmlns:a16="http://schemas.microsoft.com/office/drawing/2014/main" id="{63B9112C-0558-2C58-7C25-4032971AA578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" y="317"/>
            <a:ext cx="12191365" cy="6857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3E6F6E-2B02-BE79-CC55-B3465490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cs typeface="Calibri Light"/>
              </a:rPr>
              <a:t>Next Plan</a:t>
            </a:r>
            <a:endParaRPr lang="en-US"/>
          </a:p>
        </p:txBody>
      </p:sp>
      <p:pic>
        <p:nvPicPr>
          <p:cNvPr id="8" name="Image 56">
            <a:extLst>
              <a:ext uri="{FF2B5EF4-FFF2-40B4-BE49-F238E27FC236}">
                <a16:creationId xmlns:a16="http://schemas.microsoft.com/office/drawing/2014/main" id="{13A1AEC7-EA0C-EA30-F8FE-F2F137C3D13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709" y="6299835"/>
            <a:ext cx="828675" cy="485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1C0E2D-48C3-17F5-3C21-D20067341BE1}"/>
              </a:ext>
            </a:extLst>
          </p:cNvPr>
          <p:cNvSpPr txBox="1"/>
          <p:nvPr/>
        </p:nvSpPr>
        <p:spPr>
          <a:xfrm>
            <a:off x="838199" y="1690688"/>
            <a:ext cx="8938261" cy="22510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Collecting all necessary files, reports, and materials.</a:t>
            </a:r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Sorting the documents.</a:t>
            </a:r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Documenting a guide for the next team to review progress.</a:t>
            </a:r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57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51">
            <a:extLst>
              <a:ext uri="{FF2B5EF4-FFF2-40B4-BE49-F238E27FC236}">
                <a16:creationId xmlns:a16="http://schemas.microsoft.com/office/drawing/2014/main" id="{63B9112C-0558-2C58-7C25-4032971AA578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" y="317"/>
            <a:ext cx="12191365" cy="6857365"/>
          </a:xfrm>
          <a:prstGeom prst="rect">
            <a:avLst/>
          </a:prstGeom>
        </p:spPr>
      </p:pic>
      <p:pic>
        <p:nvPicPr>
          <p:cNvPr id="8" name="Image 56">
            <a:extLst>
              <a:ext uri="{FF2B5EF4-FFF2-40B4-BE49-F238E27FC236}">
                <a16:creationId xmlns:a16="http://schemas.microsoft.com/office/drawing/2014/main" id="{13A1AEC7-EA0C-EA30-F8FE-F2F137C3D13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709" y="6299835"/>
            <a:ext cx="828675" cy="485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75AB2A-1273-33C5-BD88-DFBA17250D91}"/>
              </a:ext>
            </a:extLst>
          </p:cNvPr>
          <p:cNvSpPr/>
          <p:nvPr/>
        </p:nvSpPr>
        <p:spPr>
          <a:xfrm>
            <a:off x="3885063" y="1797783"/>
            <a:ext cx="4421872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u="sng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cs typeface="Calibri Light"/>
              </a:rPr>
              <a:t>Q </a:t>
            </a:r>
            <a:r>
              <a:rPr lang="en-US" sz="4800" b="1" u="sng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cs typeface="Calibri Light"/>
              </a:rPr>
              <a:t>&amp;</a:t>
            </a:r>
            <a:r>
              <a:rPr lang="en-US" sz="10000" b="1" u="sng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cs typeface="Calibri Light"/>
              </a:rPr>
              <a:t> A </a:t>
            </a:r>
            <a:endParaRPr lang="en-CA" sz="10000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8125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386b4f4-9eda-4854-8a88-587cbfd384d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B398F4C8C9F34DB4FA3489392CE281" ma:contentTypeVersion="14" ma:contentTypeDescription="Create a new document." ma:contentTypeScope="" ma:versionID="bc80c9957998e5f705a1b91c51bbe937">
  <xsd:schema xmlns:xsd="http://www.w3.org/2001/XMLSchema" xmlns:xs="http://www.w3.org/2001/XMLSchema" xmlns:p="http://schemas.microsoft.com/office/2006/metadata/properties" xmlns:ns3="0386b4f4-9eda-4854-8a88-587cbfd384de" xmlns:ns4="71b4679c-39f3-4ec7-a6cd-7a6a9c2d8ae1" targetNamespace="http://schemas.microsoft.com/office/2006/metadata/properties" ma:root="true" ma:fieldsID="be9abf7ce7f903ab8d108e2892f07e35" ns3:_="" ns4:_="">
    <xsd:import namespace="0386b4f4-9eda-4854-8a88-587cbfd384de"/>
    <xsd:import namespace="71b4679c-39f3-4ec7-a6cd-7a6a9c2d8ae1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6b4f4-9eda-4854-8a88-587cbfd384de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b4679c-39f3-4ec7-a6cd-7a6a9c2d8ae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8CFB92-87AE-4FF9-81E2-D70595B496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DD9366-8990-4CB0-BB84-72FDD208F988}">
  <ds:schemaRefs>
    <ds:schemaRef ds:uri="0386b4f4-9eda-4854-8a88-587cbfd384de"/>
    <ds:schemaRef ds:uri="http://schemas.microsoft.com/office/2006/metadata/properties"/>
    <ds:schemaRef ds:uri="71b4679c-39f3-4ec7-a6cd-7a6a9c2d8ae1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E12F2FF-42BD-4176-8EF8-7FA521A6E797}">
  <ds:schemaRefs>
    <ds:schemaRef ds:uri="0386b4f4-9eda-4854-8a88-587cbfd384de"/>
    <ds:schemaRef ds:uri="71b4679c-39f3-4ec7-a6cd-7a6a9c2d8ae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4ddd393a-e98a-4404-841f-c4becdd925a5}" enabled="0" method="" siteId="{4ddd393a-e98a-4404-841f-c4becdd925a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Microsoft Office PowerPoint</Application>
  <PresentationFormat>Widescreen</PresentationFormat>
  <Paragraphs>56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Team</vt:lpstr>
      <vt:lpstr>Sprint Goal</vt:lpstr>
      <vt:lpstr>Live Demo</vt:lpstr>
      <vt:lpstr>Blockers</vt:lpstr>
      <vt:lpstr>Next Plan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Balazs Karner</dc:creator>
  <cp:lastModifiedBy>Paras Rupani</cp:lastModifiedBy>
  <cp:revision>2</cp:revision>
  <dcterms:created xsi:type="dcterms:W3CDTF">2023-11-23T15:18:33Z</dcterms:created>
  <dcterms:modified xsi:type="dcterms:W3CDTF">2024-12-09T15:54:09Z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0x010100B9B398F4C8C9F34DB4FA3489392CE281</vt:lpwstr>
  </property>
</Properties>
</file>