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72" r:id="rId4"/>
    <p:sldId id="257" r:id="rId5"/>
    <p:sldId id="278" r:id="rId6"/>
    <p:sldId id="280" r:id="rId7"/>
    <p:sldId id="274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563"/>
    <a:srgbClr val="CF4066"/>
    <a:srgbClr val="E86689"/>
    <a:srgbClr val="E0557A"/>
    <a:srgbClr val="F0CD94"/>
    <a:srgbClr val="F6E1C0"/>
    <a:srgbClr val="FEE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E7595-78AB-0C66-8D90-4F1F0AB3FC16}" v="278" dt="2025-01-31T14:20:29.068"/>
    <p1510:client id="{7D2A116D-B05E-8D07-FA1E-1D141594CAF2}" v="503" dt="2025-01-30T04:54:35.500"/>
    <p1510:client id="{9B50C42F-D8C2-94FD-40E7-6C875561567F}" v="105" dt="2025-01-30T21:10:55.183"/>
    <p1510:client id="{BF29DC60-3E12-50C2-1786-7E02D8DBF7D6}" v="22" dt="2025-01-30T18:56:14.5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BF71F-15E9-4C78-97B1-8C2F705E5641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9ABE-A6E4-4918-97D0-90CC1700E0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1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i="1" dirty="0">
                <a:ea typeface="맑은 고딕"/>
              </a:rPr>
              <a:t>!!!</a:t>
            </a:r>
            <a:endParaRPr lang="en-US" altLang="ko-KR" dirty="0">
              <a:ea typeface="맑은 고딕"/>
            </a:endParaRPr>
          </a:p>
          <a:p>
            <a:r>
              <a:rPr lang="ko-KR">
                <a:ea typeface="맑은 고딕"/>
              </a:rPr>
              <a:t>Hello, </a:t>
            </a:r>
            <a:r>
              <a:rPr lang="ko-KR" err="1">
                <a:ea typeface="맑은 고딕"/>
              </a:rPr>
              <a:t>I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will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begin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the</a:t>
            </a:r>
            <a:r>
              <a:rPr lang="ko-KR" dirty="0">
                <a:ea typeface="맑은 고딕"/>
              </a:rPr>
              <a:t> Sprint 2 </a:t>
            </a:r>
            <a:r>
              <a:rPr lang="ko-KR" err="1">
                <a:ea typeface="맑은 고딕"/>
              </a:rPr>
              <a:t>Demo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Meeting</a:t>
            </a:r>
            <a:r>
              <a:rPr lang="ko-KR" dirty="0">
                <a:ea typeface="맑은 고딕"/>
              </a:rPr>
              <a:t>. </a:t>
            </a:r>
            <a:r>
              <a:rPr lang="ko-KR" err="1">
                <a:ea typeface="맑은 고딕"/>
              </a:rPr>
              <a:t>My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name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is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Eunie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from</a:t>
            </a:r>
            <a:r>
              <a:rPr lang="ko-KR" dirty="0">
                <a:ea typeface="맑은 고딕"/>
              </a:rPr>
              <a:t> </a:t>
            </a:r>
            <a:r>
              <a:rPr lang="ko-KR" err="1">
                <a:ea typeface="맑은 고딕"/>
              </a:rPr>
              <a:t>the</a:t>
            </a:r>
            <a:r>
              <a:rPr lang="ko-KR" dirty="0">
                <a:ea typeface="맑은 고딕"/>
              </a:rPr>
              <a:t> AI </a:t>
            </a:r>
            <a:r>
              <a:rPr lang="ko-KR" err="1">
                <a:ea typeface="맑은 고딕"/>
              </a:rPr>
              <a:t>Team</a:t>
            </a:r>
            <a:endParaRPr lang="ko-KR"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74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맑은 고딕"/>
              </a:rPr>
              <a:t>Our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team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members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are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Sean,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Arsh,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Jong-eon, Wei and </a:t>
            </a:r>
            <a:r>
              <a:rPr lang="en-US" i="1"/>
              <a:t>myself</a:t>
            </a:r>
            <a:endParaRPr lang="ko-KR" altLang="en-US" dirty="0"/>
          </a:p>
          <a:p>
            <a:r>
              <a:rPr lang="en-US" altLang="ko-KR" dirty="0">
                <a:ea typeface="맑은 고딕"/>
              </a:rPr>
              <a:t>.</a:t>
            </a:r>
            <a:endParaRPr lang="ko-KR" altLang="en-US" dirty="0">
              <a:ea typeface="맑은 고딕"/>
            </a:endParaRPr>
          </a:p>
          <a:p>
            <a:endParaRPr lang="ko-KR" alt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87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Here are my team members</a:t>
            </a:r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15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Since this is our team’s first sprint presentation, I would like to start with a brief introduction to our project.</a:t>
            </a:r>
            <a:endParaRPr lang="en-US"/>
          </a:p>
          <a:p>
            <a:r>
              <a:rPr lang="en-US" i="1" dirty="0"/>
              <a:t>Our goal is to develop a </a:t>
            </a:r>
            <a:r>
              <a:rPr lang="en-US" b="1" i="1" dirty="0"/>
              <a:t>Digital Teaching Assistant (DTA)</a:t>
            </a:r>
            <a:r>
              <a:rPr lang="en-US" i="1"/>
              <a:t>. Last semester, we implemented a feature that allows the assistant to answer user questions based on course materials.</a:t>
            </a:r>
            <a:endParaRPr lang="en-US">
              <a:cs typeface="+mn-lt"/>
            </a:endParaRPr>
          </a:p>
          <a:p>
            <a:r>
              <a:rPr lang="en-US" i="1"/>
              <a:t>For example, students can request PMP course content (e.g., “Please summarize Unit 5”), and the DTA will generate a relevant response based on the course materials.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739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“This semester, we are focusing on two key points: </a:t>
            </a:r>
            <a:r>
              <a:rPr lang="en-US" b="1" i="1" dirty="0"/>
              <a:t>personalized learning</a:t>
            </a:r>
            <a:r>
              <a:rPr lang="en-US" i="1" dirty="0"/>
              <a:t> and </a:t>
            </a:r>
            <a:r>
              <a:rPr lang="en-US" b="1" i="1" dirty="0"/>
              <a:t>multi-subject support</a:t>
            </a:r>
            <a:r>
              <a:rPr lang="en-US" i="1" dirty="0"/>
              <a:t>.”</a:t>
            </a:r>
            <a:endParaRPr lang="en-US" dirty="0">
              <a:cs typeface="+mn-lt"/>
            </a:endParaRPr>
          </a:p>
          <a:p>
            <a:r>
              <a:rPr lang="en-US" b="1"/>
              <a:t>Personalized Learning</a:t>
            </a:r>
            <a:endParaRPr lang="en-US"/>
          </a:p>
          <a:p>
            <a:r>
              <a:rPr lang="en-US"/>
              <a:t>• </a:t>
            </a:r>
            <a:r>
              <a:rPr lang="en-US" i="1"/>
              <a:t>The assistant will evaluate students’ academic proficiency and provide </a:t>
            </a:r>
            <a:r>
              <a:rPr lang="en-US" b="1"/>
              <a:t>customized </a:t>
            </a:r>
            <a:r>
              <a:rPr lang="en-US" i="1"/>
              <a:t>learning guidance.</a:t>
            </a:r>
            <a:endParaRPr lang="en-US"/>
          </a:p>
          <a:p>
            <a:r>
              <a:rPr lang="en-US" dirty="0"/>
              <a:t>• </a:t>
            </a:r>
            <a:r>
              <a:rPr lang="en-US" i="1"/>
              <a:t>It will also provied personalized suggestions and feedback </a:t>
            </a:r>
            <a:r>
              <a:rPr lang="en-US" b="1"/>
              <a:t>reflecting the student’s improvement</a:t>
            </a:r>
            <a:endParaRPr lang="en-US"/>
          </a:p>
          <a:p>
            <a:r>
              <a:rPr lang="en-US" i="1"/>
              <a:t>.</a:t>
            </a:r>
            <a:endParaRPr lang="en-US" dirty="0"/>
          </a:p>
          <a:p>
            <a:r>
              <a:rPr lang="en-US" b="1" dirty="0"/>
              <a:t> Multi-Subject Support</a:t>
            </a:r>
            <a:endParaRPr lang="en-US" dirty="0"/>
          </a:p>
          <a:p>
            <a:r>
              <a:rPr lang="en-US"/>
              <a:t>• </a:t>
            </a:r>
            <a:r>
              <a:rPr lang="en-US" b="1"/>
              <a:t>We plan to extend DTA’s capabilities to upport additional courses</a:t>
            </a:r>
            <a:endParaRPr lang="en-US"/>
          </a:p>
          <a:p>
            <a:endParaRPr lang="en-US" b="1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93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006C9-1DB8-63A4-C794-FABE93F41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5EF48C-81B1-8037-7CA2-0E6A08103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A42A11-9BCE-6A8E-71B5-E4E8AED6A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During this sprint, we worked on the following tasks:</a:t>
            </a:r>
            <a:endParaRPr lang="en-US"/>
          </a:p>
          <a:p>
            <a:endParaRPr lang="en-US" b="1" dirty="0"/>
          </a:p>
          <a:p>
            <a:r>
              <a:rPr lang="en-US"/>
              <a:t>• </a:t>
            </a:r>
            <a:r>
              <a:rPr lang="en-US" b="1"/>
              <a:t>First, </a:t>
            </a:r>
            <a:r>
              <a:rPr lang="en-US"/>
              <a:t>We improved the user interface for better usability in DTA scenarios.</a:t>
            </a:r>
          </a:p>
          <a:p>
            <a:r>
              <a:rPr lang="en-US" dirty="0"/>
              <a:t>• </a:t>
            </a:r>
            <a:r>
              <a:rPr lang="en-US" b="1" dirty="0"/>
              <a:t>Next, </a:t>
            </a:r>
            <a:r>
              <a:rPr lang="en-US" dirty="0"/>
              <a:t>We deployed both the frontend and backend on </a:t>
            </a:r>
            <a:r>
              <a:rPr lang="en-US" b="1" dirty="0"/>
              <a:t>Azure Virtual Machines (VMs)</a:t>
            </a:r>
            <a:r>
              <a:rPr lang="en-US"/>
              <a:t> to ensure seamless updates and improve the testing process</a:t>
            </a:r>
          </a:p>
          <a:p>
            <a:r>
              <a:rPr lang="en-US"/>
              <a:t>• </a:t>
            </a:r>
            <a:r>
              <a:rPr lang="en-US" b="1" dirty="0"/>
              <a:t>Then, </a:t>
            </a:r>
            <a:r>
              <a:rPr lang="en-US"/>
              <a:t>We compared models , </a:t>
            </a:r>
            <a:r>
              <a:rPr lang="en-US" b="1" dirty="0"/>
              <a:t>Mistral, Phi-4, and DeepSeek-R1</a:t>
            </a:r>
            <a:r>
              <a:rPr lang="en-US" dirty="0"/>
              <a:t> to determine the best model for this semester:</a:t>
            </a:r>
            <a:endParaRPr lang="en-US"/>
          </a:p>
          <a:p>
            <a:r>
              <a:rPr lang="en-US" dirty="0"/>
              <a:t>• </a:t>
            </a:r>
            <a:r>
              <a:rPr lang="en-US" b="1" dirty="0"/>
              <a:t>Mistral</a:t>
            </a:r>
            <a:r>
              <a:rPr lang="en-US"/>
              <a:t>  is A strong, free model that we have been using.</a:t>
            </a:r>
          </a:p>
          <a:p>
            <a:r>
              <a:rPr lang="en-US" dirty="0"/>
              <a:t>• </a:t>
            </a:r>
            <a:r>
              <a:rPr lang="en-US" b="1" dirty="0"/>
              <a:t>Phi-4</a:t>
            </a:r>
            <a:r>
              <a:rPr lang="en-US"/>
              <a:t>  is Released by Microsoft last year, promising but requires high-end hardware for using it in local. </a:t>
            </a:r>
          </a:p>
          <a:p>
            <a:r>
              <a:rPr lang="en-US"/>
              <a:t>• </a:t>
            </a:r>
            <a:r>
              <a:rPr lang="en-US" b="1"/>
              <a:t>DeepSeek-R1</a:t>
            </a:r>
            <a:r>
              <a:rPr lang="en-US"/>
              <a:t> – A recently released model that is </a:t>
            </a:r>
            <a:r>
              <a:rPr lang="en-US" b="1"/>
              <a:t>Lightweight</a:t>
            </a:r>
            <a:r>
              <a:rPr lang="en-US"/>
              <a:t>, powerful, and cost-effective.</a:t>
            </a:r>
          </a:p>
          <a:p>
            <a:endParaRPr lang="en-US" b="1" dirty="0"/>
          </a:p>
          <a:p>
            <a:r>
              <a:rPr lang="en-US" b="1"/>
              <a:t>(I can share the report comparing the models on Confluence.)</a:t>
            </a:r>
            <a:endParaRPr lang="en-US"/>
          </a:p>
          <a:p>
            <a:r>
              <a:rPr lang="en-US" i="1" dirty="0"/>
              <a:t>After evaluating these models, we decided to work with both </a:t>
            </a:r>
            <a:r>
              <a:rPr lang="en-US" b="1" i="1" dirty="0"/>
              <a:t>Mistral and DeepSeek-R1</a:t>
            </a:r>
            <a:r>
              <a:rPr lang="en-US" i="1"/>
              <a:t> moving forward.</a:t>
            </a:r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Finally, </a:t>
            </a:r>
            <a:r>
              <a:rPr lang="en-US" dirty="0"/>
              <a:t>To expand DTA beyond a single course, we are collaborating </a:t>
            </a:r>
            <a:r>
              <a:rPr lang="en-US" dirty="0" err="1"/>
              <a:t>with</a:t>
            </a:r>
            <a:r>
              <a:rPr lang="en-US" b="1" dirty="0" err="1"/>
              <a:t>Corey</a:t>
            </a:r>
            <a:r>
              <a:rPr lang="en-US" b="1"/>
              <a:t> and Kristina</a:t>
            </a:r>
            <a:r>
              <a:rPr lang="en-US" dirty="0"/>
              <a:t> through weekly meetings to integrate additional course data.</a:t>
            </a:r>
          </a:p>
          <a:p>
            <a:endParaRPr lang="en-US" altLang="ko-KR" i="1" dirty="0"/>
          </a:p>
          <a:p>
            <a:r>
              <a:rPr lang="en-US" i="1"/>
              <a:t>“Now, let’s move on to the demo.”</a:t>
            </a:r>
            <a:endParaRPr lang="en-US"/>
          </a:p>
          <a:p>
            <a:endParaRPr lang="en-US" i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83A50-A76E-0168-D604-02554471C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6323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First, I will demonstrate our deployed system and then showcase DeepSeek-R1 in action.</a:t>
            </a:r>
            <a:endParaRPr lang="en-US">
              <a:cs typeface="+mn-lt"/>
            </a:endParaRP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b="1"/>
              <a:t>Deployed System</a:t>
            </a:r>
            <a:endParaRPr lang="en-US"/>
          </a:p>
          <a:p>
            <a:r>
              <a:rPr lang="en-US"/>
              <a:t>• </a:t>
            </a:r>
            <a:r>
              <a:rPr lang="en-US" i="1"/>
              <a:t>The service is accessible via the </a:t>
            </a:r>
            <a:r>
              <a:rPr lang="en-US" b="1" i="1"/>
              <a:t>ai.cvri.ca</a:t>
            </a:r>
            <a:r>
              <a:rPr lang="en-US" i="1"/>
              <a:t> domain.</a:t>
            </a:r>
            <a:endParaRPr lang="en-US"/>
          </a:p>
          <a:p>
            <a:r>
              <a:rPr lang="en-US" dirty="0"/>
              <a:t>• </a:t>
            </a:r>
            <a:r>
              <a:rPr lang="en-US" i="1"/>
              <a:t>Upon accessing the domain, users see a login screen. By using an existing account , such as  </a:t>
            </a:r>
            <a:r>
              <a:rPr lang="en-US" b="1" i="1" dirty="0"/>
              <a:t>7111111</a:t>
            </a:r>
            <a:r>
              <a:rPr lang="en-US" i="1"/>
              <a:t>, they can log in and access the main course page.</a:t>
            </a:r>
            <a:endParaRPr lang="en-US"/>
          </a:p>
          <a:p>
            <a:r>
              <a:rPr lang="en-US" dirty="0"/>
              <a:t>• </a:t>
            </a:r>
            <a:r>
              <a:rPr lang="en-US" i="1" dirty="0"/>
              <a:t>Currently, only the </a:t>
            </a:r>
            <a:r>
              <a:rPr lang="en-US" b="1" i="1" dirty="0"/>
              <a:t>PMP course</a:t>
            </a:r>
            <a:r>
              <a:rPr lang="en-US" i="1"/>
              <a:t> is available, but additional courses will be added.</a:t>
            </a:r>
            <a:endParaRPr lang="en-US"/>
          </a:p>
          <a:p>
            <a:r>
              <a:rPr lang="en-US" dirty="0"/>
              <a:t>• </a:t>
            </a:r>
            <a:r>
              <a:rPr lang="en-US" i="1"/>
              <a:t>Selecting PMP takes user to the course details page, </a:t>
            </a:r>
            <a:r>
              <a:rPr lang="en-US" altLang="ko-KR" i="1" dirty="0">
                <a:ea typeface="맑은 고딕"/>
              </a:rPr>
              <a:t>this </a:t>
            </a:r>
            <a:r>
              <a:rPr lang="en-US" i="1" dirty="0"/>
              <a:t>will be familiar to Conestoga College students. From here, they can interact with the DTA.</a:t>
            </a:r>
            <a:endParaRPr lang="en-US" i="1" dirty="0">
              <a:cs typeface="+mn-lt"/>
            </a:endParaRPr>
          </a:p>
          <a:p>
            <a:r>
              <a:rPr lang="en-US" i="1"/>
              <a:t>“Now, let’s ask DTA a PMP-related question: ‘Please explain Unit 5.’”</a:t>
            </a:r>
            <a:endParaRPr lang="en-US"/>
          </a:p>
          <a:p>
            <a:r>
              <a:rPr lang="en-US"/>
              <a:t>• </a:t>
            </a:r>
            <a:r>
              <a:rPr lang="en-US" i="1"/>
              <a:t>(Pause for AI response)</a:t>
            </a:r>
            <a:endParaRPr lang="en-US"/>
          </a:p>
          <a:p>
            <a:r>
              <a:rPr lang="en-US"/>
              <a:t>• </a:t>
            </a:r>
            <a:r>
              <a:rPr lang="en-US" i="1"/>
              <a:t>As you can see, the assistant provides relevant answers based on course materials.</a:t>
            </a:r>
            <a:endParaRPr lang="en-US"/>
          </a:p>
          <a:p>
            <a:endParaRPr lang="en-US" i="1" dirty="0"/>
          </a:p>
          <a:p>
            <a:endParaRPr lang="en-US" i="1" dirty="0"/>
          </a:p>
          <a:p>
            <a:r>
              <a:rPr lang="en-US" b="1"/>
              <a:t>Local Model Testing: DeepSeek-R1</a:t>
            </a:r>
            <a:endParaRPr lang="en-US"/>
          </a:p>
          <a:p>
            <a:r>
              <a:rPr lang="en-US" i="1"/>
              <a:t>“Next, I will demonstrate a locally hosted version of DeepSeek-R1.”</a:t>
            </a:r>
            <a:endParaRPr lang="en-US"/>
          </a:p>
          <a:p>
            <a:r>
              <a:rPr lang="en-US"/>
              <a:t>This is our Azure VM. </a:t>
            </a:r>
            <a:r>
              <a:rPr lang="en-US" b="1"/>
              <a:t>This environment does not have a GPU.</a:t>
            </a:r>
            <a:endParaRPr lang="en-US"/>
          </a:p>
          <a:p>
            <a:r>
              <a:rPr lang="en-US" dirty="0"/>
              <a:t>• </a:t>
            </a:r>
            <a:r>
              <a:rPr lang="en-US" i="1"/>
              <a:t>Once the model is initialized, I ask reasoning-related questions and </a:t>
            </a:r>
            <a:r>
              <a:rPr lang="en-US" altLang="ko-KR" i="1"/>
              <a:t>observe </a:t>
            </a:r>
            <a:r>
              <a:rPr lang="en-US" i="1"/>
              <a:t>its responses.</a:t>
            </a:r>
          </a:p>
          <a:p>
            <a:endParaRPr lang="en-US" b="1" dirty="0"/>
          </a:p>
          <a:p>
            <a:r>
              <a:rPr lang="en-US" b="1"/>
              <a:t>Reasoning is the process of thinking logically to reach conclusions or make decisions</a:t>
            </a:r>
            <a:endParaRPr lang="en-US"/>
          </a:p>
          <a:p>
            <a:r>
              <a:rPr lang="en-US" b="1"/>
              <a:t>DeepSeek is known for its strong reasoning abilities.</a:t>
            </a:r>
            <a:endParaRPr lang="en-US"/>
          </a:p>
          <a:p>
            <a:endParaRPr lang="en-US" i="1" dirty="0"/>
          </a:p>
          <a:p>
            <a:r>
              <a:rPr lang="en-US" dirty="0"/>
              <a:t>• </a:t>
            </a:r>
            <a:r>
              <a:rPr lang="en-US" i="1"/>
              <a:t>DeepSeek-R1 provides logical step-by-step reasoning( I think it is useful for our project)</a:t>
            </a:r>
            <a:endParaRPr lang="en-US"/>
          </a:p>
          <a:p>
            <a:r>
              <a:rPr lang="en-US" dirty="0"/>
              <a:t>• </a:t>
            </a:r>
            <a:r>
              <a:rPr lang="en-US" i="1"/>
              <a:t>It is particularly impressive that such a powerful model runs on a local machine without a high-end GPU.</a:t>
            </a:r>
            <a:endParaRPr lang="en-US"/>
          </a:p>
          <a:p>
            <a:r>
              <a:rPr lang="en-US" dirty="0"/>
              <a:t>• </a:t>
            </a:r>
            <a:r>
              <a:rPr lang="en-US" i="1"/>
              <a:t>Other models typically require high-end GPUs. I think it make DeepSeek-R1 a </a:t>
            </a:r>
            <a:r>
              <a:rPr lang="en-US" b="1" i="1" dirty="0"/>
              <a:t>game-changer</a:t>
            </a:r>
            <a:r>
              <a:rPr lang="en-US" i="1" dirty="0"/>
              <a:t> in terms of accessibility and cost efficiency.</a:t>
            </a:r>
            <a:endParaRPr lang="en-US" dirty="0"/>
          </a:p>
          <a:p>
            <a:r>
              <a:rPr lang="en-US" dirty="0"/>
              <a:t>• </a:t>
            </a:r>
            <a:r>
              <a:rPr lang="en-US" i="1"/>
              <a:t>Even when using the cloud version, DeepSeek-R1 is more affordable than other models.</a:t>
            </a:r>
          </a:p>
          <a:p>
            <a:endParaRPr lang="en-US" dirty="0">
              <a:cs typeface="+mn-lt"/>
            </a:endParaRPr>
          </a:p>
          <a:p>
            <a:r>
              <a:rPr lang="en-US" i="1" dirty="0"/>
              <a:t>“For this semester, our team plans to work with both </a:t>
            </a:r>
            <a:r>
              <a:rPr lang="en-US" b="1" i="1" dirty="0"/>
              <a:t>DeepSeek-R1 and Mistral</a:t>
            </a:r>
            <a:r>
              <a:rPr lang="en-US" i="1" dirty="0"/>
              <a:t>, exploring their differences, (particularly in </a:t>
            </a:r>
            <a:r>
              <a:rPr lang="en-US" b="1" i="1"/>
              <a:t>prompt engineering</a:t>
            </a:r>
            <a:r>
              <a:rPr lang="en-US" i="1"/>
              <a:t>.)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r>
              <a:rPr lang="en-US" i="1"/>
              <a:t>“This concludes the demo. Now, let’s go over our next sprint goals.”</a:t>
            </a:r>
            <a:endParaRPr lang="en-US"/>
          </a:p>
          <a:p>
            <a:endParaRPr 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42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“In the next sprint, we will focus on the following tasks:”</a:t>
            </a:r>
          </a:p>
          <a:p>
            <a:r>
              <a:rPr lang="en-US"/>
              <a:t>• </a:t>
            </a:r>
            <a:r>
              <a:rPr lang="en-US" b="1"/>
              <a:t>First,</a:t>
            </a:r>
            <a:r>
              <a:rPr lang="en-US"/>
              <a:t> we plan to update the embedding model to enhance performance.</a:t>
            </a:r>
          </a:p>
          <a:p>
            <a:r>
              <a:rPr lang="en-US" dirty="0"/>
              <a:t>• And </a:t>
            </a:r>
            <a:r>
              <a:rPr lang="en-US" b="1" dirty="0"/>
              <a:t> </a:t>
            </a:r>
            <a:r>
              <a:rPr lang="en-US"/>
              <a:t>we will begin developing prompt engineering techniques to assess user proficiency </a:t>
            </a:r>
            <a:endParaRPr lang="en-US">
              <a:ea typeface="맑은 고딕"/>
            </a:endParaRPr>
          </a:p>
          <a:p>
            <a:r>
              <a:rPr lang="en-US">
                <a:ea typeface="맑은 고딕"/>
              </a:rPr>
              <a:t>Lastly I will make specific Scenarios for evaluating </a:t>
            </a:r>
            <a:r>
              <a:rPr lang="en-US" dirty="0"/>
              <a:t>the user's level</a:t>
            </a:r>
            <a:endParaRPr lang="en-US"/>
          </a:p>
          <a:p>
            <a:br>
              <a:rPr lang="en-US" dirty="0">
                <a:cs typeface="+mn-lt"/>
              </a:rPr>
            </a:br>
            <a:endParaRPr lang="en-US"/>
          </a:p>
          <a:p>
            <a:r>
              <a:rPr lang="en-US" b="1"/>
              <a:t>This is the end of our presentation.</a:t>
            </a:r>
            <a:endParaRPr lang="en-US"/>
          </a:p>
          <a:p>
            <a:endParaRPr lang="en-US" i="1" dirty="0"/>
          </a:p>
          <a:p>
            <a:endParaRPr lang="en-US" altLang="ko-KR" i="1" dirty="0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947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/>
              <a:t>“Thank you for your attention. If you have any questions or feedback, we would love to hear them.”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r>
              <a:rPr lang="en-US" i="1"/>
              <a:t>(Pause for Q&amp;A. If no questions, conclude with: )</a:t>
            </a:r>
            <a:endParaRPr lang="en-US"/>
          </a:p>
          <a:p>
            <a:br>
              <a:rPr lang="en-US" dirty="0"/>
            </a:br>
            <a:endParaRPr lang="en-US" dirty="0"/>
          </a:p>
          <a:p>
            <a:r>
              <a:rPr lang="en-US" i="1"/>
              <a:t>“If there are no further questions, we will conclude</a:t>
            </a:r>
            <a:r>
              <a:rPr lang="en-US" b="1" dirty="0"/>
              <a:t> </a:t>
            </a:r>
            <a:r>
              <a:rPr lang="en-US" i="1" dirty="0"/>
              <a:t>the presentation here. Thank you!”</a:t>
            </a:r>
            <a:endParaRPr lang="en-US" dirty="0"/>
          </a:p>
          <a:p>
            <a:endParaRPr 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8C9ABE-A6E4-4918-97D0-90CC1700E04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1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9B51-39FA-6105-E225-90615A8F5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0613B-4155-EB28-5EBA-0237A3191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1247-2030-8274-494E-C0CDF02A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1AEC-8E23-1F2C-23B7-2B521C1B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9C75-99BF-264D-B0CF-FE23BF2E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63B1-0BC1-C61F-7DE1-D6338802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919CF-FDD6-31FA-529A-2E01AEF42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5883-EC1D-4B9A-285B-81BD91D0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2071-3EC9-63C4-0281-670DB65F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7043-6CCD-65BB-3210-C6FEB8E0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9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2302-F0C6-E053-8CB4-207E1710D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B5A2-7C60-CC98-1AF3-F30CCCCF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66C6-FB59-78DA-3E3E-09EFA9DE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AAA6E-6C45-8586-15AE-8E54C4952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EE0C-5594-09C5-1A4C-BACD3F69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1229-69EA-2B1F-B627-BACDA279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BCE0-E799-A144-99F5-253FB4F0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C10D2-E859-59F2-6EBD-4B88FD7A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F5568-C910-C40B-BA5F-9A265AE5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42CEA-E6FB-A409-7DEE-ABE56CD3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E09E-378C-9D51-2FFB-99BC18E9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145E-B282-97C0-9467-6D596F88F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2A4C4-7F9A-653C-4D41-A39D747E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91F9-7956-78EA-6999-019617A18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4622-688A-8FB6-6434-6E1EC6B6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25FD-F0CF-FF31-19CF-D1867B02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CE73-CAFD-7607-B388-7EDD36E21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C237B-D648-66BC-3751-5577833C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B334-4D50-80A7-5071-6F0E9FA4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95085-813F-D010-B632-04DFD29D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EB20-E928-F8DD-540C-31B2999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DF3D-0B63-493F-35C7-E87B84AA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DEE0-A435-9898-1216-91B8C2D18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7DB48-772A-478F-596D-D4B1E2FF7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603EC-C16C-9913-1304-09567E5F0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B2B7-2E9D-BC5C-F238-52B88FC53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A28E0-5C23-8A54-FD40-02E8448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76DE1-395C-567B-8A6F-ED966273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74E3-CE42-E069-361A-E8AF0EB6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2813-E1CF-533E-31F7-7C026C61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FB4BE-9B4D-4123-CB05-CF85D04C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7C2E2-0399-660E-FAB7-A9B74873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507D2-B7BD-7FAE-524E-811A96AE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C40F9-4F3A-5ECB-C6F3-C7E7534D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F164D-D825-4B13-8012-F28A47E2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072B7-D8E1-051B-5040-616F1C34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87DE-FCAD-CB46-D33F-98A819BD6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E55-929B-15C3-66A6-FB1097E0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9B6C4-C839-6BE7-7156-54C8CF168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0DF29-A996-001E-38E0-3FEDE79C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B9A8B-FB00-2A98-A794-2E36097E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AEAC-AFD4-04A8-5561-6720409C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1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70CD-BA42-4137-56F4-C9969700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C2C98-6F5E-964D-8CBC-7CD2DBBBB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E7F19-4D38-D004-91F0-C28A48680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DF64D-8C0F-B013-960F-B92DB6A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2668C-4F4C-FDE8-34F3-E054BC7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EC7CE-D3EF-7A4A-EBD0-40297C500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635EE1-FCF7-86AD-D364-B8B16957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C76-D086-33C1-5E6C-A756814A7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4231-418C-CC53-11C9-38F6D6C4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E495-0B78-4E0C-B981-797A590F09A3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B8C6B-0623-FA42-822F-6A22CA7E1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93488-EB83-1399-4775-E0864CB93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2392-56D5-4793-835D-B9D93F9DE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6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.cvri.ca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1">
            <a:extLst>
              <a:ext uri="{FF2B5EF4-FFF2-40B4-BE49-F238E27FC236}">
                <a16:creationId xmlns:a16="http://schemas.microsoft.com/office/drawing/2014/main" id="{28E66C10-051F-C080-5E05-5DFED87794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379EF23-7AE9-E73C-1B1A-592D33D544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9050" y="0"/>
            <a:ext cx="2481326" cy="3714218"/>
            <a:chOff x="-19050" y="5645"/>
            <a:chExt cx="2481326" cy="3709924"/>
          </a:xfrm>
        </p:grpSpPr>
        <p:pic>
          <p:nvPicPr>
            <p:cNvPr id="19" name="Image 12">
              <a:extLst>
                <a:ext uri="{FF2B5EF4-FFF2-40B4-BE49-F238E27FC236}">
                  <a16:creationId xmlns:a16="http://schemas.microsoft.com/office/drawing/2014/main" id="{7D2DB8A4-3CC4-0C3E-BC7D-0F2416FDE9A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9050" y="5645"/>
              <a:ext cx="2481326" cy="3709924"/>
            </a:xfrm>
            <a:prstGeom prst="rect">
              <a:avLst/>
            </a:prstGeom>
          </p:spPr>
        </p:pic>
        <p:pic>
          <p:nvPicPr>
            <p:cNvPr id="20" name="Image 13">
              <a:extLst>
                <a:ext uri="{FF2B5EF4-FFF2-40B4-BE49-F238E27FC236}">
                  <a16:creationId xmlns:a16="http://schemas.microsoft.com/office/drawing/2014/main" id="{E5F344C3-1BBA-97EC-8190-887EC97DB99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645"/>
              <a:ext cx="2028825" cy="3619500"/>
            </a:xfrm>
            <a:prstGeom prst="rect">
              <a:avLst/>
            </a:prstGeom>
          </p:spPr>
        </p:pic>
        <p:sp>
          <p:nvSpPr>
            <p:cNvPr id="21" name="Graphic 14">
              <a:extLst>
                <a:ext uri="{FF2B5EF4-FFF2-40B4-BE49-F238E27FC236}">
                  <a16:creationId xmlns:a16="http://schemas.microsoft.com/office/drawing/2014/main" id="{77E0706A-F0E2-8BAC-EB0D-09EF9631914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262822"/>
              <a:ext cx="276225" cy="238125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2" name="Graphic 15">
              <a:extLst>
                <a:ext uri="{FF2B5EF4-FFF2-40B4-BE49-F238E27FC236}">
                  <a16:creationId xmlns:a16="http://schemas.microsoft.com/office/drawing/2014/main" id="{76A74E84-DE75-52FE-6774-4E67127598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05000" y="5645"/>
              <a:ext cx="276225" cy="762000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3" name="Graphic 16">
              <a:extLst>
                <a:ext uri="{FF2B5EF4-FFF2-40B4-BE49-F238E27FC236}">
                  <a16:creationId xmlns:a16="http://schemas.microsoft.com/office/drawing/2014/main" id="{AC8BDE03-BF74-137E-A593-6EB99455509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62125" y="262821"/>
              <a:ext cx="419100" cy="752475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" name="Graphic 17">
              <a:extLst>
                <a:ext uri="{FF2B5EF4-FFF2-40B4-BE49-F238E27FC236}">
                  <a16:creationId xmlns:a16="http://schemas.microsoft.com/office/drawing/2014/main" id="{96BEEFE6-E33E-12DF-1F31-67B5D06BFC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52600" y="5645"/>
              <a:ext cx="285750" cy="762000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" name="Graphic 18">
              <a:extLst>
                <a:ext uri="{FF2B5EF4-FFF2-40B4-BE49-F238E27FC236}">
                  <a16:creationId xmlns:a16="http://schemas.microsoft.com/office/drawing/2014/main" id="{A8F7813E-7BCF-B7D7-1F7B-DA07283169D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81276" y="515297"/>
              <a:ext cx="285750" cy="247650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6" name="Graphic 19">
              <a:extLst>
                <a:ext uri="{FF2B5EF4-FFF2-40B4-BE49-F238E27FC236}">
                  <a16:creationId xmlns:a16="http://schemas.microsoft.com/office/drawing/2014/main" id="{FDA29A3F-F558-402F-1255-41AA9F506A8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71751" y="10473"/>
              <a:ext cx="276225" cy="247650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7" name="Graphic 20">
              <a:extLst>
                <a:ext uri="{FF2B5EF4-FFF2-40B4-BE49-F238E27FC236}">
                  <a16:creationId xmlns:a16="http://schemas.microsoft.com/office/drawing/2014/main" id="{AD42379B-40DF-88A5-0F77-63F7299426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4050" y="1172523"/>
              <a:ext cx="609600" cy="37147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0" name="Image 22">
            <a:extLst>
              <a:ext uri="{FF2B5EF4-FFF2-40B4-BE49-F238E27FC236}">
                <a16:creationId xmlns:a16="http://schemas.microsoft.com/office/drawing/2014/main" id="{DD21975F-7B65-6F9C-7EA4-CE2267F175D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23216" y="5693428"/>
            <a:ext cx="1345565" cy="7772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0E8C04-9C4D-B630-BAAF-35B77E78B6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006955" y="2511566"/>
            <a:ext cx="8178085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>
                <a:ea typeface="+mn-lt"/>
                <a:cs typeface="+mn-lt"/>
              </a:rPr>
              <a:t>AI Research</a:t>
            </a:r>
            <a:endParaRPr lang="en-US" sz="600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D8E3D68-1B18-DA11-B9AB-15B11023D2A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729723" y="3143782"/>
            <a:ext cx="2481326" cy="3714218"/>
            <a:chOff x="9729723" y="3143782"/>
            <a:chExt cx="2481326" cy="3714218"/>
          </a:xfrm>
        </p:grpSpPr>
        <p:pic>
          <p:nvPicPr>
            <p:cNvPr id="33" name="Image 12">
              <a:extLst>
                <a:ext uri="{FF2B5EF4-FFF2-40B4-BE49-F238E27FC236}">
                  <a16:creationId xmlns:a16="http://schemas.microsoft.com/office/drawing/2014/main" id="{E8F9CBC9-519C-6D20-ADE4-43DA887963F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9729723" y="3143782"/>
              <a:ext cx="2481326" cy="3714218"/>
            </a:xfrm>
            <a:prstGeom prst="rect">
              <a:avLst/>
            </a:prstGeom>
          </p:spPr>
        </p:pic>
        <p:pic>
          <p:nvPicPr>
            <p:cNvPr id="34" name="Image 13">
              <a:extLst>
                <a:ext uri="{FF2B5EF4-FFF2-40B4-BE49-F238E27FC236}">
                  <a16:creationId xmlns:a16="http://schemas.microsoft.com/office/drawing/2014/main" id="{561E414E-7298-4925-8FE1-BB460A32890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0163175" y="3233993"/>
              <a:ext cx="2028825" cy="3623689"/>
            </a:xfrm>
            <a:prstGeom prst="rect">
              <a:avLst/>
            </a:prstGeom>
          </p:spPr>
        </p:pic>
        <p:sp>
          <p:nvSpPr>
            <p:cNvPr id="35" name="Graphic 14">
              <a:extLst>
                <a:ext uri="{FF2B5EF4-FFF2-40B4-BE49-F238E27FC236}">
                  <a16:creationId xmlns:a16="http://schemas.microsoft.com/office/drawing/2014/main" id="{9C06C8F1-8E70-75D2-7126-BA8C4A8135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34438" y="5693110"/>
              <a:ext cx="304799" cy="262396"/>
            </a:xfrm>
            <a:custGeom>
              <a:avLst/>
              <a:gdLst/>
              <a:ahLst/>
              <a:cxnLst/>
              <a:rect l="l" t="t" r="r" b="b"/>
              <a:pathLst>
                <a:path w="276225" h="238125">
                  <a:moveTo>
                    <a:pt x="276225" y="0"/>
                  </a:moveTo>
                  <a:lnTo>
                    <a:pt x="0" y="0"/>
                  </a:lnTo>
                  <a:lnTo>
                    <a:pt x="138175" y="238125"/>
                  </a:lnTo>
                  <a:lnTo>
                    <a:pt x="276225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6" name="Graphic 15">
              <a:extLst>
                <a:ext uri="{FF2B5EF4-FFF2-40B4-BE49-F238E27FC236}">
                  <a16:creationId xmlns:a16="http://schemas.microsoft.com/office/drawing/2014/main" id="{EE1534CB-AF5E-4361-1947-216F25B6062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787" y="6074687"/>
              <a:ext cx="307497" cy="762882"/>
            </a:xfrm>
            <a:custGeom>
              <a:avLst/>
              <a:gdLst/>
              <a:ahLst/>
              <a:cxnLst/>
              <a:rect l="l" t="t" r="r" b="b"/>
              <a:pathLst>
                <a:path w="276225" h="762000">
                  <a:moveTo>
                    <a:pt x="276225" y="762000"/>
                  </a:moveTo>
                  <a:lnTo>
                    <a:pt x="138176" y="514350"/>
                  </a:lnTo>
                  <a:lnTo>
                    <a:pt x="0" y="762000"/>
                  </a:lnTo>
                  <a:lnTo>
                    <a:pt x="276225" y="762000"/>
                  </a:lnTo>
                  <a:close/>
                </a:path>
                <a:path w="276225" h="762000">
                  <a:moveTo>
                    <a:pt x="276225" y="257175"/>
                  </a:moveTo>
                  <a:lnTo>
                    <a:pt x="138176" y="0"/>
                  </a:lnTo>
                  <a:lnTo>
                    <a:pt x="0" y="257175"/>
                  </a:lnTo>
                  <a:lnTo>
                    <a:pt x="276225" y="257175"/>
                  </a:lnTo>
                  <a:close/>
                </a:path>
              </a:pathLst>
            </a:custGeom>
            <a:solidFill>
              <a:srgbClr val="EBA84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7" name="Graphic 16">
              <a:extLst>
                <a:ext uri="{FF2B5EF4-FFF2-40B4-BE49-F238E27FC236}">
                  <a16:creationId xmlns:a16="http://schemas.microsoft.com/office/drawing/2014/main" id="{49CF9D82-6EE9-295B-F00F-7218338F6C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4105" y="5812631"/>
              <a:ext cx="445132" cy="792956"/>
            </a:xfrm>
            <a:custGeom>
              <a:avLst/>
              <a:gdLst/>
              <a:ahLst/>
              <a:cxnLst/>
              <a:rect l="l" t="t" r="r" b="b"/>
              <a:pathLst>
                <a:path w="419100" h="752475">
                  <a:moveTo>
                    <a:pt x="276225" y="247650"/>
                  </a:moveTo>
                  <a:lnTo>
                    <a:pt x="138176" y="0"/>
                  </a:lnTo>
                  <a:lnTo>
                    <a:pt x="0" y="247650"/>
                  </a:lnTo>
                  <a:lnTo>
                    <a:pt x="276225" y="247650"/>
                  </a:lnTo>
                  <a:close/>
                </a:path>
                <a:path w="419100" h="752475">
                  <a:moveTo>
                    <a:pt x="419100" y="504825"/>
                  </a:moveTo>
                  <a:lnTo>
                    <a:pt x="133350" y="504825"/>
                  </a:lnTo>
                  <a:lnTo>
                    <a:pt x="276225" y="752475"/>
                  </a:lnTo>
                  <a:lnTo>
                    <a:pt x="419100" y="5048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r>
                <a:rPr lang="en-US"/>
                <a:t>`</a:t>
              </a:r>
            </a:p>
          </p:txBody>
        </p:sp>
        <p:sp>
          <p:nvSpPr>
            <p:cNvPr id="38" name="Graphic 17">
              <a:extLst>
                <a:ext uri="{FF2B5EF4-FFF2-40B4-BE49-F238E27FC236}">
                  <a16:creationId xmlns:a16="http://schemas.microsoft.com/office/drawing/2014/main" id="{4B73E4D0-3223-83E0-C88B-4AEBB87206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993469" y="5812630"/>
              <a:ext cx="307814" cy="792957"/>
            </a:xfrm>
            <a:custGeom>
              <a:avLst/>
              <a:gdLst/>
              <a:ahLst/>
              <a:cxnLst/>
              <a:rect l="l" t="t" r="r" b="b"/>
              <a:pathLst>
                <a:path w="285750" h="762000">
                  <a:moveTo>
                    <a:pt x="285750" y="504825"/>
                  </a:moveTo>
                  <a:lnTo>
                    <a:pt x="0" y="504825"/>
                  </a:lnTo>
                  <a:lnTo>
                    <a:pt x="142875" y="762000"/>
                  </a:lnTo>
                  <a:lnTo>
                    <a:pt x="285750" y="504825"/>
                  </a:lnTo>
                  <a:close/>
                </a:path>
                <a:path w="285750" h="762000">
                  <a:moveTo>
                    <a:pt x="285750" y="0"/>
                  </a:moveTo>
                  <a:lnTo>
                    <a:pt x="9525" y="0"/>
                  </a:lnTo>
                  <a:lnTo>
                    <a:pt x="147701" y="2476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DBA24D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39" name="Graphic 18">
              <a:extLst>
                <a:ext uri="{FF2B5EF4-FFF2-40B4-BE49-F238E27FC236}">
                  <a16:creationId xmlns:a16="http://schemas.microsoft.com/office/drawing/2014/main" id="{58F32AB2-341B-992D-98D7-A43FC71912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793189" y="6066381"/>
              <a:ext cx="285750" cy="247937"/>
            </a:xfrm>
            <a:custGeom>
              <a:avLst/>
              <a:gdLst/>
              <a:ahLst/>
              <a:cxnLst/>
              <a:rect l="l" t="t" r="r" b="b"/>
              <a:pathLst>
                <a:path w="285750" h="247650">
                  <a:moveTo>
                    <a:pt x="0" y="0"/>
                  </a:moveTo>
                  <a:lnTo>
                    <a:pt x="142875" y="247650"/>
                  </a:lnTo>
                  <a:lnTo>
                    <a:pt x="28575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Graphic 19">
              <a:extLst>
                <a:ext uri="{FF2B5EF4-FFF2-40B4-BE49-F238E27FC236}">
                  <a16:creationId xmlns:a16="http://schemas.microsoft.com/office/drawing/2014/main" id="{A02AE00B-8FE1-54C6-C2A5-FE15483961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9817893" y="6566369"/>
              <a:ext cx="276225" cy="247937"/>
            </a:xfrm>
            <a:custGeom>
              <a:avLst/>
              <a:gdLst/>
              <a:ahLst/>
              <a:cxnLst/>
              <a:rect l="l" t="t" r="r" b="b"/>
              <a:pathLst>
                <a:path w="276225" h="247650">
                  <a:moveTo>
                    <a:pt x="0" y="0"/>
                  </a:moveTo>
                  <a:lnTo>
                    <a:pt x="138049" y="247650"/>
                  </a:lnTo>
                  <a:lnTo>
                    <a:pt x="2762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" name="Graphic 20">
              <a:extLst>
                <a:ext uri="{FF2B5EF4-FFF2-40B4-BE49-F238E27FC236}">
                  <a16:creationId xmlns:a16="http://schemas.microsoft.com/office/drawing/2014/main" id="{FA6C97D7-90E9-8BC1-B532-54898614F17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0134438" y="5274421"/>
              <a:ext cx="609600" cy="371905"/>
            </a:xfrm>
            <a:custGeom>
              <a:avLst/>
              <a:gdLst/>
              <a:ahLst/>
              <a:cxnLst/>
              <a:rect l="l" t="t" r="r" b="b"/>
              <a:pathLst>
                <a:path w="609600" h="371475">
                  <a:moveTo>
                    <a:pt x="333375" y="0"/>
                  </a:moveTo>
                  <a:lnTo>
                    <a:pt x="471424" y="247650"/>
                  </a:lnTo>
                  <a:lnTo>
                    <a:pt x="609600" y="0"/>
                  </a:lnTo>
                  <a:lnTo>
                    <a:pt x="333375" y="0"/>
                  </a:lnTo>
                  <a:close/>
                </a:path>
                <a:path w="609600" h="371475">
                  <a:moveTo>
                    <a:pt x="0" y="123825"/>
                  </a:moveTo>
                  <a:lnTo>
                    <a:pt x="142875" y="371475"/>
                  </a:lnTo>
                  <a:lnTo>
                    <a:pt x="285750" y="12382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DBA24D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B1C2D6A-866C-392B-DFFA-FCDD1AC58F9C}"/>
              </a:ext>
            </a:extLst>
          </p:cNvPr>
          <p:cNvSpPr txBox="1"/>
          <p:nvPr/>
        </p:nvSpPr>
        <p:spPr>
          <a:xfrm>
            <a:off x="4536214" y="6470668"/>
            <a:ext cx="311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©</a:t>
            </a:r>
            <a:r>
              <a:rPr lang="en-US" sz="1400" spc="-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Conestoga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College.</a:t>
            </a:r>
            <a:r>
              <a:rPr lang="en-US" sz="1400" spc="-5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All</a:t>
            </a:r>
            <a:r>
              <a:rPr lang="en-US" sz="1400" spc="-3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rights</a:t>
            </a:r>
            <a:r>
              <a:rPr lang="en-US" sz="1400" spc="5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400" spc="-10">
                <a:solidFill>
                  <a:srgbClr val="888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reserved.</a:t>
            </a:r>
            <a:endParaRPr 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A5121-BE9A-44AF-94C5-9805B2259138}"/>
              </a:ext>
            </a:extLst>
          </p:cNvPr>
          <p:cNvSpPr txBox="1"/>
          <p:nvPr/>
        </p:nvSpPr>
        <p:spPr>
          <a:xfrm>
            <a:off x="7658100" y="3619500"/>
            <a:ext cx="28003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Calibri Light"/>
                <a:ea typeface="Calibri Light"/>
                <a:cs typeface="Calibri Light"/>
              </a:rPr>
              <a:t>CCChat</a:t>
            </a:r>
            <a:r>
              <a:rPr lang="en-US" sz="2000">
                <a:latin typeface="Calibri Light"/>
                <a:ea typeface="Calibri Light"/>
                <a:cs typeface="Calibri Light"/>
              </a:rPr>
              <a:t> Demo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5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9C39B8-786B-C250-3701-4E73186C8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036562"/>
              </p:ext>
            </p:extLst>
          </p:nvPr>
        </p:nvGraphicFramePr>
        <p:xfrm>
          <a:off x="3386666" y="2592593"/>
          <a:ext cx="5418666" cy="1849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681804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90191586"/>
                    </a:ext>
                  </a:extLst>
                </a:gridCol>
              </a:tblGrid>
              <a:tr h="2901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Supervisor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Member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B5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19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Sean </a:t>
                      </a:r>
                      <a:r>
                        <a:rPr lang="en-US" dirty="0" err="1"/>
                        <a:t>Yo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Arsh Chauhan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9863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Jongeon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Lee</a:t>
                      </a:r>
                      <a:endParaRPr lang="en-US" sz="1800" b="1" i="0" u="none" strike="noStrike" noProof="0" dirty="0">
                        <a:solidFill>
                          <a:srgbClr val="FFFFFF"/>
                        </a:solidFill>
                        <a:latin typeface="Segoe UI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7387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Wei-Hsiang Chen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Eunie Jo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C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61379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707A9FB-B867-5435-50DF-ED37362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u="sng"/>
              <a:t>Team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2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2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07A9FB-B867-5435-50DF-ED373624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4284678"/>
            <a:ext cx="10506456" cy="14855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Team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 56" descr="그래픽, 폰트, 상징, 디자인이(가) 표시된 사진&#10;&#10;자동 생성된 설명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C54A73-F7A7-D4DE-B8FD-C23F290763B3}"/>
              </a:ext>
            </a:extLst>
          </p:cNvPr>
          <p:cNvGrpSpPr/>
          <p:nvPr/>
        </p:nvGrpSpPr>
        <p:grpSpPr>
          <a:xfrm>
            <a:off x="3714657" y="172134"/>
            <a:ext cx="2255462" cy="4159430"/>
            <a:chOff x="2575696" y="187900"/>
            <a:chExt cx="2255462" cy="4159430"/>
          </a:xfrm>
        </p:grpSpPr>
        <p:pic>
          <p:nvPicPr>
            <p:cNvPr id="3" name="그림 2" descr="영웅, 슈퍼히어로, 가상의 캐릭터, 사람이(가) 표시된 사진&#10;&#10;자동 생성된 설명">
              <a:extLst>
                <a:ext uri="{FF2B5EF4-FFF2-40B4-BE49-F238E27FC236}">
                  <a16:creationId xmlns:a16="http://schemas.microsoft.com/office/drawing/2014/main" id="{26444EA4-CE28-C4E4-D998-E50352CAE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9" r="-1" b="-1"/>
            <a:stretch/>
          </p:blipFill>
          <p:spPr>
            <a:xfrm>
              <a:off x="2575696" y="187900"/>
              <a:ext cx="2255462" cy="369776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74EED-F07B-0146-64B5-227EA71970D8}"/>
                </a:ext>
              </a:extLst>
            </p:cNvPr>
            <p:cNvSpPr txBox="1"/>
            <p:nvPr/>
          </p:nvSpPr>
          <p:spPr>
            <a:xfrm>
              <a:off x="3361698" y="3885665"/>
              <a:ext cx="6834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Wei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CF01FD-8B08-D11C-29BD-201F209E8870}"/>
              </a:ext>
            </a:extLst>
          </p:cNvPr>
          <p:cNvGrpSpPr/>
          <p:nvPr/>
        </p:nvGrpSpPr>
        <p:grpSpPr>
          <a:xfrm>
            <a:off x="792558" y="172134"/>
            <a:ext cx="2255462" cy="4159429"/>
            <a:chOff x="4966833" y="187900"/>
            <a:chExt cx="2255462" cy="4159429"/>
          </a:xfrm>
        </p:grpSpPr>
        <p:pic>
          <p:nvPicPr>
            <p:cNvPr id="11" name="그림 10" descr="사람, 의류, 갑옷, 인간의 얼굴이(가) 표시된 사진&#10;&#10;자동 생성된 설명">
              <a:extLst>
                <a:ext uri="{FF2B5EF4-FFF2-40B4-BE49-F238E27FC236}">
                  <a16:creationId xmlns:a16="http://schemas.microsoft.com/office/drawing/2014/main" id="{0574FBD2-81BC-42EE-46B4-4D0CCA86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" b="13270"/>
            <a:stretch/>
          </p:blipFill>
          <p:spPr>
            <a:xfrm>
              <a:off x="4966833" y="187900"/>
              <a:ext cx="2255462" cy="369776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A806F2-614E-2B14-AF41-B3B730669D0D}"/>
                </a:ext>
              </a:extLst>
            </p:cNvPr>
            <p:cNvSpPr txBox="1"/>
            <p:nvPr/>
          </p:nvSpPr>
          <p:spPr>
            <a:xfrm>
              <a:off x="5752347" y="3885664"/>
              <a:ext cx="764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Arsh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CB40EFF-D552-3BDE-7F10-CA3AA471F538}"/>
              </a:ext>
            </a:extLst>
          </p:cNvPr>
          <p:cNvGrpSpPr/>
          <p:nvPr/>
        </p:nvGrpSpPr>
        <p:grpSpPr>
          <a:xfrm>
            <a:off x="9115497" y="172134"/>
            <a:ext cx="2255462" cy="4159427"/>
            <a:chOff x="9749109" y="187900"/>
            <a:chExt cx="2255462" cy="4159427"/>
          </a:xfrm>
        </p:grpSpPr>
        <p:pic>
          <p:nvPicPr>
            <p:cNvPr id="4" name="Picture 2" descr="A person in a superhero garment&#10;&#10;Description automatically generated">
              <a:extLst>
                <a:ext uri="{FF2B5EF4-FFF2-40B4-BE49-F238E27FC236}">
                  <a16:creationId xmlns:a16="http://schemas.microsoft.com/office/drawing/2014/main" id="{50400F4A-2E1D-FE3C-DE81-FC18E8A5F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45" r="22042" b="-3"/>
            <a:stretch/>
          </p:blipFill>
          <p:spPr bwMode="auto">
            <a:xfrm>
              <a:off x="9749109" y="187900"/>
              <a:ext cx="2255462" cy="3697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FDFE5-7FA6-7198-8829-509C17DCA6C4}"/>
                </a:ext>
              </a:extLst>
            </p:cNvPr>
            <p:cNvSpPr txBox="1"/>
            <p:nvPr/>
          </p:nvSpPr>
          <p:spPr>
            <a:xfrm>
              <a:off x="10253977" y="3885662"/>
              <a:ext cx="12457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/>
                <a:t>Jongeon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B37339-E8D6-9B84-2B9E-790AAD8B1413}"/>
              </a:ext>
            </a:extLst>
          </p:cNvPr>
          <p:cNvGrpSpPr/>
          <p:nvPr/>
        </p:nvGrpSpPr>
        <p:grpSpPr>
          <a:xfrm>
            <a:off x="6640226" y="172155"/>
            <a:ext cx="1895046" cy="4221698"/>
            <a:chOff x="6259227" y="172155"/>
            <a:chExt cx="1895046" cy="4221698"/>
          </a:xfrm>
        </p:grpSpPr>
        <p:pic>
          <p:nvPicPr>
            <p:cNvPr id="12" name="Picture 11" descr="A person in a black hat&#10;&#10;AI-generated content may be incorrect.">
              <a:extLst>
                <a:ext uri="{FF2B5EF4-FFF2-40B4-BE49-F238E27FC236}">
                  <a16:creationId xmlns:a16="http://schemas.microsoft.com/office/drawing/2014/main" id="{844B42D0-4952-C269-1389-D9F9E49CD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72" t="4184" r="25" b="4321"/>
            <a:stretch/>
          </p:blipFill>
          <p:spPr>
            <a:xfrm>
              <a:off x="6259227" y="172155"/>
              <a:ext cx="1895046" cy="376485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45422D-E94C-3C1D-92F8-861CAF6FDD1F}"/>
                </a:ext>
              </a:extLst>
            </p:cNvPr>
            <p:cNvSpPr txBox="1"/>
            <p:nvPr/>
          </p:nvSpPr>
          <p:spPr>
            <a:xfrm>
              <a:off x="6758865" y="3932188"/>
              <a:ext cx="896399" cy="461665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400" b="1"/>
                <a:t>Eunie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103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Project Overview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5D064-C7BF-5F73-2992-ECBAF49DFBE0}"/>
              </a:ext>
            </a:extLst>
          </p:cNvPr>
          <p:cNvSpPr txBox="1"/>
          <p:nvPr/>
        </p:nvSpPr>
        <p:spPr>
          <a:xfrm>
            <a:off x="838201" y="1350970"/>
            <a:ext cx="10246360" cy="52057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The goal of this project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is to create a 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Digital Teaching Assistant(DTA)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that enhances student learning by summarizing class materials, answering questions, and providing personalized academic guidance. </a:t>
            </a:r>
          </a:p>
          <a:p>
            <a:pPr marL="800100" lvl="1" indent="-342900">
              <a:lnSpc>
                <a:spcPct val="150000"/>
              </a:lnSpc>
              <a:buFont typeface="Courier New,monospace" panose="05000000000000000000" pitchFamily="2" charset="2"/>
              <a:buChar char="o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Key Value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Always available 24/7 support for learners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Reduce questions for the instructor which are answered in the course shell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,Sans-Serif" panose="05000000000000000000" pitchFamily="2" charset="2"/>
              <a:buChar char="Ø"/>
            </a:pP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Current Scope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indent="-342900">
              <a:lnSpc>
                <a:spcPct val="150000"/>
              </a:lnSpc>
              <a:buFont typeface="Courier New,monospace" panose="05000000000000000000" pitchFamily="2" charset="2"/>
              <a:buChar char="o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Provides accurate 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summaries 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 reliable Q&amp;A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to help students review and understand 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class content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effectively.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Font typeface="Courier New,monospace" panose="05000000000000000000" pitchFamily="2" charset="2"/>
              <a:buChar char="o"/>
            </a:pP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Currently supports</a:t>
            </a:r>
            <a:r>
              <a:rPr lang="en-US" sz="2000" b="1">
                <a:solidFill>
                  <a:srgbClr val="000000"/>
                </a:solidFill>
                <a:ea typeface="+mn-lt"/>
                <a:cs typeface="+mn-lt"/>
              </a:rPr>
              <a:t> one subject (PMP course)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976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Project Overview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A335D064-C7BF-5F73-2992-ECBAF49DFBE0}"/>
              </a:ext>
            </a:extLst>
          </p:cNvPr>
          <p:cNvSpPr txBox="1"/>
          <p:nvPr/>
        </p:nvSpPr>
        <p:spPr>
          <a:xfrm>
            <a:off x="852056" y="1350970"/>
            <a:ext cx="10246360" cy="55750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Future Scope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Personalized Learning</a:t>
            </a: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Leverage advanced analytics to identify individual student learning patterns and preferences.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Expand the assistant's capability to guide students by providing curriculum suggestions tailored to their academic level and progress.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Multi-Subject Support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Broaden the assistant's support to multiple subjects, allowing students from different academic areas to benefit from its features.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663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D303-0422-B2FC-52ED-7E2675A5C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ACD2715-7DB0-FBA2-1FAB-EE55145A566F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6C8BDF-41E6-7E40-3E63-772CAF08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Sprint Goal</a:t>
            </a:r>
            <a:endParaRPr lang="en-US" b="1" u="sng" dirty="0">
              <a:ea typeface="Calibri Light"/>
              <a:cs typeface="Calibri Light"/>
            </a:endParaRPr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3940EFF8-DEA8-41A1-DBFD-6CA749DED14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F4F50224-D57F-3746-0A2C-564A7A25A976}"/>
              </a:ext>
            </a:extLst>
          </p:cNvPr>
          <p:cNvSpPr txBox="1"/>
          <p:nvPr/>
        </p:nvSpPr>
        <p:spPr>
          <a:xfrm>
            <a:off x="852056" y="1350970"/>
            <a:ext cx="10246360" cy="52980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Frontend Development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Implement subject selection page and subject detail page aligned with DTA usage scenarios.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Infrastructure Deployment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Establish 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server architecture</a:t>
            </a: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 and deploy frontend and backend services.</a:t>
            </a:r>
            <a:endParaRPr lang="en-US" sz="20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>
                <a:solidFill>
                  <a:srgbClr val="000000"/>
                </a:solidFill>
                <a:ea typeface="+mn-lt"/>
                <a:cs typeface="+mn-lt"/>
              </a:rPr>
              <a:t>Tool Reassessment (LLM)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Conduct a comparative analysis of state-of-the-art LLMs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:DeepSeek-R1, Phi-4, and Mistral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Multi-Subject Support Expansion</a:t>
            </a:r>
          </a:p>
          <a:p>
            <a:pPr marL="800100" lvl="1" indent="-342900">
              <a:lnSpc>
                <a:spcPct val="150000"/>
              </a:lnSpc>
              <a:buFont typeface="Courier New" panose="05000000000000000000" pitchFamily="2" charset="2"/>
              <a:buChar char="o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Request and collect subject-specific datasets.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596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Demo time</a:t>
            </a:r>
            <a:endParaRPr lang="en-US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82FC2A-800C-13EB-BD08-F17D61602D45}"/>
              </a:ext>
            </a:extLst>
          </p:cNvPr>
          <p:cNvSpPr txBox="1"/>
          <p:nvPr/>
        </p:nvSpPr>
        <p:spPr>
          <a:xfrm>
            <a:off x="807402" y="1524653"/>
            <a:ext cx="9898698" cy="33590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Frontend Development &amp; Infrastructure Deployment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https://ai.cvri.ca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Demo Scenarios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1257300" lvl="2" indent="-342900">
              <a:lnSpc>
                <a:spcPct val="150000"/>
              </a:lnSpc>
              <a:buFont typeface="Wingdings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Retrieving</a:t>
            </a:r>
            <a:r>
              <a:rPr lang="en-US" sz="2400" dirty="0"/>
              <a:t> information through the DTA (chatbot).</a:t>
            </a:r>
            <a:endParaRPr lang="en-US" sz="2400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Wingdings,Sans-Serif"/>
              <a:buChar char="Ø"/>
            </a:pPr>
            <a:r>
              <a:rPr lang="en-US" sz="2400" b="1"/>
              <a:t>Tool</a:t>
            </a:r>
            <a:r>
              <a:rPr lang="en-US" sz="2400" b="1">
                <a:ea typeface="Calibri"/>
                <a:cs typeface="Calibri"/>
              </a:rPr>
              <a:t> Reassessment (LLM)</a:t>
            </a:r>
          </a:p>
          <a:p>
            <a:pPr marL="800100" lvl="1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00">
                <a:ea typeface="Calibri"/>
                <a:cs typeface="Calibri"/>
              </a:rPr>
              <a:t>Local version : deepseek-r1:1.5b on Azure vm server</a:t>
            </a:r>
            <a:endParaRPr lang="en-US" sz="24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939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ea typeface="Calibri Light"/>
                <a:cs typeface="Calibri Light"/>
              </a:rPr>
              <a:t>Next</a:t>
            </a:r>
            <a:r>
              <a:rPr lang="en-US" b="1" u="sng">
                <a:ea typeface="+mj-lt"/>
                <a:cs typeface="+mj-lt"/>
              </a:rPr>
              <a:t> Sprint Planning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7FE25-6A46-2899-D236-8D961F03B59C}"/>
              </a:ext>
            </a:extLst>
          </p:cNvPr>
          <p:cNvSpPr txBox="1"/>
          <p:nvPr/>
        </p:nvSpPr>
        <p:spPr>
          <a:xfrm>
            <a:off x="843121" y="1500841"/>
            <a:ext cx="10506089" cy="48936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20"/>
              </a:spcBef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spcBef>
                <a:spcPts val="20"/>
              </a:spcBef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Model Optimization &amp; Enhancements</a:t>
            </a:r>
          </a:p>
          <a:p>
            <a:pPr marL="914400" lvl="1" indent="-457200">
              <a:spcBef>
                <a:spcPts val="20"/>
              </a:spcBef>
              <a:buFont typeface="Courier New"/>
              <a:buChar char="o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Transition to an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embedding model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for more efficient knowledge representation.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spcBef>
                <a:spcPts val="20"/>
              </a:spcBef>
              <a:buFont typeface="Courier New"/>
              <a:buChar char="o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spcBef>
                <a:spcPts val="20"/>
              </a:spcBef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Prompt Engineering for Adaptive Learning</a:t>
            </a:r>
          </a:p>
          <a:p>
            <a:pPr marL="914400" lvl="1" indent="-457200">
              <a:spcBef>
                <a:spcPts val="20"/>
              </a:spcBef>
              <a:buFont typeface="Courier New"/>
              <a:buChar char="o"/>
            </a:pPr>
            <a:r>
              <a:rPr lang="en-US" sz="2400" dirty="0">
                <a:ea typeface="+mn-lt"/>
                <a:cs typeface="+mn-lt"/>
              </a:rPr>
              <a:t>Design and refine prompting strategies to evaluate user proficiency levels and enhance AI-driven </a:t>
            </a:r>
            <a:r>
              <a:rPr lang="en-US" sz="2400">
                <a:ea typeface="+mn-lt"/>
                <a:cs typeface="+mn-lt"/>
              </a:rPr>
              <a:t>tutoring.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spcBef>
                <a:spcPts val="20"/>
              </a:spcBef>
              <a:buFont typeface="Courier New"/>
              <a:buChar char="o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457200" indent="-457200">
              <a:spcBef>
                <a:spcPts val="20"/>
              </a:spcBef>
              <a:buAutoNum type="arabicPeriod"/>
            </a:pPr>
            <a:r>
              <a:rPr lang="en-US" sz="2400">
                <a:ea typeface="Calibri" panose="020F0502020204030204"/>
                <a:cs typeface="Calibri" panose="020F0502020204030204"/>
              </a:rPr>
              <a:t>Making DTA Scenarios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1371600" lvl="2" indent="-457200">
              <a:spcBef>
                <a:spcPts val="20"/>
              </a:spcBef>
              <a:buFont typeface="Wingdings"/>
              <a:buChar char="§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Making a questions which are evaluating the user's level</a:t>
            </a:r>
          </a:p>
          <a:p>
            <a:pPr marL="914400" lvl="1" indent="-457200">
              <a:spcBef>
                <a:spcPts val="20"/>
              </a:spcBef>
              <a:buFont typeface="Courier New"/>
              <a:buChar char="o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spcBef>
                <a:spcPts val="20"/>
              </a:spcBef>
              <a:buFont typeface="Courier New"/>
              <a:buChar char="o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9045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1">
            <a:extLst>
              <a:ext uri="{FF2B5EF4-FFF2-40B4-BE49-F238E27FC236}">
                <a16:creationId xmlns:a16="http://schemas.microsoft.com/office/drawing/2014/main" id="{63B9112C-0558-2C58-7C25-4032971AA578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7" y="317"/>
            <a:ext cx="12191365" cy="6857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3E6F6E-2B02-BE79-CC55-B34654902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592" y="2415749"/>
            <a:ext cx="3396814" cy="2026500"/>
          </a:xfrm>
        </p:spPr>
        <p:txBody>
          <a:bodyPr>
            <a:noAutofit/>
          </a:bodyPr>
          <a:lstStyle/>
          <a:p>
            <a:pPr algn="ctr"/>
            <a:r>
              <a:rPr lang="en-US" sz="8800" b="1" u="sng">
                <a:cs typeface="Calibri Light"/>
              </a:rPr>
              <a:t>Q </a:t>
            </a:r>
            <a:r>
              <a:rPr lang="en-US" sz="5400" b="1" u="sng">
                <a:cs typeface="Calibri Light"/>
              </a:rPr>
              <a:t>&amp;</a:t>
            </a:r>
            <a:r>
              <a:rPr lang="en-US" sz="8800" b="1" u="sng">
                <a:cs typeface="Calibri Light"/>
              </a:rPr>
              <a:t> A </a:t>
            </a:r>
            <a:endParaRPr lang="en-US" sz="8800"/>
          </a:p>
        </p:txBody>
      </p:sp>
      <p:pic>
        <p:nvPicPr>
          <p:cNvPr id="8" name="Image 56">
            <a:extLst>
              <a:ext uri="{FF2B5EF4-FFF2-40B4-BE49-F238E27FC236}">
                <a16:creationId xmlns:a16="http://schemas.microsoft.com/office/drawing/2014/main" id="{13A1AEC7-EA0C-EA30-F8FE-F2F137C3D13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709" y="6299835"/>
            <a:ext cx="8286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Team</vt:lpstr>
      <vt:lpstr>AI Team</vt:lpstr>
      <vt:lpstr>Project Overview</vt:lpstr>
      <vt:lpstr>Project Overview</vt:lpstr>
      <vt:lpstr>Sprint Goal</vt:lpstr>
      <vt:lpstr>Demo time</vt:lpstr>
      <vt:lpstr>Next Sprint Planning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Balazs Karner</dc:creator>
  <cp:revision>727</cp:revision>
  <dcterms:created xsi:type="dcterms:W3CDTF">2023-11-23T15:18:33Z</dcterms:created>
  <dcterms:modified xsi:type="dcterms:W3CDTF">2025-02-05T23:50:20Z</dcterms:modified>
</cp:coreProperties>
</file>