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7"/>
  </p:notesMasterIdLst>
  <p:sldIdLst>
    <p:sldId id="395" r:id="rId2"/>
    <p:sldId id="396" r:id="rId3"/>
    <p:sldId id="428" r:id="rId4"/>
    <p:sldId id="440" r:id="rId5"/>
    <p:sldId id="429" r:id="rId6"/>
    <p:sldId id="446" r:id="rId7"/>
    <p:sldId id="461" r:id="rId8"/>
    <p:sldId id="430" r:id="rId9"/>
    <p:sldId id="460" r:id="rId10"/>
    <p:sldId id="448" r:id="rId11"/>
    <p:sldId id="449" r:id="rId12"/>
    <p:sldId id="432" r:id="rId13"/>
    <p:sldId id="450" r:id="rId14"/>
    <p:sldId id="435" r:id="rId15"/>
    <p:sldId id="451" r:id="rId16"/>
    <p:sldId id="444" r:id="rId17"/>
    <p:sldId id="455" r:id="rId18"/>
    <p:sldId id="436" r:id="rId19"/>
    <p:sldId id="456" r:id="rId20"/>
    <p:sldId id="437" r:id="rId21"/>
    <p:sldId id="457" r:id="rId22"/>
    <p:sldId id="431" r:id="rId23"/>
    <p:sldId id="445" r:id="rId24"/>
    <p:sldId id="467" r:id="rId25"/>
    <p:sldId id="459" r:id="rId26"/>
    <p:sldId id="458" r:id="rId27"/>
    <p:sldId id="462" r:id="rId28"/>
    <p:sldId id="463" r:id="rId29"/>
    <p:sldId id="464" r:id="rId30"/>
    <p:sldId id="469" r:id="rId31"/>
    <p:sldId id="470" r:id="rId32"/>
    <p:sldId id="471" r:id="rId33"/>
    <p:sldId id="472" r:id="rId34"/>
    <p:sldId id="473" r:id="rId35"/>
    <p:sldId id="474" r:id="rId36"/>
    <p:sldId id="475" r:id="rId37"/>
    <p:sldId id="476" r:id="rId38"/>
    <p:sldId id="482" r:id="rId39"/>
    <p:sldId id="483" r:id="rId40"/>
    <p:sldId id="477" r:id="rId41"/>
    <p:sldId id="478" r:id="rId42"/>
    <p:sldId id="479" r:id="rId43"/>
    <p:sldId id="480" r:id="rId44"/>
    <p:sldId id="481" r:id="rId45"/>
    <p:sldId id="44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66FFFF"/>
    <a:srgbClr val="FF3300"/>
    <a:srgbClr val="CC99FF"/>
    <a:srgbClr val="CC3300"/>
    <a:srgbClr val="9933FF"/>
    <a:srgbClr val="0066FF"/>
    <a:srgbClr val="00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11" autoAdjust="0"/>
    <p:restoredTop sz="94640"/>
  </p:normalViewPr>
  <p:slideViewPr>
    <p:cSldViewPr snapToGrid="0">
      <p:cViewPr>
        <p:scale>
          <a:sx n="92" d="100"/>
          <a:sy n="92" d="100"/>
        </p:scale>
        <p:origin x="448" y="280"/>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61B85C-6540-4724-831C-2092D0E77D6D}" type="datetimeFigureOut">
              <a:rPr lang="en-US" smtClean="0"/>
              <a:pPr/>
              <a:t>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0B980-DC68-43DA-9EE4-81245905FADB}" type="slidenum">
              <a:rPr lang="en-US" smtClean="0"/>
              <a:pPr/>
              <a:t>‹#›</a:t>
            </a:fld>
            <a:endParaRPr lang="en-US"/>
          </a:p>
        </p:txBody>
      </p:sp>
    </p:spTree>
    <p:extLst>
      <p:ext uri="{BB962C8B-B14F-4D97-AF65-F5344CB8AC3E}">
        <p14:creationId xmlns:p14="http://schemas.microsoft.com/office/powerpoint/2010/main" val="399035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6/20/17 3:03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CE5C77-0576-4A34-9C62-30350BB987E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E0B980-DC68-43DA-9EE4-81245905FADB}" type="slidenum">
              <a:rPr lang="en-US" smtClean="0"/>
              <a:pPr/>
              <a:t>44</a:t>
            </a:fld>
            <a:endParaRPr lang="en-US"/>
          </a:p>
        </p:txBody>
      </p:sp>
    </p:spTree>
    <p:extLst>
      <p:ext uri="{BB962C8B-B14F-4D97-AF65-F5344CB8AC3E}">
        <p14:creationId xmlns:p14="http://schemas.microsoft.com/office/powerpoint/2010/main" val="15407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normAutofit/>
          </a:bodyPr>
          <a:lstStyle>
            <a:lvl1pPr>
              <a:defRPr sz="2800" b="1"/>
            </a:lvl1pPr>
            <a:lvl2pPr>
              <a:defRPr sz="2400"/>
            </a:lvl2pPr>
            <a:lvl3pPr>
              <a:defRPr sz="2000"/>
            </a:lvl3pPr>
            <a:lvl4pPr>
              <a:defRPr sz="2000"/>
            </a:lvl4pPr>
            <a:lvl5pPr>
              <a:defRPr sz="20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6/20/17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6/20/17</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4300" kern="1200">
          <a:solidFill>
            <a:schemeClr val="accent5"/>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400" kern="1200">
          <a:solidFill>
            <a:schemeClr val="tx1"/>
          </a:solidFill>
          <a:latin typeface="Garamond"/>
          <a:ea typeface="+mn-ea"/>
          <a:cs typeface="Garamond"/>
        </a:defRPr>
      </a:lvl1pPr>
      <a:lvl2pPr marL="640080" indent="-237744" algn="l" rtl="0" eaLnBrk="1" latinLnBrk="0" hangingPunct="1">
        <a:lnSpc>
          <a:spcPct val="100000"/>
        </a:lnSpc>
        <a:spcBef>
          <a:spcPts val="550"/>
        </a:spcBef>
        <a:buClr>
          <a:schemeClr val="accent1"/>
        </a:buClr>
        <a:buFont typeface="Verdana"/>
        <a:buChar char="◦"/>
        <a:defRPr kumimoji="0" sz="2000" kern="1200">
          <a:solidFill>
            <a:schemeClr val="tx1"/>
          </a:solidFill>
          <a:latin typeface="Garamond"/>
          <a:ea typeface="+mn-ea"/>
          <a:cs typeface="Garamond"/>
        </a:defRPr>
      </a:lvl2pPr>
      <a:lvl3pPr marL="886968" indent="-228600" algn="l" rtl="0" eaLnBrk="1" latinLnBrk="0" hangingPunct="1">
        <a:lnSpc>
          <a:spcPct val="100000"/>
        </a:lnSpc>
        <a:spcBef>
          <a:spcPct val="20000"/>
        </a:spcBef>
        <a:buClr>
          <a:schemeClr val="accent2"/>
        </a:buClr>
        <a:buFont typeface="Wingdings 2"/>
        <a:buChar char=""/>
        <a:defRPr kumimoji="0" sz="1800" kern="1200">
          <a:solidFill>
            <a:schemeClr val="tx1"/>
          </a:solidFill>
          <a:latin typeface="Garamond"/>
          <a:ea typeface="+mn-ea"/>
          <a:cs typeface="Garamond"/>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Garamond"/>
          <a:ea typeface="+mn-ea"/>
          <a:cs typeface="Garamond"/>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Garamond"/>
          <a:ea typeface="+mn-ea"/>
          <a:cs typeface="Garamond"/>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669123"/>
            <a:ext cx="7681913" cy="2207977"/>
          </a:xfrm>
        </p:spPr>
        <p:txBody>
          <a:bodyPr>
            <a:normAutofit/>
          </a:bodyPr>
          <a:lstStyle/>
          <a:p>
            <a:pPr algn="ctr"/>
            <a:r>
              <a:rPr lang="en-US" sz="4400" b="1" u="none" dirty="0" smtClean="0">
                <a:solidFill>
                  <a:srgbClr val="4F271C"/>
                </a:solidFill>
                <a:latin typeface="Garamond" pitchFamily="18" charset="0"/>
              </a:rPr>
              <a:t>Crash Course in Study Design </a:t>
            </a:r>
            <a:br>
              <a:rPr lang="en-US" sz="4400" b="1" u="none" dirty="0" smtClean="0">
                <a:solidFill>
                  <a:srgbClr val="4F271C"/>
                </a:solidFill>
                <a:latin typeface="Garamond" pitchFamily="18" charset="0"/>
              </a:rPr>
            </a:br>
            <a:r>
              <a:rPr lang="en-US" sz="3000" b="1" u="none" dirty="0" smtClean="0">
                <a:solidFill>
                  <a:srgbClr val="4F271C"/>
                </a:solidFill>
                <a:latin typeface="Garamond" pitchFamily="18" charset="0"/>
              </a:rPr>
              <a:t/>
            </a:r>
            <a:br>
              <a:rPr lang="en-US" sz="3000" b="1" u="none" dirty="0" smtClean="0">
                <a:solidFill>
                  <a:srgbClr val="4F271C"/>
                </a:solidFill>
                <a:latin typeface="Garamond" pitchFamily="18" charset="0"/>
              </a:rPr>
            </a:br>
            <a:endParaRPr lang="en-US" sz="4400" b="1" u="none" dirty="0">
              <a:solidFill>
                <a:srgbClr val="4F271C"/>
              </a:solidFill>
              <a:latin typeface="Garamond" pitchFamily="18" charset="0"/>
            </a:endParaRPr>
          </a:p>
        </p:txBody>
      </p:sp>
      <p:sp>
        <p:nvSpPr>
          <p:cNvPr id="3" name="Subtitle 2"/>
          <p:cNvSpPr>
            <a:spLocks noGrp="1"/>
          </p:cNvSpPr>
          <p:nvPr>
            <p:ph type="subTitle" idx="1"/>
          </p:nvPr>
        </p:nvSpPr>
        <p:spPr>
          <a:xfrm>
            <a:off x="829734" y="457199"/>
            <a:ext cx="7681913" cy="878939"/>
          </a:xfrm>
        </p:spPr>
        <p:txBody>
          <a:bodyPr>
            <a:normAutofit/>
          </a:bodyPr>
          <a:lstStyle/>
          <a:p>
            <a:pPr algn="ctr"/>
            <a:r>
              <a:rPr lang="en-US" sz="2400" b="1" dirty="0" smtClean="0">
                <a:latin typeface="Garamond" pitchFamily="18" charset="0"/>
              </a:rPr>
              <a:t>NIH Summer Student Researchers: </a:t>
            </a:r>
            <a:endParaRPr lang="en-US" sz="2400" b="1" dirty="0" smtClean="0">
              <a:latin typeface="Garamond" pitchFamily="18" charset="0"/>
            </a:endParaRPr>
          </a:p>
          <a:p>
            <a:pPr algn="ctr"/>
            <a:r>
              <a:rPr lang="en-US" sz="2400" b="1" dirty="0" smtClean="0">
                <a:latin typeface="Garamond" pitchFamily="18" charset="0"/>
              </a:rPr>
              <a:t>Stats </a:t>
            </a:r>
            <a:r>
              <a:rPr lang="en-US" sz="2400" b="1" dirty="0" smtClean="0">
                <a:latin typeface="Garamond" pitchFamily="18" charset="0"/>
              </a:rPr>
              <a:t>and Design Refresher</a:t>
            </a:r>
            <a:endParaRPr lang="en-US" sz="2400" dirty="0">
              <a:latin typeface="Garamond" pitchFamily="18" charset="0"/>
            </a:endParaRPr>
          </a:p>
        </p:txBody>
      </p:sp>
      <p:cxnSp>
        <p:nvCxnSpPr>
          <p:cNvPr id="8" name="Straight Connector 7"/>
          <p:cNvCxnSpPr/>
          <p:nvPr/>
        </p:nvCxnSpPr>
        <p:spPr>
          <a:xfrm>
            <a:off x="1066800" y="1524000"/>
            <a:ext cx="7239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6800" y="304800"/>
            <a:ext cx="7239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41191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choice of instruments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Process</a:t>
            </a:r>
            <a:endParaRPr lang="en-US" dirty="0" smtClean="0"/>
          </a:p>
          <a:p>
            <a:pPr lvl="1"/>
            <a:r>
              <a:rPr lang="en-US" dirty="0" smtClean="0"/>
              <a:t>Identify the concept of interest</a:t>
            </a:r>
          </a:p>
          <a:p>
            <a:pPr lvl="1"/>
            <a:r>
              <a:rPr lang="en-US" dirty="0" smtClean="0"/>
              <a:t>Identify potential instruments for each concept</a:t>
            </a:r>
          </a:p>
          <a:p>
            <a:pPr lvl="1"/>
            <a:r>
              <a:rPr lang="en-US" dirty="0" smtClean="0"/>
              <a:t>Use concept map &amp; established lit to choose instruments</a:t>
            </a:r>
          </a:p>
          <a:p>
            <a:pPr lvl="1"/>
            <a:endParaRPr lang="en-US" dirty="0" smtClean="0"/>
          </a:p>
          <a:p>
            <a:r>
              <a:rPr lang="en-US" dirty="0" smtClean="0"/>
              <a:t>Example </a:t>
            </a:r>
            <a:endParaRPr lang="en-US" dirty="0" smtClean="0"/>
          </a:p>
          <a:p>
            <a:pPr lvl="1"/>
            <a:r>
              <a:rPr lang="en-US" dirty="0" smtClean="0"/>
              <a:t>Construct: balance (vestibular or non-vestibular)</a:t>
            </a:r>
            <a:endParaRPr lang="en-US" dirty="0" smtClean="0">
              <a:solidFill>
                <a:srgbClr val="FF0000"/>
              </a:solidFill>
            </a:endParaRPr>
          </a:p>
          <a:p>
            <a:pPr lvl="1"/>
            <a:r>
              <a:rPr lang="en-US" dirty="0" smtClean="0"/>
              <a:t>What are some possible instruments?</a:t>
            </a:r>
          </a:p>
        </p:txBody>
      </p:sp>
    </p:spTree>
    <p:extLst>
      <p:ext uri="{BB962C8B-B14F-4D97-AF65-F5344CB8AC3E}">
        <p14:creationId xmlns:p14="http://schemas.microsoft.com/office/powerpoint/2010/main" val="48375653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choice of instruments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Vestibular balance </a:t>
            </a:r>
            <a:endParaRPr lang="en-US" dirty="0" smtClean="0"/>
          </a:p>
          <a:p>
            <a:pPr lvl="1"/>
            <a:r>
              <a:rPr lang="en-US" dirty="0" smtClean="0"/>
              <a:t>Dizziness </a:t>
            </a:r>
            <a:r>
              <a:rPr lang="en-US" dirty="0"/>
              <a:t>Handicap Inventory, ABC </a:t>
            </a:r>
            <a:r>
              <a:rPr lang="en-US" dirty="0" smtClean="0"/>
              <a:t>Scale (and more)</a:t>
            </a:r>
            <a:endParaRPr lang="en-US" dirty="0" smtClean="0"/>
          </a:p>
          <a:p>
            <a:pPr lvl="1"/>
            <a:endParaRPr lang="en-US" dirty="0" smtClean="0"/>
          </a:p>
          <a:p>
            <a:r>
              <a:rPr lang="en-US" dirty="0" smtClean="0"/>
              <a:t>Non-vestibular balance</a:t>
            </a:r>
            <a:endParaRPr lang="en-US" dirty="0"/>
          </a:p>
          <a:p>
            <a:pPr lvl="1"/>
            <a:r>
              <a:rPr lang="en-US" dirty="0" smtClean="0"/>
              <a:t>Sit to Stand Test, 360 degree Turn Test, Berg Balance Scale (and more)</a:t>
            </a:r>
          </a:p>
          <a:p>
            <a:pPr lvl="1"/>
            <a:endParaRPr lang="en-US" sz="1600" dirty="0"/>
          </a:p>
          <a:p>
            <a:r>
              <a:rPr lang="en-US" dirty="0" smtClean="0"/>
              <a:t>Some factors for choice of </a:t>
            </a:r>
            <a:r>
              <a:rPr lang="en-US" dirty="0" smtClean="0"/>
              <a:t>instruments</a:t>
            </a:r>
          </a:p>
          <a:p>
            <a:pPr lvl="1"/>
            <a:r>
              <a:rPr lang="en-US" dirty="0" smtClean="0"/>
              <a:t>Existing literature (i.e. study replication?)</a:t>
            </a:r>
          </a:p>
          <a:p>
            <a:pPr lvl="1"/>
            <a:r>
              <a:rPr lang="en-US" dirty="0" smtClean="0"/>
              <a:t>Aspects of balance relevant to the study intervention</a:t>
            </a:r>
            <a:endParaRPr lang="en-US" dirty="0" smtClean="0"/>
          </a:p>
          <a:p>
            <a:pPr lvl="2"/>
            <a:endParaRPr lang="en-US" dirty="0" smtClean="0"/>
          </a:p>
        </p:txBody>
      </p:sp>
    </p:spTree>
    <p:extLst>
      <p:ext uri="{BB962C8B-B14F-4D97-AF65-F5344CB8AC3E}">
        <p14:creationId xmlns:p14="http://schemas.microsoft.com/office/powerpoint/2010/main" val="12291216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Example statement: </a:t>
            </a:r>
            <a:r>
              <a:rPr lang="en-US" sz="4000" dirty="0"/>
              <a:t>d</a:t>
            </a:r>
            <a:r>
              <a:rPr lang="en-US" sz="4000" dirty="0" smtClean="0"/>
              <a:t>uration </a:t>
            </a:r>
            <a:r>
              <a:rPr lang="en-US" sz="4000" dirty="0" smtClean="0"/>
              <a:t>of rehab</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Question: </a:t>
            </a:r>
            <a:r>
              <a:rPr lang="en-US" b="0" dirty="0" smtClean="0"/>
              <a:t>how long should rehab continue for?</a:t>
            </a:r>
          </a:p>
          <a:p>
            <a:endParaRPr lang="en-US" sz="1600" dirty="0" smtClean="0"/>
          </a:p>
          <a:p>
            <a:r>
              <a:rPr lang="en-US" dirty="0" smtClean="0"/>
              <a:t>Population(s</a:t>
            </a:r>
            <a:r>
              <a:rPr lang="en-US" dirty="0" smtClean="0"/>
              <a:t>) of interest: </a:t>
            </a:r>
          </a:p>
          <a:p>
            <a:pPr lvl="1"/>
            <a:r>
              <a:rPr lang="en-US" dirty="0" smtClean="0"/>
              <a:t>Age 18+ </a:t>
            </a:r>
            <a:endParaRPr lang="en-US" dirty="0"/>
          </a:p>
          <a:p>
            <a:pPr lvl="1"/>
            <a:r>
              <a:rPr lang="en-US" dirty="0" smtClean="0"/>
              <a:t>0-3 months post-acute care d</a:t>
            </a:r>
            <a:r>
              <a:rPr lang="en-US" dirty="0" smtClean="0"/>
              <a:t>ischarge after </a:t>
            </a:r>
            <a:r>
              <a:rPr lang="en-US" dirty="0" smtClean="0"/>
              <a:t>lung </a:t>
            </a:r>
            <a:r>
              <a:rPr lang="en-US" dirty="0" smtClean="0"/>
              <a:t>transplant</a:t>
            </a:r>
            <a:endParaRPr lang="en-US" dirty="0" smtClean="0"/>
          </a:p>
          <a:p>
            <a:pPr lvl="1"/>
            <a:r>
              <a:rPr lang="en-US" dirty="0" smtClean="0"/>
              <a:t>Not currently on a chronic rehab </a:t>
            </a:r>
            <a:r>
              <a:rPr lang="en-US" dirty="0" smtClean="0"/>
              <a:t>plan, </a:t>
            </a:r>
            <a:r>
              <a:rPr lang="en-US" dirty="0" smtClean="0"/>
              <a:t>not exercising</a:t>
            </a:r>
          </a:p>
          <a:p>
            <a:endParaRPr lang="en-US" sz="1600" dirty="0"/>
          </a:p>
          <a:p>
            <a:r>
              <a:rPr lang="en-US" dirty="0" smtClean="0"/>
              <a:t>Construct of interest: exercise capacity</a:t>
            </a:r>
          </a:p>
          <a:p>
            <a:pPr lvl="1"/>
            <a:r>
              <a:rPr lang="en-US" dirty="0" smtClean="0"/>
              <a:t>Instrument: six </a:t>
            </a:r>
            <a:r>
              <a:rPr lang="en-US" dirty="0" smtClean="0"/>
              <a:t>minute walk distance (6MWD</a:t>
            </a:r>
            <a:r>
              <a:rPr lang="en-US" dirty="0" smtClean="0"/>
              <a:t>)</a:t>
            </a:r>
            <a:endParaRPr lang="en-US" dirty="0"/>
          </a:p>
        </p:txBody>
      </p:sp>
    </p:spTree>
    <p:extLst>
      <p:ext uri="{BB962C8B-B14F-4D97-AF65-F5344CB8AC3E}">
        <p14:creationId xmlns:p14="http://schemas.microsoft.com/office/powerpoint/2010/main" val="971566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a:t>
            </a:r>
            <a:r>
              <a:rPr lang="en-US" sz="4000" dirty="0" smtClean="0"/>
              <a:t>xample statement: </a:t>
            </a:r>
            <a:r>
              <a:rPr lang="en-US" sz="4000" dirty="0"/>
              <a:t>d</a:t>
            </a:r>
            <a:r>
              <a:rPr lang="en-US" sz="4000" dirty="0" smtClean="0"/>
              <a:t>uration </a:t>
            </a:r>
            <a:r>
              <a:rPr lang="en-US" sz="4000" dirty="0" smtClean="0"/>
              <a:t>of rehab</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Intervention(s) or exposure(s) to explore</a:t>
            </a:r>
          </a:p>
          <a:p>
            <a:pPr lvl="1"/>
            <a:r>
              <a:rPr lang="en-US" dirty="0" smtClean="0"/>
              <a:t>Goal: determine “best” length of in-patient chronic rehabilitation</a:t>
            </a:r>
          </a:p>
          <a:p>
            <a:pPr lvl="1"/>
            <a:r>
              <a:rPr lang="en-US" dirty="0" smtClean="0"/>
              <a:t>Will the treatment given be specified exactly?</a:t>
            </a:r>
          </a:p>
          <a:p>
            <a:pPr lvl="2"/>
            <a:r>
              <a:rPr lang="en-US" dirty="0" smtClean="0"/>
              <a:t>Is it “standard of care” or novel in some aspects?</a:t>
            </a:r>
            <a:endParaRPr lang="en-US" dirty="0" smtClean="0"/>
          </a:p>
          <a:p>
            <a:pPr lvl="1"/>
            <a:endParaRPr lang="en-US" sz="1600" dirty="0" smtClean="0"/>
          </a:p>
          <a:p>
            <a:pPr lvl="1"/>
            <a:r>
              <a:rPr lang="en-US" dirty="0" smtClean="0"/>
              <a:t>Design will shape how this question is answered, e.g.</a:t>
            </a:r>
          </a:p>
          <a:p>
            <a:pPr lvl="2"/>
            <a:r>
              <a:rPr lang="en-US" sz="2000" dirty="0" smtClean="0"/>
              <a:t>Compare 2 rehab time intervals? (7 wks. vs. 14 wks.)</a:t>
            </a:r>
          </a:p>
          <a:p>
            <a:pPr lvl="2"/>
            <a:r>
              <a:rPr lang="en-US" dirty="0" smtClean="0"/>
              <a:t>Follow the group over time &amp; measure outcomes weekly?</a:t>
            </a:r>
          </a:p>
          <a:p>
            <a:pPr lvl="2"/>
            <a:r>
              <a:rPr lang="en-US" dirty="0" smtClean="0"/>
              <a:t>Compare novel rehab group to usual care (same duration)?</a:t>
            </a:r>
          </a:p>
          <a:p>
            <a:pPr lvl="2"/>
            <a:r>
              <a:rPr lang="en-US" dirty="0" smtClean="0"/>
              <a:t>Rehab continues until a functional goal is reached?</a:t>
            </a:r>
            <a:endParaRPr lang="en-US" dirty="0" smtClean="0"/>
          </a:p>
        </p:txBody>
      </p:sp>
    </p:spTree>
    <p:extLst>
      <p:ext uri="{BB962C8B-B14F-4D97-AF65-F5344CB8AC3E}">
        <p14:creationId xmlns:p14="http://schemas.microsoft.com/office/powerpoint/2010/main" val="24842458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a:t>
            </a:r>
            <a:r>
              <a:rPr lang="en-US" sz="4000" dirty="0" smtClean="0"/>
              <a:t>xample statement: identify your aims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What questions are addressed by each design?</a:t>
            </a:r>
          </a:p>
          <a:p>
            <a:pPr lvl="1"/>
            <a:r>
              <a:rPr lang="en-US" dirty="0"/>
              <a:t>Option </a:t>
            </a:r>
            <a:r>
              <a:rPr lang="en-US" dirty="0" smtClean="0"/>
              <a:t>1: </a:t>
            </a:r>
            <a:r>
              <a:rPr lang="en-US" dirty="0"/>
              <a:t>compare rehab group to usual care?</a:t>
            </a:r>
          </a:p>
          <a:p>
            <a:pPr lvl="2"/>
            <a:r>
              <a:rPr lang="en-US" dirty="0"/>
              <a:t>“Is the standard of treatment useful at all?”</a:t>
            </a:r>
          </a:p>
          <a:p>
            <a:pPr lvl="1"/>
            <a:endParaRPr lang="en-US" dirty="0" smtClean="0"/>
          </a:p>
          <a:p>
            <a:pPr lvl="1"/>
            <a:r>
              <a:rPr lang="en-US" dirty="0" smtClean="0"/>
              <a:t>Option 2: study arms are </a:t>
            </a:r>
            <a:r>
              <a:rPr lang="en-US" dirty="0"/>
              <a:t>7</a:t>
            </a:r>
            <a:r>
              <a:rPr lang="en-US" dirty="0" smtClean="0"/>
              <a:t> </a:t>
            </a:r>
            <a:r>
              <a:rPr lang="en-US" dirty="0" smtClean="0"/>
              <a:t>&amp; </a:t>
            </a:r>
            <a:r>
              <a:rPr lang="en-US" dirty="0" smtClean="0"/>
              <a:t>14 </a:t>
            </a:r>
            <a:r>
              <a:rPr lang="en-US" dirty="0" smtClean="0"/>
              <a:t>weeks of </a:t>
            </a:r>
            <a:r>
              <a:rPr lang="en-US" dirty="0" smtClean="0"/>
              <a:t>rehab</a:t>
            </a:r>
          </a:p>
          <a:p>
            <a:pPr lvl="2"/>
            <a:r>
              <a:rPr lang="en-US" dirty="0" smtClean="0"/>
              <a:t>“Is </a:t>
            </a:r>
            <a:r>
              <a:rPr lang="en-US" dirty="0" smtClean="0"/>
              <a:t>there additional benefit </a:t>
            </a:r>
            <a:r>
              <a:rPr lang="en-US" dirty="0" smtClean="0"/>
              <a:t>from</a:t>
            </a:r>
            <a:r>
              <a:rPr lang="en-US" dirty="0" smtClean="0"/>
              <a:t> </a:t>
            </a:r>
            <a:r>
              <a:rPr lang="en-US" dirty="0" smtClean="0"/>
              <a:t>a second 7-week period of rehab?”</a:t>
            </a:r>
          </a:p>
          <a:p>
            <a:pPr lvl="2"/>
            <a:r>
              <a:rPr lang="en-US" dirty="0" smtClean="0"/>
              <a:t>“Can standard treatment of 14 weeks be reduced to 7 to save time/money</a:t>
            </a:r>
            <a:r>
              <a:rPr lang="en-US" dirty="0" smtClean="0"/>
              <a:t>?”</a:t>
            </a:r>
            <a:endParaRPr lang="en-US" dirty="0" smtClean="0"/>
          </a:p>
        </p:txBody>
      </p:sp>
    </p:spTree>
    <p:extLst>
      <p:ext uri="{BB962C8B-B14F-4D97-AF65-F5344CB8AC3E}">
        <p14:creationId xmlns:p14="http://schemas.microsoft.com/office/powerpoint/2010/main" val="3104836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a:t>
            </a:r>
            <a:r>
              <a:rPr lang="en-US" sz="4000" dirty="0" smtClean="0"/>
              <a:t>xample statement</a:t>
            </a:r>
            <a:r>
              <a:rPr lang="en-US" sz="4000" smtClean="0"/>
              <a:t>: identify your aims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What questions are addressed by each design?</a:t>
            </a:r>
          </a:p>
          <a:p>
            <a:pPr lvl="1"/>
            <a:r>
              <a:rPr lang="en-US" dirty="0" smtClean="0"/>
              <a:t>Option </a:t>
            </a:r>
            <a:r>
              <a:rPr lang="en-US" dirty="0" smtClean="0"/>
              <a:t>3: follow the group over time &amp; measure outcomes weekly</a:t>
            </a:r>
          </a:p>
          <a:p>
            <a:pPr lvl="2"/>
            <a:r>
              <a:rPr lang="en-US" dirty="0" smtClean="0"/>
              <a:t>“Characterize how the </a:t>
            </a:r>
            <a:r>
              <a:rPr lang="en-US" dirty="0" smtClean="0"/>
              <a:t>population </a:t>
            </a:r>
            <a:r>
              <a:rPr lang="en-US" dirty="0" smtClean="0"/>
              <a:t>improves </a:t>
            </a:r>
            <a:r>
              <a:rPr lang="en-US" dirty="0" smtClean="0"/>
              <a:t>over time with </a:t>
            </a:r>
            <a:r>
              <a:rPr lang="en-US" dirty="0" smtClean="0"/>
              <a:t>rehab”</a:t>
            </a:r>
            <a:endParaRPr lang="en-US" dirty="0" smtClean="0"/>
          </a:p>
          <a:p>
            <a:pPr lvl="2"/>
            <a:r>
              <a:rPr lang="en-US" dirty="0" smtClean="0"/>
              <a:t>“When do they first see at least X amount of improvement</a:t>
            </a:r>
            <a:r>
              <a:rPr lang="en-US" dirty="0" smtClean="0"/>
              <a:t>?”</a:t>
            </a:r>
          </a:p>
          <a:p>
            <a:pPr lvl="1"/>
            <a:endParaRPr lang="en-US" dirty="0"/>
          </a:p>
          <a:p>
            <a:pPr lvl="1"/>
            <a:r>
              <a:rPr lang="en-US" dirty="0" smtClean="0"/>
              <a:t>Option 4: follow the group until functional goals achieved</a:t>
            </a:r>
          </a:p>
          <a:p>
            <a:pPr lvl="2"/>
            <a:r>
              <a:rPr lang="en-US" dirty="0" smtClean="0"/>
              <a:t>“[Goal] is a common reason for entering rehab in this group. How long does it take to achieve this goal?”</a:t>
            </a:r>
          </a:p>
        </p:txBody>
      </p:sp>
    </p:spTree>
    <p:extLst>
      <p:ext uri="{BB962C8B-B14F-4D97-AF65-F5344CB8AC3E}">
        <p14:creationId xmlns:p14="http://schemas.microsoft.com/office/powerpoint/2010/main" val="960685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a:t>
            </a:r>
            <a:r>
              <a:rPr lang="en-US" sz="4000" dirty="0" smtClean="0"/>
              <a:t>onstruct example: </a:t>
            </a:r>
            <a:r>
              <a:rPr lang="en-US" sz="4000" dirty="0" smtClean="0"/>
              <a:t>dual-task </a:t>
            </a:r>
            <a:r>
              <a:rPr lang="en-US" sz="4000" dirty="0" smtClean="0"/>
              <a:t>exercise</a:t>
            </a:r>
            <a:endParaRPr lang="en-US" sz="4000" dirty="0"/>
          </a:p>
        </p:txBody>
      </p:sp>
      <p:sp>
        <p:nvSpPr>
          <p:cNvPr id="3" name="Content Placeholder 2"/>
          <p:cNvSpPr>
            <a:spLocks noGrp="1"/>
          </p:cNvSpPr>
          <p:nvPr>
            <p:ph idx="1"/>
          </p:nvPr>
        </p:nvSpPr>
        <p:spPr>
          <a:xfrm>
            <a:off x="1026883" y="1729277"/>
            <a:ext cx="8012401" cy="4512330"/>
          </a:xfrm>
        </p:spPr>
        <p:txBody>
          <a:bodyPr>
            <a:normAutofit fontScale="62500" lnSpcReduction="20000"/>
          </a:bodyPr>
          <a:lstStyle/>
          <a:p>
            <a:r>
              <a:rPr lang="en-US" sz="4000" dirty="0" smtClean="0"/>
              <a:t>Dual-task exercise (DTE)</a:t>
            </a:r>
          </a:p>
          <a:p>
            <a:pPr lvl="1"/>
            <a:r>
              <a:rPr lang="en-US" sz="3800" dirty="0" smtClean="0"/>
              <a:t>DTE: exercise </a:t>
            </a:r>
            <a:r>
              <a:rPr lang="en-US" sz="3800" dirty="0" smtClean="0"/>
              <a:t>training in conjunction with cognitive tasks</a:t>
            </a:r>
          </a:p>
          <a:p>
            <a:pPr lvl="1"/>
            <a:r>
              <a:rPr lang="en-US" sz="3800" dirty="0" smtClean="0"/>
              <a:t>Single-task </a:t>
            </a:r>
            <a:r>
              <a:rPr lang="en-US" sz="3800" dirty="0" smtClean="0"/>
              <a:t>exercise (STE) </a:t>
            </a:r>
            <a:r>
              <a:rPr lang="en-US" sz="3800" dirty="0" smtClean="0"/>
              <a:t>is</a:t>
            </a:r>
            <a:r>
              <a:rPr lang="en-US" sz="3800" dirty="0" smtClean="0"/>
              <a:t> exercise training only</a:t>
            </a:r>
            <a:endParaRPr lang="en-US" sz="3800" dirty="0" smtClean="0"/>
          </a:p>
          <a:p>
            <a:endParaRPr lang="en-US" sz="2600" dirty="0" smtClean="0"/>
          </a:p>
          <a:p>
            <a:r>
              <a:rPr lang="en-US" sz="4000" dirty="0" smtClean="0"/>
              <a:t>H</a:t>
            </a:r>
            <a:r>
              <a:rPr lang="en-US" sz="4000" dirty="0" smtClean="0"/>
              <a:t>ypothesis</a:t>
            </a:r>
            <a:r>
              <a:rPr lang="en-US" sz="4000" dirty="0" smtClean="0"/>
              <a:t>: DTE better for balance than STE</a:t>
            </a:r>
          </a:p>
          <a:p>
            <a:pPr lvl="1"/>
            <a:r>
              <a:rPr lang="en-US" sz="3800" dirty="0" smtClean="0"/>
              <a:t>Construct: </a:t>
            </a:r>
            <a:r>
              <a:rPr lang="en-US" sz="3800" dirty="0" smtClean="0"/>
              <a:t>balance</a:t>
            </a:r>
          </a:p>
          <a:p>
            <a:endParaRPr lang="en-US" sz="2300" dirty="0" smtClean="0"/>
          </a:p>
          <a:p>
            <a:r>
              <a:rPr lang="en-US" sz="4000" dirty="0" smtClean="0"/>
              <a:t>How </a:t>
            </a:r>
            <a:r>
              <a:rPr lang="en-US" sz="4000" dirty="0" smtClean="0"/>
              <a:t>to measure balance?</a:t>
            </a:r>
          </a:p>
          <a:p>
            <a:pPr lvl="1"/>
            <a:r>
              <a:rPr lang="en-US" sz="3800" dirty="0" smtClean="0"/>
              <a:t>Mean sway velocity, sit-to-stand test, self-report of falls, etc.</a:t>
            </a:r>
          </a:p>
          <a:p>
            <a:pPr lvl="1"/>
            <a:r>
              <a:rPr lang="en-US" sz="3800" dirty="0" smtClean="0"/>
              <a:t>Each choice captures some aspects of balance but not all</a:t>
            </a:r>
          </a:p>
          <a:p>
            <a:pPr lvl="1"/>
            <a:r>
              <a:rPr lang="en-US" sz="3800" dirty="0"/>
              <a:t>C</a:t>
            </a:r>
            <a:r>
              <a:rPr lang="en-US" sz="3800" dirty="0" smtClean="0"/>
              <a:t>hoice </a:t>
            </a:r>
            <a:r>
              <a:rPr lang="en-US" sz="3800" dirty="0" smtClean="0"/>
              <a:t>of outcome </a:t>
            </a:r>
            <a:r>
              <a:rPr lang="en-US" sz="3800" dirty="0" smtClean="0"/>
              <a:t>affects your interpretation </a:t>
            </a:r>
          </a:p>
          <a:p>
            <a:pPr lvl="2"/>
            <a:r>
              <a:rPr lang="en-US" sz="3400" dirty="0"/>
              <a:t>D</a:t>
            </a:r>
            <a:r>
              <a:rPr lang="en-US" sz="3400" dirty="0" smtClean="0"/>
              <a:t>on’t </a:t>
            </a:r>
            <a:r>
              <a:rPr lang="en-US" sz="3400" dirty="0" smtClean="0"/>
              <a:t>equate outcome with </a:t>
            </a:r>
            <a:r>
              <a:rPr lang="en-US" sz="3400" dirty="0" smtClean="0"/>
              <a:t>construct!</a:t>
            </a:r>
            <a:endParaRPr lang="en-US" sz="3400" dirty="0"/>
          </a:p>
        </p:txBody>
      </p:sp>
    </p:spTree>
    <p:extLst>
      <p:ext uri="{BB962C8B-B14F-4D97-AF65-F5344CB8AC3E}">
        <p14:creationId xmlns:p14="http://schemas.microsoft.com/office/powerpoint/2010/main" val="2790098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control group</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pPr marL="82296" indent="0" algn="ctr">
              <a:buNone/>
            </a:pPr>
            <a:endParaRPr lang="en-US" dirty="0" smtClean="0"/>
          </a:p>
          <a:p>
            <a:pPr marL="82296" indent="0" algn="ctr">
              <a:buNone/>
            </a:pPr>
            <a:endParaRPr lang="en-US" sz="4400" dirty="0" smtClean="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37" y="2454976"/>
            <a:ext cx="7864892" cy="3060931"/>
          </a:xfrm>
          <a:prstGeom prst="rect">
            <a:avLst/>
          </a:prstGeom>
        </p:spPr>
      </p:pic>
    </p:spTree>
    <p:extLst>
      <p:ext uri="{BB962C8B-B14F-4D97-AF65-F5344CB8AC3E}">
        <p14:creationId xmlns:p14="http://schemas.microsoft.com/office/powerpoint/2010/main" val="200505056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Design question: what is a control?</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Study subjects who:</a:t>
            </a:r>
          </a:p>
          <a:p>
            <a:pPr lvl="1"/>
            <a:r>
              <a:rPr lang="en-US" dirty="0" smtClean="0"/>
              <a:t>Resemble the intervention group at baseline </a:t>
            </a:r>
          </a:p>
          <a:p>
            <a:pPr lvl="1"/>
            <a:r>
              <a:rPr lang="en-US" dirty="0" smtClean="0"/>
              <a:t>Do not receive the intervention</a:t>
            </a:r>
          </a:p>
          <a:p>
            <a:pPr lvl="1"/>
            <a:r>
              <a:rPr lang="en-US" dirty="0" smtClean="0"/>
              <a:t>“What would happen if we hadn’t intervened in our treatment group?”</a:t>
            </a:r>
            <a:endParaRPr lang="en-US" dirty="0"/>
          </a:p>
          <a:p>
            <a:endParaRPr lang="en-US" sz="1600" dirty="0" smtClean="0"/>
          </a:p>
          <a:p>
            <a:r>
              <a:rPr lang="en-US" dirty="0" smtClean="0"/>
              <a:t>Purpose </a:t>
            </a:r>
            <a:r>
              <a:rPr lang="en-US" dirty="0" smtClean="0"/>
              <a:t>of control group</a:t>
            </a:r>
          </a:p>
          <a:p>
            <a:pPr lvl="1"/>
            <a:r>
              <a:rPr lang="en-US" b="0" dirty="0" smtClean="0"/>
              <a:t>Separate treatment </a:t>
            </a:r>
            <a:r>
              <a:rPr lang="en-US" b="0" dirty="0" smtClean="0"/>
              <a:t>effect from natural history</a:t>
            </a:r>
          </a:p>
          <a:p>
            <a:pPr lvl="1"/>
            <a:r>
              <a:rPr lang="en-US" dirty="0" err="1"/>
              <a:t>Δ</a:t>
            </a:r>
            <a:r>
              <a:rPr lang="en-US" dirty="0"/>
              <a:t> </a:t>
            </a:r>
            <a:r>
              <a:rPr lang="en-US" dirty="0" smtClean="0"/>
              <a:t>in </a:t>
            </a:r>
            <a:r>
              <a:rPr lang="en-US" dirty="0" smtClean="0"/>
              <a:t>controls ≈ </a:t>
            </a:r>
            <a:r>
              <a:rPr lang="en-US" dirty="0" smtClean="0"/>
              <a:t>natural history of </a:t>
            </a:r>
            <a:r>
              <a:rPr lang="en-US" dirty="0" smtClean="0"/>
              <a:t>population</a:t>
            </a:r>
          </a:p>
          <a:p>
            <a:pPr lvl="1"/>
            <a:r>
              <a:rPr lang="en-US" dirty="0" err="1" smtClean="0"/>
              <a:t>Δ</a:t>
            </a:r>
            <a:r>
              <a:rPr lang="en-US" dirty="0" smtClean="0"/>
              <a:t> in treatment – </a:t>
            </a:r>
            <a:r>
              <a:rPr lang="en-US" dirty="0" err="1"/>
              <a:t>Δ</a:t>
            </a:r>
            <a:r>
              <a:rPr lang="en-US" dirty="0" smtClean="0"/>
              <a:t> in controls ≈ effect of treatment</a:t>
            </a:r>
            <a:endParaRPr lang="en-US" dirty="0" smtClean="0"/>
          </a:p>
        </p:txBody>
      </p:sp>
    </p:spTree>
    <p:extLst>
      <p:ext uri="{BB962C8B-B14F-4D97-AF65-F5344CB8AC3E}">
        <p14:creationId xmlns:p14="http://schemas.microsoft.com/office/powerpoint/2010/main" val="37747890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Types of control groups</a:t>
            </a:r>
            <a:endParaRPr lang="en-US" sz="4000" dirty="0"/>
          </a:p>
        </p:txBody>
      </p:sp>
      <p:sp>
        <p:nvSpPr>
          <p:cNvPr id="3" name="Content Placeholder 2"/>
          <p:cNvSpPr>
            <a:spLocks noGrp="1"/>
          </p:cNvSpPr>
          <p:nvPr>
            <p:ph idx="1"/>
          </p:nvPr>
        </p:nvSpPr>
        <p:spPr>
          <a:xfrm>
            <a:off x="1026883" y="1729277"/>
            <a:ext cx="8012401" cy="4512330"/>
          </a:xfrm>
        </p:spPr>
        <p:txBody>
          <a:bodyPr>
            <a:normAutofit lnSpcReduction="10000"/>
          </a:bodyPr>
          <a:lstStyle/>
          <a:p>
            <a:r>
              <a:rPr lang="en-US" dirty="0" smtClean="0">
                <a:solidFill>
                  <a:srgbClr val="FF0000"/>
                </a:solidFill>
              </a:rPr>
              <a:t>Passive</a:t>
            </a:r>
            <a:r>
              <a:rPr lang="en-US" dirty="0" smtClean="0"/>
              <a:t> – </a:t>
            </a:r>
            <a:r>
              <a:rPr lang="en-US" dirty="0" smtClean="0"/>
              <a:t>“Do </a:t>
            </a:r>
            <a:r>
              <a:rPr lang="en-US" dirty="0"/>
              <a:t>nothing</a:t>
            </a:r>
            <a:r>
              <a:rPr lang="en-US" dirty="0" smtClean="0"/>
              <a:t>” or placebo </a:t>
            </a:r>
          </a:p>
          <a:p>
            <a:endParaRPr lang="en-US" sz="1600" dirty="0" smtClean="0"/>
          </a:p>
          <a:p>
            <a:r>
              <a:rPr lang="en-US" dirty="0" smtClean="0">
                <a:solidFill>
                  <a:srgbClr val="FF0000"/>
                </a:solidFill>
              </a:rPr>
              <a:t>Active</a:t>
            </a:r>
            <a:r>
              <a:rPr lang="en-US" dirty="0" smtClean="0"/>
              <a:t> – receive an established intervention </a:t>
            </a:r>
            <a:endParaRPr lang="en-US" dirty="0"/>
          </a:p>
          <a:p>
            <a:endParaRPr lang="en-US" sz="1600" dirty="0" smtClean="0"/>
          </a:p>
          <a:p>
            <a:r>
              <a:rPr lang="en-US" dirty="0" smtClean="0">
                <a:solidFill>
                  <a:srgbClr val="FF0000"/>
                </a:solidFill>
              </a:rPr>
              <a:t>Historical</a:t>
            </a:r>
            <a:r>
              <a:rPr lang="en-US" dirty="0" smtClean="0"/>
              <a:t> </a:t>
            </a:r>
            <a:r>
              <a:rPr lang="en-US" dirty="0" smtClean="0"/>
              <a:t>– existing data from prior studies</a:t>
            </a:r>
          </a:p>
          <a:p>
            <a:endParaRPr lang="en-US" sz="1600" dirty="0" smtClean="0"/>
          </a:p>
          <a:p>
            <a:r>
              <a:rPr lang="en-US" dirty="0" smtClean="0">
                <a:solidFill>
                  <a:srgbClr val="FF0000"/>
                </a:solidFill>
              </a:rPr>
              <a:t>Healthy</a:t>
            </a:r>
            <a:r>
              <a:rPr lang="en-US" dirty="0" smtClean="0"/>
              <a:t> – “intervention” is the disease present in the other study group; typical use is:</a:t>
            </a:r>
          </a:p>
          <a:p>
            <a:pPr lvl="1"/>
            <a:r>
              <a:rPr lang="en-US" dirty="0" smtClean="0"/>
              <a:t>B</a:t>
            </a:r>
            <a:r>
              <a:rPr lang="en-US" dirty="0" smtClean="0"/>
              <a:t>aseline comparisons </a:t>
            </a:r>
          </a:p>
          <a:p>
            <a:pPr lvl="1"/>
            <a:r>
              <a:rPr lang="en-US" dirty="0"/>
              <a:t>B</a:t>
            </a:r>
            <a:r>
              <a:rPr lang="en-US" dirty="0" smtClean="0"/>
              <a:t>oth groups receive same treatment/testing</a:t>
            </a:r>
          </a:p>
          <a:p>
            <a:pPr lvl="1"/>
            <a:r>
              <a:rPr lang="en-US" dirty="0"/>
              <a:t>C</a:t>
            </a:r>
            <a:r>
              <a:rPr lang="en-US" dirty="0" smtClean="0"/>
              <a:t>ompare </a:t>
            </a:r>
            <a:r>
              <a:rPr lang="en-US" dirty="0" smtClean="0"/>
              <a:t>natural history in both groups</a:t>
            </a:r>
            <a:endParaRPr lang="en-US" dirty="0"/>
          </a:p>
        </p:txBody>
      </p:sp>
    </p:spTree>
    <p:extLst>
      <p:ext uri="{BB962C8B-B14F-4D97-AF65-F5344CB8AC3E}">
        <p14:creationId xmlns:p14="http://schemas.microsoft.com/office/powerpoint/2010/main" val="861541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7750"/>
          </a:xfrm>
        </p:spPr>
        <p:txBody>
          <a:bodyPr/>
          <a:lstStyle/>
          <a:p>
            <a:pPr algn="ctr"/>
            <a:r>
              <a:rPr lang="en-US" sz="4000" b="1" u="sng" dirty="0" smtClean="0">
                <a:solidFill>
                  <a:srgbClr val="4F271C"/>
                </a:solidFill>
                <a:latin typeface="Garamond" pitchFamily="18" charset="0"/>
              </a:rPr>
              <a:t>Topics</a:t>
            </a:r>
            <a:endParaRPr lang="en-US" sz="4000" b="1" u="sng" dirty="0">
              <a:solidFill>
                <a:srgbClr val="4F271C"/>
              </a:solidFill>
              <a:latin typeface="Garamond" pitchFamily="18" charset="0"/>
            </a:endParaRPr>
          </a:p>
        </p:txBody>
      </p:sp>
      <p:sp>
        <p:nvSpPr>
          <p:cNvPr id="3" name="Content Placeholder 2"/>
          <p:cNvSpPr>
            <a:spLocks noGrp="1"/>
          </p:cNvSpPr>
          <p:nvPr>
            <p:ph idx="1"/>
          </p:nvPr>
        </p:nvSpPr>
        <p:spPr>
          <a:xfrm>
            <a:off x="1132114" y="1580667"/>
            <a:ext cx="7393729" cy="4766426"/>
          </a:xfrm>
        </p:spPr>
        <p:txBody>
          <a:bodyPr>
            <a:normAutofit/>
          </a:bodyPr>
          <a:lstStyle/>
          <a:p>
            <a:pPr marL="457200" indent="-457200"/>
            <a:endParaRPr lang="en-US" dirty="0">
              <a:latin typeface="Garamond" pitchFamily="18" charset="0"/>
            </a:endParaRPr>
          </a:p>
          <a:p>
            <a:pPr marL="457200" indent="-457200"/>
            <a:r>
              <a:rPr lang="en-US" b="1" dirty="0" smtClean="0">
                <a:latin typeface="Garamond" pitchFamily="18" charset="0"/>
              </a:rPr>
              <a:t>Components</a:t>
            </a:r>
            <a:r>
              <a:rPr lang="en-US" dirty="0" smtClean="0">
                <a:latin typeface="Garamond" pitchFamily="18" charset="0"/>
              </a:rPr>
              <a:t> </a:t>
            </a:r>
            <a:r>
              <a:rPr lang="en-US" b="1" dirty="0" smtClean="0">
                <a:latin typeface="Garamond" pitchFamily="18" charset="0"/>
              </a:rPr>
              <a:t>of design</a:t>
            </a:r>
          </a:p>
          <a:p>
            <a:pPr marL="457200" indent="-457200"/>
            <a:endParaRPr lang="en-US" sz="1400" b="1" dirty="0" smtClean="0">
              <a:latin typeface="Garamond" pitchFamily="18" charset="0"/>
            </a:endParaRPr>
          </a:p>
          <a:p>
            <a:pPr marL="457200" indent="-457200"/>
            <a:r>
              <a:rPr lang="en-US" b="1" dirty="0" smtClean="0">
                <a:latin typeface="Garamond" pitchFamily="18" charset="0"/>
              </a:rPr>
              <a:t>Statistical inference: the big picture</a:t>
            </a:r>
            <a:endParaRPr lang="en-US" b="1" dirty="0" smtClean="0">
              <a:latin typeface="Garamond" pitchFamily="18" charset="0"/>
            </a:endParaRPr>
          </a:p>
          <a:p>
            <a:pPr marL="457200" indent="-457200"/>
            <a:endParaRPr lang="en-US" sz="1400" dirty="0">
              <a:latin typeface="Garamond" pitchFamily="18" charset="0"/>
            </a:endParaRPr>
          </a:p>
          <a:p>
            <a:pPr marL="457200" indent="-457200"/>
            <a:r>
              <a:rPr lang="en-US" dirty="0" smtClean="0">
                <a:latin typeface="Garamond" pitchFamily="18" charset="0"/>
              </a:rPr>
              <a:t>Common statistical tests</a:t>
            </a:r>
            <a:endParaRPr lang="en-US" b="1" dirty="0" smtClean="0">
              <a:latin typeface="Garamond" pitchFamily="18" charset="0"/>
            </a:endParaRPr>
          </a:p>
        </p:txBody>
      </p:sp>
      <p:sp>
        <p:nvSpPr>
          <p:cNvPr id="5" name="TextBox 4"/>
          <p:cNvSpPr txBox="1"/>
          <p:nvPr/>
        </p:nvSpPr>
        <p:spPr>
          <a:xfrm>
            <a:off x="14478000" y="-13038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1198250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choosing a control group</a:t>
            </a:r>
            <a:endParaRPr lang="en-US" sz="4000" dirty="0"/>
          </a:p>
        </p:txBody>
      </p:sp>
      <p:sp>
        <p:nvSpPr>
          <p:cNvPr id="3" name="Content Placeholder 2"/>
          <p:cNvSpPr>
            <a:spLocks noGrp="1"/>
          </p:cNvSpPr>
          <p:nvPr>
            <p:ph idx="1"/>
          </p:nvPr>
        </p:nvSpPr>
        <p:spPr>
          <a:xfrm>
            <a:off x="1026883" y="1729277"/>
            <a:ext cx="8012401" cy="4512330"/>
          </a:xfrm>
        </p:spPr>
        <p:txBody>
          <a:bodyPr>
            <a:normAutofit fontScale="92500" lnSpcReduction="20000"/>
          </a:bodyPr>
          <a:lstStyle/>
          <a:p>
            <a:r>
              <a:rPr lang="en-US" sz="3000" dirty="0" smtClean="0"/>
              <a:t>Vibration </a:t>
            </a:r>
            <a:r>
              <a:rPr lang="en-US" sz="3000" dirty="0" smtClean="0"/>
              <a:t>Training study, two hypothesis options:</a:t>
            </a:r>
            <a:endParaRPr lang="en-US" sz="3000" dirty="0" smtClean="0"/>
          </a:p>
          <a:p>
            <a:pPr lvl="1"/>
            <a:r>
              <a:rPr lang="en-US" sz="2600" dirty="0" smtClean="0"/>
              <a:t>Aim 1: </a:t>
            </a:r>
            <a:r>
              <a:rPr lang="en-US" sz="2600" dirty="0" smtClean="0"/>
              <a:t>VT is an e</a:t>
            </a:r>
            <a:r>
              <a:rPr lang="en-US" sz="2600" dirty="0" smtClean="0"/>
              <a:t>ffective </a:t>
            </a:r>
            <a:r>
              <a:rPr lang="en-US" sz="2600" dirty="0" smtClean="0"/>
              <a:t>exercise technique</a:t>
            </a:r>
          </a:p>
          <a:p>
            <a:pPr lvl="1"/>
            <a:r>
              <a:rPr lang="en-US" sz="2600" dirty="0" smtClean="0"/>
              <a:t>Aim 2:</a:t>
            </a:r>
            <a:r>
              <a:rPr lang="en-US" sz="2600" dirty="0" smtClean="0"/>
              <a:t> </a:t>
            </a:r>
            <a:r>
              <a:rPr lang="en-US" sz="2600" dirty="0" smtClean="0"/>
              <a:t>Comparable to existing options while being more convenient</a:t>
            </a:r>
          </a:p>
          <a:p>
            <a:endParaRPr lang="en-US" sz="1700" dirty="0"/>
          </a:p>
          <a:p>
            <a:r>
              <a:rPr lang="en-US" sz="3000" dirty="0" smtClean="0"/>
              <a:t>Research aim affects </a:t>
            </a:r>
            <a:r>
              <a:rPr lang="en-US" sz="3000" dirty="0" smtClean="0"/>
              <a:t>type of control </a:t>
            </a:r>
            <a:r>
              <a:rPr lang="en-US" sz="3000" dirty="0" smtClean="0"/>
              <a:t>group </a:t>
            </a:r>
            <a:r>
              <a:rPr lang="en-US" sz="3000" dirty="0" smtClean="0"/>
              <a:t>needed</a:t>
            </a:r>
            <a:endParaRPr lang="en-US" sz="3000" dirty="0" smtClean="0"/>
          </a:p>
          <a:p>
            <a:pPr lvl="1"/>
            <a:r>
              <a:rPr lang="en-US" sz="2600" dirty="0" smtClean="0"/>
              <a:t>Aim 1: show </a:t>
            </a:r>
            <a:r>
              <a:rPr lang="en-US" sz="2600" dirty="0" smtClean="0"/>
              <a:t>benefits </a:t>
            </a:r>
            <a:r>
              <a:rPr lang="en-US" sz="2600" dirty="0" smtClean="0"/>
              <a:t>above and beyond natural history</a:t>
            </a:r>
          </a:p>
          <a:p>
            <a:pPr lvl="2"/>
            <a:r>
              <a:rPr lang="en-US" sz="2200" dirty="0" smtClean="0"/>
              <a:t>Passive control group to capture natural history?</a:t>
            </a:r>
          </a:p>
          <a:p>
            <a:pPr lvl="2"/>
            <a:r>
              <a:rPr lang="en-US" sz="2200" dirty="0" smtClean="0"/>
              <a:t>Healthy controls to see if treatment group “returns to normal”?</a:t>
            </a:r>
            <a:endParaRPr lang="en-US" sz="2200" dirty="0" smtClean="0"/>
          </a:p>
          <a:p>
            <a:pPr lvl="1"/>
            <a:endParaRPr lang="en-US" sz="1900" dirty="0" smtClean="0"/>
          </a:p>
          <a:p>
            <a:pPr lvl="1"/>
            <a:r>
              <a:rPr lang="en-US" sz="2600" dirty="0" smtClean="0"/>
              <a:t>Aim 2: show </a:t>
            </a:r>
            <a:r>
              <a:rPr lang="en-US" sz="2600" dirty="0" smtClean="0"/>
              <a:t>similar benefits to other exercise </a:t>
            </a:r>
            <a:r>
              <a:rPr lang="en-US" sz="2600" dirty="0" smtClean="0"/>
              <a:t>treatments </a:t>
            </a:r>
          </a:p>
          <a:p>
            <a:pPr lvl="2"/>
            <a:r>
              <a:rPr lang="en-US" sz="2200" dirty="0" smtClean="0"/>
              <a:t>Requires </a:t>
            </a:r>
            <a:r>
              <a:rPr lang="en-US" sz="2200" dirty="0" smtClean="0"/>
              <a:t>one or more active control </a:t>
            </a:r>
            <a:r>
              <a:rPr lang="en-US" sz="2200" dirty="0" smtClean="0"/>
              <a:t>groups</a:t>
            </a:r>
            <a:endParaRPr lang="en-US" sz="2200" dirty="0"/>
          </a:p>
        </p:txBody>
      </p:sp>
    </p:spTree>
    <p:extLst>
      <p:ext uri="{BB962C8B-B14F-4D97-AF65-F5344CB8AC3E}">
        <p14:creationId xmlns:p14="http://schemas.microsoft.com/office/powerpoint/2010/main" val="374702301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Statistical inference: the big picture</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pPr marL="82296" indent="0" algn="ctr">
              <a:buNone/>
            </a:pPr>
            <a:endParaRPr lang="en-US" dirty="0" smtClean="0"/>
          </a:p>
          <a:p>
            <a:pPr marL="82296" indent="0" algn="ctr">
              <a:buNone/>
            </a:pPr>
            <a:endParaRPr lang="en-US" sz="4400" dirty="0" smtClean="0"/>
          </a:p>
          <a:p>
            <a:endParaRPr lang="en-US" dirty="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187" y="1902774"/>
            <a:ext cx="2764921" cy="4165336"/>
          </a:xfrm>
          <a:prstGeom prst="rect">
            <a:avLst/>
          </a:prstGeom>
        </p:spPr>
      </p:pic>
    </p:spTree>
    <p:extLst>
      <p:ext uri="{BB962C8B-B14F-4D97-AF65-F5344CB8AC3E}">
        <p14:creationId xmlns:p14="http://schemas.microsoft.com/office/powerpoint/2010/main" val="187076610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Before getting started</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Get to know your data: </a:t>
            </a:r>
            <a:r>
              <a:rPr lang="en-US" dirty="0" smtClean="0">
                <a:solidFill>
                  <a:srgbClr val="FF0000"/>
                </a:solidFill>
              </a:rPr>
              <a:t>exploratory data analysis</a:t>
            </a:r>
          </a:p>
          <a:p>
            <a:pPr lvl="1"/>
            <a:r>
              <a:rPr lang="en-US" dirty="0" smtClean="0"/>
              <a:t>Graphing</a:t>
            </a:r>
          </a:p>
          <a:p>
            <a:pPr lvl="1"/>
            <a:r>
              <a:rPr lang="en-US" dirty="0" smtClean="0"/>
              <a:t>Summary statistics</a:t>
            </a:r>
            <a:endParaRPr lang="en-US" sz="2000" dirty="0" smtClean="0"/>
          </a:p>
          <a:p>
            <a:endParaRPr lang="en-US" sz="1600" dirty="0" smtClean="0"/>
          </a:p>
          <a:p>
            <a:r>
              <a:rPr lang="en-US" dirty="0" smtClean="0"/>
              <a:t>Purpose of EDA</a:t>
            </a:r>
          </a:p>
          <a:p>
            <a:pPr lvl="1"/>
            <a:r>
              <a:rPr lang="en-US" dirty="0" smtClean="0"/>
              <a:t>Intuition: get a feel for the data</a:t>
            </a:r>
          </a:p>
          <a:p>
            <a:pPr lvl="1"/>
            <a:r>
              <a:rPr lang="en-US" dirty="0" smtClean="0"/>
              <a:t>Flaws in data: identify unusual values </a:t>
            </a:r>
          </a:p>
          <a:p>
            <a:pPr lvl="2"/>
            <a:r>
              <a:rPr lang="en-US" dirty="0" smtClean="0"/>
              <a:t>Outliers (that might be real)</a:t>
            </a:r>
          </a:p>
          <a:p>
            <a:pPr lvl="2"/>
            <a:r>
              <a:rPr lang="en-US" dirty="0" smtClean="0"/>
              <a:t>Incorrect data (equipment malfunction, incorrect entry)</a:t>
            </a:r>
          </a:p>
        </p:txBody>
      </p:sp>
    </p:spTree>
    <p:extLst>
      <p:ext uri="{BB962C8B-B14F-4D97-AF65-F5344CB8AC3E}">
        <p14:creationId xmlns:p14="http://schemas.microsoft.com/office/powerpoint/2010/main" val="206912228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Statistical inference: NHST</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Two components to statistical inference</a:t>
            </a:r>
          </a:p>
          <a:p>
            <a:pPr lvl="1"/>
            <a:r>
              <a:rPr lang="en-US" dirty="0" smtClean="0"/>
              <a:t>Null Hypotheses</a:t>
            </a:r>
          </a:p>
          <a:p>
            <a:pPr lvl="1"/>
            <a:r>
              <a:rPr lang="en-US" dirty="0" smtClean="0"/>
              <a:t>Significance Testing</a:t>
            </a:r>
          </a:p>
          <a:p>
            <a:pPr lvl="1"/>
            <a:endParaRPr lang="en-US" sz="1600" dirty="0"/>
          </a:p>
          <a:p>
            <a:r>
              <a:rPr lang="en-US" dirty="0" smtClean="0"/>
              <a:t>NHST is modeled on scientific method</a:t>
            </a:r>
          </a:p>
          <a:p>
            <a:pPr lvl="1"/>
            <a:r>
              <a:rPr lang="en-US" dirty="0" smtClean="0"/>
              <a:t>Attempt to falsify claims with evidence </a:t>
            </a:r>
          </a:p>
          <a:p>
            <a:pPr lvl="1"/>
            <a:r>
              <a:rPr lang="en-US" dirty="0" smtClean="0"/>
              <a:t>True falsification is replaced by showing improbability</a:t>
            </a:r>
          </a:p>
          <a:p>
            <a:pPr lvl="1"/>
            <a:r>
              <a:rPr lang="en-US" dirty="0" smtClean="0"/>
              <a:t>Be careful: falsifying one claim isn’t the same as proving a different claim is true</a:t>
            </a:r>
          </a:p>
          <a:p>
            <a:pPr lvl="1"/>
            <a:endParaRPr lang="en-US" dirty="0" smtClean="0"/>
          </a:p>
        </p:txBody>
      </p:sp>
    </p:spTree>
    <p:extLst>
      <p:ext uri="{BB962C8B-B14F-4D97-AF65-F5344CB8AC3E}">
        <p14:creationId xmlns:p14="http://schemas.microsoft.com/office/powerpoint/2010/main" val="77222688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Basics of NHST: Null Hypothesis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Null is a claim about one or more parameters</a:t>
            </a:r>
          </a:p>
          <a:p>
            <a:pPr lvl="1"/>
            <a:r>
              <a:rPr lang="en-US" dirty="0" smtClean="0"/>
              <a:t>Usually the total absence of [some] effect</a:t>
            </a:r>
          </a:p>
          <a:p>
            <a:pPr lvl="1"/>
            <a:r>
              <a:rPr lang="en-US" dirty="0"/>
              <a:t>e</a:t>
            </a:r>
            <a:r>
              <a:rPr lang="en-US" dirty="0" smtClean="0"/>
              <a:t>.g. NH assumes treatment effect is exactly zero </a:t>
            </a:r>
          </a:p>
          <a:p>
            <a:pPr lvl="1"/>
            <a:r>
              <a:rPr lang="en-US" dirty="0" smtClean="0"/>
              <a:t>Null is assumed to be “true”</a:t>
            </a:r>
            <a:endParaRPr lang="en-US" dirty="0" smtClean="0"/>
          </a:p>
          <a:p>
            <a:endParaRPr lang="en-US" dirty="0" smtClean="0"/>
          </a:p>
          <a:p>
            <a:r>
              <a:rPr lang="en-US" dirty="0" smtClean="0"/>
              <a:t>NH compared to an alternative hypothesis </a:t>
            </a:r>
          </a:p>
          <a:p>
            <a:pPr lvl="1"/>
            <a:r>
              <a:rPr lang="en-US" dirty="0" smtClean="0"/>
              <a:t>Alternative </a:t>
            </a:r>
            <a:r>
              <a:rPr lang="en-US" dirty="0" smtClean="0"/>
              <a:t>is “not what null claimed” – isn’t a specific claim</a:t>
            </a:r>
          </a:p>
          <a:p>
            <a:pPr lvl="1"/>
            <a:r>
              <a:rPr lang="en-US" dirty="0" smtClean="0"/>
              <a:t>Misnomer to say it is </a:t>
            </a:r>
            <a:r>
              <a:rPr lang="en-US" i="1" dirty="0" smtClean="0"/>
              <a:t>the</a:t>
            </a:r>
            <a:r>
              <a:rPr lang="en-US" dirty="0" smtClean="0"/>
              <a:t> alternative hypothesis</a:t>
            </a:r>
          </a:p>
        </p:txBody>
      </p:sp>
    </p:spTree>
    <p:extLst>
      <p:ext uri="{BB962C8B-B14F-4D97-AF65-F5344CB8AC3E}">
        <p14:creationId xmlns:p14="http://schemas.microsoft.com/office/powerpoint/2010/main" val="26461967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Basics of NHST: Significance Testing</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Goal of significance testing</a:t>
            </a:r>
          </a:p>
          <a:p>
            <a:pPr lvl="1"/>
            <a:r>
              <a:rPr lang="en-US" dirty="0" smtClean="0"/>
              <a:t>To formalize the process of making inferences from data</a:t>
            </a:r>
          </a:p>
          <a:p>
            <a:pPr lvl="1"/>
            <a:endParaRPr lang="en-US" dirty="0" smtClean="0"/>
          </a:p>
          <a:p>
            <a:r>
              <a:rPr lang="en-US" dirty="0" smtClean="0"/>
              <a:t>Inference is a process of </a:t>
            </a:r>
            <a:r>
              <a:rPr lang="en-US" dirty="0" smtClean="0">
                <a:solidFill>
                  <a:srgbClr val="FF0000"/>
                </a:solidFill>
              </a:rPr>
              <a:t>generalization</a:t>
            </a:r>
          </a:p>
          <a:p>
            <a:pPr lvl="1"/>
            <a:r>
              <a:rPr lang="en-US" dirty="0" smtClean="0"/>
              <a:t>1. Observe characteristics of sample </a:t>
            </a:r>
            <a:endParaRPr lang="en-US" dirty="0" smtClean="0">
              <a:sym typeface="Wingdings"/>
            </a:endParaRPr>
          </a:p>
          <a:p>
            <a:pPr lvl="1"/>
            <a:r>
              <a:rPr lang="en-US" dirty="0" smtClean="0">
                <a:sym typeface="Wingdings"/>
              </a:rPr>
              <a:t>2. Significance testing step</a:t>
            </a:r>
          </a:p>
          <a:p>
            <a:pPr lvl="1"/>
            <a:r>
              <a:rPr lang="en-US" dirty="0" smtClean="0">
                <a:sym typeface="Wingdings"/>
              </a:rPr>
              <a:t>3a. If ST confirms, infer that characteristics hold in entire population of interest</a:t>
            </a:r>
          </a:p>
          <a:p>
            <a:pPr lvl="1"/>
            <a:r>
              <a:rPr lang="en-US" dirty="0" smtClean="0">
                <a:sym typeface="Wingdings"/>
              </a:rPr>
              <a:t>3b. If ST does not confirm, (usually) do not make any inferences at this time</a:t>
            </a:r>
          </a:p>
        </p:txBody>
      </p:sp>
    </p:spTree>
    <p:extLst>
      <p:ext uri="{BB962C8B-B14F-4D97-AF65-F5344CB8AC3E}">
        <p14:creationId xmlns:p14="http://schemas.microsoft.com/office/powerpoint/2010/main" val="115610619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a:t>
            </a:r>
            <a:r>
              <a:rPr lang="en-US" sz="4000" dirty="0" smtClean="0"/>
              <a:t>ignificance testing</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Each statistical test has two components</a:t>
            </a:r>
          </a:p>
          <a:p>
            <a:pPr lvl="1"/>
            <a:r>
              <a:rPr lang="en-US" dirty="0" smtClean="0"/>
              <a:t>Specific null hypothesis to be tested</a:t>
            </a:r>
          </a:p>
          <a:p>
            <a:pPr lvl="1"/>
            <a:r>
              <a:rPr lang="en-US" dirty="0" smtClean="0"/>
              <a:t>Assumptions about population and variables used</a:t>
            </a:r>
          </a:p>
          <a:p>
            <a:endParaRPr lang="en-US" sz="1600" dirty="0"/>
          </a:p>
          <a:p>
            <a:r>
              <a:rPr lang="en-US" dirty="0" smtClean="0"/>
              <a:t>Null hypothesis examples</a:t>
            </a:r>
            <a:endParaRPr lang="en-US" dirty="0" smtClean="0"/>
          </a:p>
          <a:p>
            <a:pPr lvl="1"/>
            <a:r>
              <a:rPr lang="en-US" dirty="0"/>
              <a:t>P</a:t>
            </a:r>
            <a:r>
              <a:rPr lang="en-US" dirty="0" smtClean="0"/>
              <a:t>opulation mean is equal to [a given value]</a:t>
            </a:r>
          </a:p>
          <a:p>
            <a:pPr lvl="1"/>
            <a:r>
              <a:rPr lang="en-US" dirty="0" smtClean="0"/>
              <a:t>Two distinct populations have equal standard deviations of scores on the instrument used</a:t>
            </a:r>
          </a:p>
          <a:p>
            <a:pPr lvl="1"/>
            <a:r>
              <a:rPr lang="en-US" dirty="0" smtClean="0"/>
              <a:t>There is no linear relationship between two variables</a:t>
            </a:r>
            <a:endParaRPr lang="en-US" dirty="0"/>
          </a:p>
        </p:txBody>
      </p:sp>
    </p:spTree>
    <p:extLst>
      <p:ext uri="{BB962C8B-B14F-4D97-AF65-F5344CB8AC3E}">
        <p14:creationId xmlns:p14="http://schemas.microsoft.com/office/powerpoint/2010/main" val="172535883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 example: effect of treatment</a:t>
            </a:r>
            <a:endParaRPr lang="en-US" sz="4000" dirty="0"/>
          </a:p>
        </p:txBody>
      </p:sp>
      <p:sp>
        <p:nvSpPr>
          <p:cNvPr id="3" name="Content Placeholder 2"/>
          <p:cNvSpPr>
            <a:spLocks noGrp="1"/>
          </p:cNvSpPr>
          <p:nvPr>
            <p:ph idx="1"/>
          </p:nvPr>
        </p:nvSpPr>
        <p:spPr>
          <a:xfrm>
            <a:off x="1026883" y="1729277"/>
            <a:ext cx="8012401" cy="4512330"/>
          </a:xfrm>
        </p:spPr>
        <p:txBody>
          <a:bodyPr>
            <a:normAutofit lnSpcReduction="10000"/>
          </a:bodyPr>
          <a:lstStyle/>
          <a:p>
            <a:r>
              <a:rPr lang="en-US" dirty="0" smtClean="0"/>
              <a:t>Example context</a:t>
            </a:r>
          </a:p>
          <a:p>
            <a:pPr lvl="1"/>
            <a:r>
              <a:rPr lang="en-US" dirty="0" smtClean="0"/>
              <a:t>Want to estimate mean effect (improvement) from treatment</a:t>
            </a:r>
          </a:p>
          <a:p>
            <a:pPr lvl="1"/>
            <a:r>
              <a:rPr lang="en-US" dirty="0" smtClean="0"/>
              <a:t>Have data from a sample of treated and controls</a:t>
            </a:r>
          </a:p>
          <a:p>
            <a:pPr lvl="1"/>
            <a:r>
              <a:rPr lang="en-US" dirty="0"/>
              <a:t>Mean effect in the sample is an estimate of mean effect across the whole </a:t>
            </a:r>
            <a:r>
              <a:rPr lang="en-US" dirty="0" smtClean="0"/>
              <a:t>population</a:t>
            </a:r>
          </a:p>
          <a:p>
            <a:endParaRPr lang="en-US" sz="1600" dirty="0"/>
          </a:p>
          <a:p>
            <a:r>
              <a:rPr lang="en-US" dirty="0" smtClean="0"/>
              <a:t>How good is this estimate? Factors:</a:t>
            </a:r>
          </a:p>
          <a:p>
            <a:pPr lvl="1"/>
            <a:r>
              <a:rPr lang="en-US" dirty="0" smtClean="0"/>
              <a:t>Is the sample representative of the population?</a:t>
            </a:r>
          </a:p>
          <a:p>
            <a:pPr lvl="1"/>
            <a:r>
              <a:rPr lang="en-US" dirty="0" smtClean="0"/>
              <a:t>How large is the sample?</a:t>
            </a:r>
          </a:p>
          <a:p>
            <a:pPr lvl="1"/>
            <a:r>
              <a:rPr lang="en-US" dirty="0" smtClean="0"/>
              <a:t>How precise are the measurements? </a:t>
            </a:r>
          </a:p>
          <a:p>
            <a:pPr lvl="1"/>
            <a:r>
              <a:rPr lang="en-US" dirty="0" smtClean="0"/>
              <a:t>How much variation in effect was there between subjects?</a:t>
            </a:r>
          </a:p>
          <a:p>
            <a:pPr lvl="1"/>
            <a:endParaRPr lang="en-US" dirty="0"/>
          </a:p>
        </p:txBody>
      </p:sp>
    </p:spTree>
    <p:extLst>
      <p:ext uri="{BB962C8B-B14F-4D97-AF65-F5344CB8AC3E}">
        <p14:creationId xmlns:p14="http://schemas.microsoft.com/office/powerpoint/2010/main" val="199884243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 output: p-values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P-value is a measure of how likely the data are if we assume two things are true:</a:t>
            </a:r>
          </a:p>
          <a:p>
            <a:pPr lvl="1"/>
            <a:r>
              <a:rPr lang="en-US" dirty="0" smtClean="0"/>
              <a:t>Null hypothesis</a:t>
            </a:r>
          </a:p>
          <a:p>
            <a:pPr lvl="1"/>
            <a:r>
              <a:rPr lang="en-US" dirty="0" smtClean="0"/>
              <a:t>Assumptions about population and variables from the test</a:t>
            </a:r>
            <a:endParaRPr lang="en-US" sz="1600" dirty="0"/>
          </a:p>
          <a:p>
            <a:pPr lvl="1"/>
            <a:endParaRPr lang="en-US" sz="1600" dirty="0" smtClean="0"/>
          </a:p>
          <a:p>
            <a:r>
              <a:rPr lang="en-US" dirty="0" smtClean="0"/>
              <a:t>Decision rule</a:t>
            </a:r>
          </a:p>
          <a:p>
            <a:pPr lvl="1"/>
            <a:r>
              <a:rPr lang="en-US" dirty="0" smtClean="0"/>
              <a:t>With “sufficiently small” p-values reject the null hypothesis as implausible; infer that it doesn’t describe the population</a:t>
            </a:r>
          </a:p>
          <a:p>
            <a:pPr lvl="1"/>
            <a:r>
              <a:rPr lang="en-US" dirty="0" smtClean="0"/>
              <a:t>Otherwise </a:t>
            </a:r>
            <a:r>
              <a:rPr lang="en-US" u="sng" dirty="0" smtClean="0"/>
              <a:t>fail to reject</a:t>
            </a:r>
            <a:r>
              <a:rPr lang="en-US" dirty="0" smtClean="0"/>
              <a:t> the null hypothesis</a:t>
            </a:r>
          </a:p>
          <a:p>
            <a:pPr lvl="1"/>
            <a:endParaRPr lang="is-IS" dirty="0" smtClean="0"/>
          </a:p>
          <a:p>
            <a:pPr lvl="1"/>
            <a:endParaRPr lang="en-US" dirty="0" smtClean="0"/>
          </a:p>
        </p:txBody>
      </p:sp>
    </p:spTree>
    <p:extLst>
      <p:ext uri="{BB962C8B-B14F-4D97-AF65-F5344CB8AC3E}">
        <p14:creationId xmlns:p14="http://schemas.microsoft.com/office/powerpoint/2010/main" val="107635166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“Sufficiently Small” p-value? </a:t>
            </a:r>
            <a:endParaRPr lang="en-US" sz="4000" dirty="0"/>
          </a:p>
        </p:txBody>
      </p:sp>
      <p:sp>
        <p:nvSpPr>
          <p:cNvPr id="3" name="Content Placeholder 2"/>
          <p:cNvSpPr>
            <a:spLocks noGrp="1"/>
          </p:cNvSpPr>
          <p:nvPr>
            <p:ph idx="1"/>
          </p:nvPr>
        </p:nvSpPr>
        <p:spPr>
          <a:xfrm>
            <a:off x="1026883" y="1729277"/>
            <a:ext cx="8012401" cy="4512330"/>
          </a:xfrm>
        </p:spPr>
        <p:txBody>
          <a:bodyPr>
            <a:normAutofit lnSpcReduction="10000"/>
          </a:bodyPr>
          <a:lstStyle/>
          <a:p>
            <a:r>
              <a:rPr lang="en-US" dirty="0" smtClean="0"/>
              <a:t>Significance level α</a:t>
            </a:r>
          </a:p>
          <a:p>
            <a:pPr lvl="1"/>
            <a:r>
              <a:rPr lang="en-US" dirty="0" smtClean="0"/>
              <a:t>Infer that the null is false if p-value is smaller than </a:t>
            </a:r>
            <a:r>
              <a:rPr lang="en-US" dirty="0"/>
              <a:t>α</a:t>
            </a:r>
            <a:endParaRPr lang="en-US" dirty="0" smtClean="0"/>
          </a:p>
          <a:p>
            <a:pPr lvl="1"/>
            <a:r>
              <a:rPr lang="en-US" dirty="0" smtClean="0"/>
              <a:t>In medical research usually set </a:t>
            </a:r>
            <a:r>
              <a:rPr lang="en-US" dirty="0"/>
              <a:t>α</a:t>
            </a:r>
            <a:r>
              <a:rPr lang="en-US" dirty="0" smtClean="0"/>
              <a:t> = 0.05</a:t>
            </a:r>
          </a:p>
          <a:p>
            <a:pPr lvl="1"/>
            <a:r>
              <a:rPr lang="en-US" dirty="0" smtClean="0"/>
              <a:t>Also called the false-positive rate (FPR) for that test</a:t>
            </a:r>
          </a:p>
          <a:p>
            <a:pPr lvl="1"/>
            <a:r>
              <a:rPr lang="en-US" dirty="0" smtClean="0"/>
              <a:t>Test is </a:t>
            </a:r>
            <a:r>
              <a:rPr lang="en-US" dirty="0" smtClean="0">
                <a:solidFill>
                  <a:srgbClr val="FF0000"/>
                </a:solidFill>
              </a:rPr>
              <a:t>statistically significant </a:t>
            </a:r>
            <a:r>
              <a:rPr lang="en-US" dirty="0" smtClean="0"/>
              <a:t>if p &lt; </a:t>
            </a:r>
            <a:r>
              <a:rPr lang="en-US" dirty="0"/>
              <a:t>α</a:t>
            </a:r>
            <a:endParaRPr lang="en-US" dirty="0" smtClean="0"/>
          </a:p>
          <a:p>
            <a:endParaRPr lang="en-US" sz="1600" dirty="0"/>
          </a:p>
          <a:p>
            <a:r>
              <a:rPr lang="en-US" dirty="0" smtClean="0"/>
              <a:t>Interpretation of significance at p = 0.05</a:t>
            </a:r>
          </a:p>
          <a:p>
            <a:pPr lvl="1"/>
            <a:r>
              <a:rPr lang="en-US" dirty="0" smtClean="0"/>
              <a:t>If null hypothesis and ST assumptions are true, then 1 in 20 studies will have results at least as extreme as this</a:t>
            </a:r>
          </a:p>
          <a:p>
            <a:pPr lvl="1"/>
            <a:r>
              <a:rPr lang="en-US" dirty="0" smtClean="0"/>
              <a:t>“As extreme” means how far it diverges from what null hypothesis predicted</a:t>
            </a:r>
          </a:p>
          <a:p>
            <a:endParaRPr lang="en-US" dirty="0"/>
          </a:p>
          <a:p>
            <a:pPr lvl="1"/>
            <a:endParaRPr lang="is-IS" dirty="0" smtClean="0"/>
          </a:p>
          <a:p>
            <a:pPr lvl="1"/>
            <a:endParaRPr lang="en-US" dirty="0" smtClean="0"/>
          </a:p>
        </p:txBody>
      </p:sp>
    </p:spTree>
    <p:extLst>
      <p:ext uri="{BB962C8B-B14F-4D97-AF65-F5344CB8AC3E}">
        <p14:creationId xmlns:p14="http://schemas.microsoft.com/office/powerpoint/2010/main" val="152714909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Components of design</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pPr marL="82296" indent="0" algn="ctr">
              <a:buNone/>
            </a:pPr>
            <a:endParaRPr lang="en-US" dirty="0" smtClean="0"/>
          </a:p>
          <a:p>
            <a:pPr marL="82296" indent="0" algn="ctr">
              <a:buNone/>
            </a:pPr>
            <a:endParaRPr lang="en-US" dirty="0"/>
          </a:p>
          <a:p>
            <a:pPr marL="82296" indent="0" algn="ctr">
              <a:buNone/>
            </a:pPr>
            <a:endParaRPr lang="en-US" dirty="0" smtClean="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947" y="1767715"/>
            <a:ext cx="3259402" cy="4473892"/>
          </a:xfrm>
          <a:prstGeom prst="rect">
            <a:avLst/>
          </a:prstGeom>
        </p:spPr>
      </p:pic>
    </p:spTree>
    <p:extLst>
      <p:ext uri="{BB962C8B-B14F-4D97-AF65-F5344CB8AC3E}">
        <p14:creationId xmlns:p14="http://schemas.microsoft.com/office/powerpoint/2010/main" val="174821081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Generalizability</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What is it?</a:t>
            </a:r>
          </a:p>
          <a:p>
            <a:pPr lvl="1"/>
            <a:r>
              <a:rPr lang="en-US" dirty="0" smtClean="0"/>
              <a:t>Degree to which inferences can be made to a population from statistically significant tests on a sample</a:t>
            </a:r>
            <a:endParaRPr lang="en-US" dirty="0" smtClean="0"/>
          </a:p>
          <a:p>
            <a:endParaRPr lang="en-US" sz="1600" dirty="0"/>
          </a:p>
          <a:p>
            <a:r>
              <a:rPr lang="en-US" dirty="0" smtClean="0"/>
              <a:t>Factors affecting generalizability</a:t>
            </a:r>
          </a:p>
          <a:p>
            <a:pPr lvl="1"/>
            <a:r>
              <a:rPr lang="en-US" dirty="0" smtClean="0"/>
              <a:t>Sample size</a:t>
            </a:r>
          </a:p>
          <a:p>
            <a:pPr lvl="1"/>
            <a:r>
              <a:rPr lang="en-US" dirty="0" smtClean="0"/>
              <a:t>Exclusion criteria imposed</a:t>
            </a:r>
          </a:p>
          <a:p>
            <a:pPr lvl="1"/>
            <a:r>
              <a:rPr lang="en-US" dirty="0" smtClean="0"/>
              <a:t>Presence of confounding variables (unaccounted covariates)</a:t>
            </a:r>
          </a:p>
          <a:p>
            <a:pPr lvl="1"/>
            <a:r>
              <a:rPr lang="en-US" dirty="0" smtClean="0"/>
              <a:t>Detectable effect size</a:t>
            </a:r>
            <a:endParaRPr lang="en-US" dirty="0" smtClean="0"/>
          </a:p>
          <a:p>
            <a:pPr lvl="1"/>
            <a:r>
              <a:rPr lang="en-US" dirty="0" smtClean="0"/>
              <a:t>Number of statistical tests performed</a:t>
            </a:r>
          </a:p>
        </p:txBody>
      </p:sp>
    </p:spTree>
    <p:extLst>
      <p:ext uri="{BB962C8B-B14F-4D97-AF65-F5344CB8AC3E}">
        <p14:creationId xmlns:p14="http://schemas.microsoft.com/office/powerpoint/2010/main" val="32133885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Generalizability: sample size</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Why does sample size matter? An example</a:t>
            </a:r>
          </a:p>
          <a:p>
            <a:pPr lvl="1"/>
            <a:r>
              <a:rPr lang="en-US" dirty="0" smtClean="0"/>
              <a:t>Estimate mean height of adult women in the USA</a:t>
            </a:r>
          </a:p>
          <a:p>
            <a:pPr lvl="1"/>
            <a:r>
              <a:rPr lang="en-US" dirty="0" smtClean="0"/>
              <a:t>Some tall, some short people</a:t>
            </a:r>
          </a:p>
          <a:p>
            <a:pPr lvl="1"/>
            <a:r>
              <a:rPr lang="en-US" dirty="0" smtClean="0"/>
              <a:t>Exceptionally tall or short people will </a:t>
            </a:r>
            <a:r>
              <a:rPr lang="en-US" dirty="0" smtClean="0">
                <a:solidFill>
                  <a:srgbClr val="FF0000"/>
                </a:solidFill>
              </a:rPr>
              <a:t>skew </a:t>
            </a:r>
            <a:r>
              <a:rPr lang="en-US" dirty="0" smtClean="0"/>
              <a:t>the mean</a:t>
            </a:r>
          </a:p>
          <a:p>
            <a:pPr lvl="1"/>
            <a:r>
              <a:rPr lang="en-US" dirty="0" smtClean="0"/>
              <a:t>In larger samples this will tend to balance out</a:t>
            </a:r>
            <a:endParaRPr lang="en-US" dirty="0" smtClean="0"/>
          </a:p>
        </p:txBody>
      </p:sp>
    </p:spTree>
    <p:extLst>
      <p:ext uri="{BB962C8B-B14F-4D97-AF65-F5344CB8AC3E}">
        <p14:creationId xmlns:p14="http://schemas.microsoft.com/office/powerpoint/2010/main" val="6532129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Generalizability: exclusion criteria</a:t>
            </a:r>
            <a:endParaRPr lang="en-US" sz="4000" dirty="0"/>
          </a:p>
        </p:txBody>
      </p:sp>
      <p:sp>
        <p:nvSpPr>
          <p:cNvPr id="3" name="Content Placeholder 2"/>
          <p:cNvSpPr>
            <a:spLocks noGrp="1"/>
          </p:cNvSpPr>
          <p:nvPr>
            <p:ph idx="1"/>
          </p:nvPr>
        </p:nvSpPr>
        <p:spPr>
          <a:xfrm>
            <a:off x="1026883" y="1729277"/>
            <a:ext cx="8012401" cy="4512330"/>
          </a:xfrm>
        </p:spPr>
        <p:txBody>
          <a:bodyPr>
            <a:normAutofit lnSpcReduction="10000"/>
          </a:bodyPr>
          <a:lstStyle/>
          <a:p>
            <a:r>
              <a:rPr lang="en-US" dirty="0" smtClean="0"/>
              <a:t>Why do exclusion criteria matter? </a:t>
            </a:r>
          </a:p>
          <a:p>
            <a:pPr lvl="1"/>
            <a:r>
              <a:rPr lang="en-US" dirty="0" smtClean="0"/>
              <a:t>Population of interest is defined by inclusion criteria</a:t>
            </a:r>
          </a:p>
          <a:p>
            <a:pPr lvl="1"/>
            <a:r>
              <a:rPr lang="en-US" dirty="0" smtClean="0"/>
              <a:t>Exclusion criteria are used to remove </a:t>
            </a:r>
            <a:r>
              <a:rPr lang="en-US" dirty="0" smtClean="0">
                <a:solidFill>
                  <a:srgbClr val="FF0000"/>
                </a:solidFill>
              </a:rPr>
              <a:t>confounding factors</a:t>
            </a:r>
          </a:p>
          <a:p>
            <a:pPr lvl="1"/>
            <a:r>
              <a:rPr lang="en-US" dirty="0" smtClean="0"/>
              <a:t>Excluding some of the population makes sample no longer representative of its entirety</a:t>
            </a:r>
          </a:p>
          <a:p>
            <a:pPr lvl="1"/>
            <a:endParaRPr lang="en-US" sz="1600" dirty="0"/>
          </a:p>
          <a:p>
            <a:r>
              <a:rPr lang="en-US" dirty="0" smtClean="0"/>
              <a:t>Confounding factor</a:t>
            </a:r>
          </a:p>
          <a:p>
            <a:pPr lvl="1"/>
            <a:r>
              <a:rPr lang="en-US" dirty="0" smtClean="0"/>
              <a:t>A variable that changes the relationship between other observed outcomes of a study if not accounted for</a:t>
            </a:r>
          </a:p>
          <a:p>
            <a:pPr lvl="1"/>
            <a:r>
              <a:rPr lang="en-US" dirty="0" smtClean="0"/>
              <a:t>Example: exercise training studies usually exclude smokers because smoking effects may confound benefits of training</a:t>
            </a:r>
            <a:endParaRPr lang="en-US" dirty="0" smtClean="0"/>
          </a:p>
        </p:txBody>
      </p:sp>
    </p:spTree>
    <p:extLst>
      <p:ext uri="{BB962C8B-B14F-4D97-AF65-F5344CB8AC3E}">
        <p14:creationId xmlns:p14="http://schemas.microsoft.com/office/powerpoint/2010/main" val="97439500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Generalizability: detectable ES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Why does detectability matter? </a:t>
            </a:r>
          </a:p>
          <a:p>
            <a:pPr lvl="1"/>
            <a:r>
              <a:rPr lang="en-US" dirty="0" smtClean="0"/>
              <a:t>There is a smallest treatment effect a study can detect as statistically significant</a:t>
            </a:r>
          </a:p>
          <a:p>
            <a:pPr lvl="1"/>
            <a:r>
              <a:rPr lang="en-US" dirty="0" smtClean="0"/>
              <a:t>This lower bound depends on sample size, precision of measurement, and test used</a:t>
            </a:r>
          </a:p>
          <a:p>
            <a:pPr lvl="1"/>
            <a:endParaRPr lang="en-US" dirty="0" smtClean="0"/>
          </a:p>
          <a:p>
            <a:r>
              <a:rPr lang="en-US" dirty="0" smtClean="0"/>
              <a:t>If actual treatment effect is smaller then</a:t>
            </a:r>
            <a:r>
              <a:rPr lang="is-IS" dirty="0" smtClean="0"/>
              <a:t>…</a:t>
            </a:r>
          </a:p>
          <a:p>
            <a:pPr lvl="1"/>
            <a:r>
              <a:rPr lang="is-IS" dirty="0" smtClean="0"/>
              <a:t>Either study will fail to detect anything</a:t>
            </a:r>
          </a:p>
          <a:p>
            <a:pPr lvl="1"/>
            <a:r>
              <a:rPr lang="is-IS" dirty="0" smtClean="0"/>
              <a:t>Or study will overestimate the true effect</a:t>
            </a:r>
          </a:p>
          <a:p>
            <a:pPr lvl="1"/>
            <a:r>
              <a:rPr lang="is-IS" dirty="0" smtClean="0"/>
              <a:t>If actual effect exists, neither of these is desirable</a:t>
            </a:r>
            <a:r>
              <a:rPr lang="en-US" dirty="0" smtClean="0"/>
              <a:t> </a:t>
            </a:r>
            <a:endParaRPr lang="en-US" dirty="0" smtClean="0"/>
          </a:p>
        </p:txBody>
      </p:sp>
    </p:spTree>
    <p:extLst>
      <p:ext uri="{BB962C8B-B14F-4D97-AF65-F5344CB8AC3E}">
        <p14:creationId xmlns:p14="http://schemas.microsoft.com/office/powerpoint/2010/main" val="163509205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Generalizability: number of tests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Why does the number of tests performed matter? </a:t>
            </a:r>
          </a:p>
          <a:p>
            <a:pPr lvl="1"/>
            <a:r>
              <a:rPr lang="en-US" dirty="0" smtClean="0"/>
              <a:t>Each test has a false discovery rate </a:t>
            </a:r>
          </a:p>
          <a:p>
            <a:pPr lvl="1"/>
            <a:r>
              <a:rPr lang="en-US" dirty="0" smtClean="0"/>
              <a:t>Probability of at least one false discovery increases with each test performed</a:t>
            </a:r>
          </a:p>
          <a:p>
            <a:pPr lvl="1"/>
            <a:r>
              <a:rPr lang="en-US" dirty="0" smtClean="0"/>
              <a:t>No way to know from one study which test(s) were false positives</a:t>
            </a:r>
          </a:p>
          <a:p>
            <a:pPr lvl="1"/>
            <a:r>
              <a:rPr lang="en-US" dirty="0" smtClean="0"/>
              <a:t>Need to be able to explain all findings </a:t>
            </a:r>
          </a:p>
        </p:txBody>
      </p:sp>
    </p:spTree>
    <p:extLst>
      <p:ext uri="{BB962C8B-B14F-4D97-AF65-F5344CB8AC3E}">
        <p14:creationId xmlns:p14="http://schemas.microsoft.com/office/powerpoint/2010/main" val="78158818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False Discovery, Act1</a:t>
            </a:r>
            <a:endParaRPr lang="en-US" sz="40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75" y="2036445"/>
            <a:ext cx="6172200" cy="3623310"/>
          </a:xfrm>
        </p:spPr>
      </p:pic>
    </p:spTree>
    <p:extLst>
      <p:ext uri="{BB962C8B-B14F-4D97-AF65-F5344CB8AC3E}">
        <p14:creationId xmlns:p14="http://schemas.microsoft.com/office/powerpoint/2010/main" val="33368181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False Discovery, Act II</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945" y="1417638"/>
            <a:ext cx="3491405" cy="5178918"/>
          </a:xfrm>
        </p:spPr>
      </p:pic>
    </p:spTree>
    <p:extLst>
      <p:ext uri="{BB962C8B-B14F-4D97-AF65-F5344CB8AC3E}">
        <p14:creationId xmlns:p14="http://schemas.microsoft.com/office/powerpoint/2010/main" val="56681656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False Discovery, Act III</a:t>
            </a:r>
            <a:endParaRPr lang="en-US"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75" y="1676400"/>
            <a:ext cx="6172200" cy="4343400"/>
          </a:xfrm>
        </p:spPr>
      </p:pic>
    </p:spTree>
    <p:extLst>
      <p:ext uri="{BB962C8B-B14F-4D97-AF65-F5344CB8AC3E}">
        <p14:creationId xmlns:p14="http://schemas.microsoft.com/office/powerpoint/2010/main" val="11167767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Two ways of handling </a:t>
            </a:r>
            <a:r>
              <a:rPr lang="en-US" sz="4000" dirty="0" smtClean="0"/>
              <a:t>false discovery</a:t>
            </a:r>
            <a:endParaRPr lang="en-US" sz="4000" dirty="0"/>
          </a:p>
        </p:txBody>
      </p:sp>
      <p:sp>
        <p:nvSpPr>
          <p:cNvPr id="3" name="Content Placeholder 2"/>
          <p:cNvSpPr>
            <a:spLocks noGrp="1"/>
          </p:cNvSpPr>
          <p:nvPr>
            <p:ph idx="1"/>
          </p:nvPr>
        </p:nvSpPr>
        <p:spPr/>
        <p:txBody>
          <a:bodyPr/>
          <a:lstStyle/>
          <a:p>
            <a:r>
              <a:rPr lang="en-US" dirty="0" smtClean="0"/>
              <a:t>An issue when performing many tests</a:t>
            </a:r>
          </a:p>
          <a:p>
            <a:pPr lvl="1"/>
            <a:r>
              <a:rPr lang="en-US" dirty="0" smtClean="0"/>
              <a:t>“Green jellybean problem”</a:t>
            </a:r>
          </a:p>
          <a:p>
            <a:endParaRPr lang="en-US" sz="1600" dirty="0"/>
          </a:p>
          <a:p>
            <a:r>
              <a:rPr lang="en-US" dirty="0" smtClean="0"/>
              <a:t>Option: reduce significance level</a:t>
            </a:r>
          </a:p>
          <a:p>
            <a:pPr lvl="1"/>
            <a:r>
              <a:rPr lang="en-US" dirty="0" smtClean="0"/>
              <a:t>Use smaller α based on number of tests performed?</a:t>
            </a:r>
          </a:p>
          <a:p>
            <a:pPr lvl="1"/>
            <a:r>
              <a:rPr lang="en-US" dirty="0" smtClean="0"/>
              <a:t>Bonferroni method most common, </a:t>
            </a:r>
            <a:r>
              <a:rPr lang="en-US" dirty="0" err="1" smtClean="0"/>
              <a:t>Sidak</a:t>
            </a:r>
            <a:r>
              <a:rPr lang="en-US" dirty="0" smtClean="0"/>
              <a:t> slightly better</a:t>
            </a:r>
          </a:p>
          <a:p>
            <a:endParaRPr lang="en-US" sz="1600" dirty="0"/>
          </a:p>
          <a:p>
            <a:r>
              <a:rPr lang="en-US" dirty="0" smtClean="0"/>
              <a:t>Option: control False Discovery Rate (FDR)</a:t>
            </a:r>
          </a:p>
          <a:p>
            <a:pPr lvl="1"/>
            <a:r>
              <a:rPr lang="en-US" dirty="0" err="1" smtClean="0"/>
              <a:t>Benjamini</a:t>
            </a:r>
            <a:r>
              <a:rPr lang="en-US" dirty="0" smtClean="0"/>
              <a:t>-Hochberg “step up” method for k tests</a:t>
            </a:r>
          </a:p>
          <a:p>
            <a:pPr lvl="1"/>
            <a:r>
              <a:rPr lang="en-US" dirty="0" smtClean="0"/>
              <a:t>Idea is to rank test p-values least to greatest p</a:t>
            </a:r>
            <a:r>
              <a:rPr lang="en-US" baseline="-25000" dirty="0" smtClean="0"/>
              <a:t>1</a:t>
            </a:r>
            <a:r>
              <a:rPr lang="en-US" dirty="0" smtClean="0"/>
              <a:t> to p</a:t>
            </a:r>
            <a:r>
              <a:rPr lang="en-US" baseline="-25000" dirty="0"/>
              <a:t>m</a:t>
            </a:r>
            <a:r>
              <a:rPr lang="en-US" dirty="0" smtClean="0"/>
              <a:t> and compare k</a:t>
            </a:r>
            <a:r>
              <a:rPr lang="en-US" baseline="30000" dirty="0" smtClean="0"/>
              <a:t>th</a:t>
            </a:r>
            <a:r>
              <a:rPr lang="en-US" dirty="0" smtClean="0"/>
              <a:t> p-value against (k/m)*</a:t>
            </a:r>
            <a:r>
              <a:rPr lang="en-US" dirty="0"/>
              <a:t> α</a:t>
            </a:r>
          </a:p>
        </p:txBody>
      </p:sp>
    </p:spTree>
    <p:extLst>
      <p:ext uri="{BB962C8B-B14F-4D97-AF65-F5344CB8AC3E}">
        <p14:creationId xmlns:p14="http://schemas.microsoft.com/office/powerpoint/2010/main" val="43084433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Deeper issue with false discovery</a:t>
            </a:r>
            <a:endParaRPr lang="en-US" sz="4000" dirty="0"/>
          </a:p>
        </p:txBody>
      </p:sp>
      <p:sp>
        <p:nvSpPr>
          <p:cNvPr id="3" name="Content Placeholder 2"/>
          <p:cNvSpPr>
            <a:spLocks noGrp="1"/>
          </p:cNvSpPr>
          <p:nvPr>
            <p:ph idx="1"/>
          </p:nvPr>
        </p:nvSpPr>
        <p:spPr/>
        <p:txBody>
          <a:bodyPr/>
          <a:lstStyle/>
          <a:p>
            <a:r>
              <a:rPr lang="en-US" dirty="0" smtClean="0"/>
              <a:t>Null is never exactly true</a:t>
            </a:r>
          </a:p>
          <a:p>
            <a:pPr lvl="1"/>
            <a:r>
              <a:rPr lang="en-US" dirty="0" smtClean="0"/>
              <a:t>There will be </a:t>
            </a:r>
            <a:r>
              <a:rPr lang="en-US" i="1" dirty="0" smtClean="0"/>
              <a:t>some</a:t>
            </a:r>
            <a:r>
              <a:rPr lang="en-US" dirty="0" smtClean="0"/>
              <a:t> effect but could be tiny</a:t>
            </a:r>
          </a:p>
          <a:p>
            <a:pPr lvl="1"/>
            <a:r>
              <a:rPr lang="en-US" dirty="0" smtClean="0"/>
              <a:t>Not scientifically interesting to pretend failure to reject means we have any belief true effect is exactly zero</a:t>
            </a:r>
          </a:p>
          <a:p>
            <a:pPr lvl="1"/>
            <a:endParaRPr lang="en-US" dirty="0" smtClean="0"/>
          </a:p>
          <a:p>
            <a:r>
              <a:rPr lang="en-US" dirty="0" smtClean="0"/>
              <a:t>More important to accurately estimate:</a:t>
            </a:r>
          </a:p>
          <a:p>
            <a:pPr lvl="1"/>
            <a:r>
              <a:rPr lang="en-US" dirty="0" smtClean="0"/>
              <a:t>Sign of effect (benefit or harm?)</a:t>
            </a:r>
          </a:p>
          <a:p>
            <a:pPr lvl="1"/>
            <a:r>
              <a:rPr lang="en-US" dirty="0" smtClean="0"/>
              <a:t>Magnitude of effect (estimate within factor of 10)</a:t>
            </a:r>
          </a:p>
          <a:p>
            <a:pPr lvl="1"/>
            <a:r>
              <a:rPr lang="en-US" smtClean="0"/>
              <a:t>Underpowered studies risk having both </a:t>
            </a:r>
            <a:r>
              <a:rPr lang="en-US" dirty="0" smtClean="0"/>
              <a:t>of these errors</a:t>
            </a:r>
            <a:endParaRPr lang="en-US" dirty="0"/>
          </a:p>
        </p:txBody>
      </p:sp>
    </p:spTree>
    <p:extLst>
      <p:ext uri="{BB962C8B-B14F-4D97-AF65-F5344CB8AC3E}">
        <p14:creationId xmlns:p14="http://schemas.microsoft.com/office/powerpoint/2010/main" val="16483848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Parts of a generalizable </a:t>
            </a:r>
            <a:r>
              <a:rPr lang="en-US" sz="4000" dirty="0"/>
              <a:t>s</a:t>
            </a:r>
            <a:r>
              <a:rPr lang="en-US" sz="4000" dirty="0" smtClean="0"/>
              <a:t>tudy</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Research statement</a:t>
            </a:r>
          </a:p>
          <a:p>
            <a:endParaRPr lang="en-US" dirty="0"/>
          </a:p>
          <a:p>
            <a:r>
              <a:rPr lang="en-US" dirty="0" smtClean="0"/>
              <a:t>Study design </a:t>
            </a:r>
          </a:p>
          <a:p>
            <a:endParaRPr lang="en-US" dirty="0"/>
          </a:p>
          <a:p>
            <a:r>
              <a:rPr lang="en-US" dirty="0" smtClean="0"/>
              <a:t>Statistical methods</a:t>
            </a:r>
            <a:endParaRPr lang="en-US" dirty="0" smtClean="0"/>
          </a:p>
        </p:txBody>
      </p:sp>
    </p:spTree>
    <p:extLst>
      <p:ext uri="{BB962C8B-B14F-4D97-AF65-F5344CB8AC3E}">
        <p14:creationId xmlns:p14="http://schemas.microsoft.com/office/powerpoint/2010/main" val="139729075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Common statistical methods</a:t>
            </a:r>
            <a:endParaRPr lang="en-US" sz="4000" dirty="0"/>
          </a:p>
        </p:txBody>
      </p:sp>
      <p:sp>
        <p:nvSpPr>
          <p:cNvPr id="3" name="Content Placeholder 2"/>
          <p:cNvSpPr>
            <a:spLocks noGrp="1"/>
          </p:cNvSpPr>
          <p:nvPr>
            <p:ph idx="1"/>
          </p:nvPr>
        </p:nvSpPr>
        <p:spPr>
          <a:xfrm>
            <a:off x="1026883" y="1729277"/>
            <a:ext cx="8012401" cy="4512330"/>
          </a:xfrm>
        </p:spPr>
        <p:txBody>
          <a:bodyPr>
            <a:normAutofit fontScale="92500" lnSpcReduction="10000"/>
          </a:bodyPr>
          <a:lstStyle/>
          <a:p>
            <a:r>
              <a:rPr lang="en-US" dirty="0"/>
              <a:t>t</a:t>
            </a:r>
            <a:r>
              <a:rPr lang="en-US" dirty="0" smtClean="0"/>
              <a:t> test: compare </a:t>
            </a:r>
            <a:r>
              <a:rPr lang="en-US" dirty="0" smtClean="0"/>
              <a:t>difference in two means</a:t>
            </a:r>
          </a:p>
          <a:p>
            <a:pPr lvl="1"/>
            <a:r>
              <a:rPr lang="en-US" dirty="0" smtClean="0"/>
              <a:t>Mean of treatment compared to control group</a:t>
            </a:r>
          </a:p>
          <a:p>
            <a:pPr lvl="1"/>
            <a:r>
              <a:rPr lang="en-US" dirty="0" smtClean="0"/>
              <a:t>One group is compared to a null hypothesis value</a:t>
            </a:r>
          </a:p>
          <a:p>
            <a:pPr lvl="1"/>
            <a:r>
              <a:rPr lang="en-US" dirty="0" smtClean="0"/>
              <a:t>Not appropriate for testing 3+ groups at once</a:t>
            </a:r>
          </a:p>
          <a:p>
            <a:endParaRPr lang="en-US" dirty="0"/>
          </a:p>
          <a:p>
            <a:r>
              <a:rPr lang="en-US" dirty="0" smtClean="0"/>
              <a:t>ANOVA: analysis of variance </a:t>
            </a:r>
          </a:p>
          <a:p>
            <a:pPr lvl="1"/>
            <a:r>
              <a:rPr lang="en-US" dirty="0" smtClean="0"/>
              <a:t>Compares differences in means in 2+ groups</a:t>
            </a:r>
          </a:p>
          <a:p>
            <a:pPr lvl="1"/>
            <a:r>
              <a:rPr lang="en-US" dirty="0" smtClean="0"/>
              <a:t>If significant, conclude that at least one group has a mean different from at least one other group</a:t>
            </a:r>
          </a:p>
          <a:p>
            <a:pPr lvl="1"/>
            <a:r>
              <a:rPr lang="en-US" dirty="0" smtClean="0"/>
              <a:t>Don’t yet know which group(s) differ</a:t>
            </a:r>
          </a:p>
          <a:p>
            <a:pPr lvl="1"/>
            <a:r>
              <a:rPr lang="en-US" dirty="0" smtClean="0"/>
              <a:t>Is actually an example of </a:t>
            </a:r>
            <a:r>
              <a:rPr lang="en-US" dirty="0" smtClean="0">
                <a:solidFill>
                  <a:srgbClr val="FF0000"/>
                </a:solidFill>
              </a:rPr>
              <a:t>linear regression</a:t>
            </a:r>
          </a:p>
          <a:p>
            <a:endParaRPr lang="en-US" sz="1600" dirty="0"/>
          </a:p>
          <a:p>
            <a:pPr lvl="1"/>
            <a:endParaRPr lang="en-US" dirty="0" smtClean="0"/>
          </a:p>
        </p:txBody>
      </p:sp>
    </p:spTree>
    <p:extLst>
      <p:ext uri="{BB962C8B-B14F-4D97-AF65-F5344CB8AC3E}">
        <p14:creationId xmlns:p14="http://schemas.microsoft.com/office/powerpoint/2010/main" val="11066903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Common statistical methods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Linear regression</a:t>
            </a:r>
          </a:p>
          <a:p>
            <a:pPr lvl="1"/>
            <a:r>
              <a:rPr lang="en-US" dirty="0" smtClean="0"/>
              <a:t>Uses a single outcome and 1+ predictor variables</a:t>
            </a:r>
          </a:p>
          <a:p>
            <a:pPr lvl="1"/>
            <a:r>
              <a:rPr lang="en-US" dirty="0" smtClean="0"/>
              <a:t>Best fit line to predict outcome from independent </a:t>
            </a:r>
            <a:r>
              <a:rPr lang="en-US" dirty="0" err="1" smtClean="0"/>
              <a:t>vars</a:t>
            </a:r>
            <a:endParaRPr lang="en-US" dirty="0" smtClean="0"/>
          </a:p>
          <a:p>
            <a:pPr lvl="1"/>
            <a:r>
              <a:rPr lang="en-US" dirty="0" smtClean="0"/>
              <a:t>Example: </a:t>
            </a:r>
          </a:p>
          <a:p>
            <a:pPr lvl="2"/>
            <a:r>
              <a:rPr lang="en-US" dirty="0" smtClean="0"/>
              <a:t>Heartrate </a:t>
            </a:r>
            <a:r>
              <a:rPr lang="en-US" dirty="0"/>
              <a:t>M</a:t>
            </a:r>
            <a:r>
              <a:rPr lang="en-US" dirty="0" smtClean="0"/>
              <a:t>ax = 220 – Age</a:t>
            </a:r>
          </a:p>
          <a:p>
            <a:pPr lvl="2"/>
            <a:r>
              <a:rPr lang="en-US" dirty="0" smtClean="0"/>
              <a:t>Comes from a regression of HR on age in one study </a:t>
            </a:r>
          </a:p>
          <a:p>
            <a:pPr lvl="2"/>
            <a:r>
              <a:rPr lang="en-US" dirty="0" smtClean="0"/>
              <a:t>220 and -1 are the </a:t>
            </a:r>
            <a:r>
              <a:rPr lang="en-US" dirty="0" smtClean="0">
                <a:solidFill>
                  <a:srgbClr val="FF0000"/>
                </a:solidFill>
              </a:rPr>
              <a:t>regression coefficients</a:t>
            </a:r>
            <a:r>
              <a:rPr lang="en-US" dirty="0" smtClean="0"/>
              <a:t> for y-intercept and age</a:t>
            </a:r>
          </a:p>
          <a:p>
            <a:pPr lvl="2"/>
            <a:r>
              <a:rPr lang="en-US" dirty="0"/>
              <a:t>y</a:t>
            </a:r>
            <a:r>
              <a:rPr lang="en-US" dirty="0" smtClean="0"/>
              <a:t>-intercept is the predicted value when all predictors = 0</a:t>
            </a:r>
          </a:p>
          <a:p>
            <a:pPr lvl="2"/>
            <a:r>
              <a:rPr lang="en-US" dirty="0" smtClean="0"/>
              <a:t>Interpreted as peak HR declines by 1 bpm per year of life, on </a:t>
            </a:r>
            <a:r>
              <a:rPr lang="en-US" dirty="0" err="1" smtClean="0"/>
              <a:t>avg</a:t>
            </a:r>
            <a:endParaRPr lang="en-US" dirty="0" smtClean="0"/>
          </a:p>
          <a:p>
            <a:pPr lvl="1"/>
            <a:endParaRPr lang="en-US" dirty="0" smtClean="0"/>
          </a:p>
        </p:txBody>
      </p:sp>
    </p:spTree>
    <p:extLst>
      <p:ext uri="{BB962C8B-B14F-4D97-AF65-F5344CB8AC3E}">
        <p14:creationId xmlns:p14="http://schemas.microsoft.com/office/powerpoint/2010/main" val="21116935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Common statistical methods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Linear regression</a:t>
            </a:r>
          </a:p>
          <a:p>
            <a:pPr lvl="1"/>
            <a:r>
              <a:rPr lang="en-US" dirty="0" smtClean="0"/>
              <a:t>Don’t use regression to predict outcomes outside the observed range. This is called </a:t>
            </a:r>
            <a:r>
              <a:rPr lang="en-US" dirty="0" smtClean="0">
                <a:solidFill>
                  <a:srgbClr val="FF0000"/>
                </a:solidFill>
              </a:rPr>
              <a:t>extrapolation</a:t>
            </a:r>
            <a:endParaRPr lang="en-US" dirty="0" smtClean="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484" y="3243719"/>
            <a:ext cx="4468328" cy="2859342"/>
          </a:xfrm>
          <a:prstGeom prst="rect">
            <a:avLst/>
          </a:prstGeom>
        </p:spPr>
      </p:pic>
    </p:spTree>
    <p:extLst>
      <p:ext uri="{BB962C8B-B14F-4D97-AF65-F5344CB8AC3E}">
        <p14:creationId xmlns:p14="http://schemas.microsoft.com/office/powerpoint/2010/main" val="40347187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Common statistical methods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(Pearson) Correlation r</a:t>
            </a:r>
          </a:p>
          <a:p>
            <a:pPr lvl="1"/>
            <a:r>
              <a:rPr lang="en-US" dirty="0" smtClean="0"/>
              <a:t>Strength of linear relationship between 2 variables</a:t>
            </a:r>
          </a:p>
          <a:p>
            <a:pPr lvl="2"/>
            <a:r>
              <a:rPr lang="en-US" dirty="0" smtClean="0"/>
              <a:t>r = 0    – no linear relationship</a:t>
            </a:r>
          </a:p>
          <a:p>
            <a:pPr lvl="2"/>
            <a:r>
              <a:rPr lang="en-US" dirty="0" smtClean="0"/>
              <a:t>r = 1    – perfect positive relationship</a:t>
            </a:r>
          </a:p>
          <a:p>
            <a:pPr lvl="2"/>
            <a:r>
              <a:rPr lang="en-US" dirty="0"/>
              <a:t>r</a:t>
            </a:r>
            <a:r>
              <a:rPr lang="en-US" dirty="0" smtClean="0"/>
              <a:t> = -1   – perfect negative relationship</a:t>
            </a:r>
            <a:endParaRPr lang="en-US" dirty="0" smtClean="0"/>
          </a:p>
        </p:txBody>
      </p:sp>
    </p:spTree>
    <p:extLst>
      <p:ext uri="{BB962C8B-B14F-4D97-AF65-F5344CB8AC3E}">
        <p14:creationId xmlns:p14="http://schemas.microsoft.com/office/powerpoint/2010/main" val="5733470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Common statistical methods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(Pearson) Correlation r</a:t>
            </a:r>
          </a:p>
          <a:p>
            <a:pPr lvl="1"/>
            <a:r>
              <a:rPr lang="en-US" dirty="0" smtClean="0"/>
              <a:t>Left graph has r = 0.633, the right has r = -0.816</a:t>
            </a:r>
          </a:p>
          <a:p>
            <a:pPr lvl="1"/>
            <a:r>
              <a:rPr lang="en-US" dirty="0" smtClean="0"/>
              <a:t>Can tell between them by trend (up/down) of data</a:t>
            </a:r>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5608" y="3435928"/>
            <a:ext cx="3360365" cy="175054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5564" y="3435928"/>
            <a:ext cx="3163943" cy="1747672"/>
          </a:xfrm>
          <a:prstGeom prst="rect">
            <a:avLst/>
          </a:prstGeom>
        </p:spPr>
      </p:pic>
    </p:spTree>
    <p:extLst>
      <p:ext uri="{BB962C8B-B14F-4D97-AF65-F5344CB8AC3E}">
        <p14:creationId xmlns:p14="http://schemas.microsoft.com/office/powerpoint/2010/main" val="169716197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pPr marL="82296" indent="0" algn="ctr">
              <a:buNone/>
            </a:pPr>
            <a:endParaRPr lang="en-US" dirty="0" smtClean="0"/>
          </a:p>
          <a:p>
            <a:pPr marL="82296" indent="0" algn="ctr">
              <a:buNone/>
            </a:pPr>
            <a:endParaRPr lang="en-US" dirty="0"/>
          </a:p>
          <a:p>
            <a:pPr marL="82296" indent="0" algn="ctr">
              <a:buNone/>
            </a:pPr>
            <a:endParaRPr lang="en-US" dirty="0" smtClean="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2770910"/>
            <a:ext cx="6191662" cy="2495550"/>
          </a:xfrm>
          <a:prstGeom prst="rect">
            <a:avLst/>
          </a:prstGeom>
        </p:spPr>
      </p:pic>
    </p:spTree>
    <p:extLst>
      <p:ext uri="{BB962C8B-B14F-4D97-AF65-F5344CB8AC3E}">
        <p14:creationId xmlns:p14="http://schemas.microsoft.com/office/powerpoint/2010/main" val="5506451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Research </a:t>
            </a:r>
            <a:r>
              <a:rPr lang="en-US" sz="4000" dirty="0" smtClean="0"/>
              <a:t>statement components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Population(s) of interest</a:t>
            </a:r>
          </a:p>
          <a:p>
            <a:pPr lvl="1"/>
            <a:r>
              <a:rPr lang="en-US" dirty="0" smtClean="0">
                <a:solidFill>
                  <a:srgbClr val="FF0000"/>
                </a:solidFill>
              </a:rPr>
              <a:t>Inclusion criteria</a:t>
            </a:r>
            <a:r>
              <a:rPr lang="en-US" dirty="0" smtClean="0"/>
              <a:t>: what defines the population?</a:t>
            </a:r>
          </a:p>
          <a:p>
            <a:pPr lvl="1"/>
            <a:r>
              <a:rPr lang="en-US" dirty="0" smtClean="0">
                <a:solidFill>
                  <a:srgbClr val="FF0000"/>
                </a:solidFill>
              </a:rPr>
              <a:t>Exclusion criteria</a:t>
            </a:r>
            <a:r>
              <a:rPr lang="en-US" dirty="0" smtClean="0"/>
              <a:t>: what factors may confuse interpretation of data or are </a:t>
            </a:r>
            <a:r>
              <a:rPr lang="en-US" dirty="0" smtClean="0"/>
              <a:t>contraindications for the intervention?</a:t>
            </a:r>
            <a:endParaRPr lang="en-US" dirty="0" smtClean="0"/>
          </a:p>
          <a:p>
            <a:endParaRPr lang="en-US" sz="1800" dirty="0"/>
          </a:p>
          <a:p>
            <a:r>
              <a:rPr lang="en-US" dirty="0" smtClean="0"/>
              <a:t>Intervention(s) or </a:t>
            </a:r>
            <a:r>
              <a:rPr lang="en-US" dirty="0" smtClean="0"/>
              <a:t>exposure(s</a:t>
            </a:r>
            <a:r>
              <a:rPr lang="en-US" dirty="0" smtClean="0"/>
              <a:t>) to </a:t>
            </a:r>
            <a:r>
              <a:rPr lang="en-US" dirty="0" smtClean="0"/>
              <a:t>use</a:t>
            </a:r>
            <a:endParaRPr lang="en-US" dirty="0" smtClean="0"/>
          </a:p>
          <a:p>
            <a:pPr lvl="1"/>
            <a:r>
              <a:rPr lang="en-US" dirty="0" smtClean="0"/>
              <a:t>What makes the intervention relevant to this population?</a:t>
            </a:r>
          </a:p>
          <a:p>
            <a:pPr lvl="1"/>
            <a:r>
              <a:rPr lang="en-US" dirty="0" smtClean="0"/>
              <a:t>What (hypothesized) mechanism makes it plausible?</a:t>
            </a:r>
          </a:p>
          <a:p>
            <a:pPr lvl="1"/>
            <a:r>
              <a:rPr lang="en-US" dirty="0" smtClean="0"/>
              <a:t>What </a:t>
            </a:r>
            <a:r>
              <a:rPr lang="en-US" dirty="0" smtClean="0"/>
              <a:t>changes should it produce</a:t>
            </a:r>
            <a:r>
              <a:rPr lang="en-US" dirty="0" smtClean="0"/>
              <a:t>?</a:t>
            </a:r>
            <a:endParaRPr lang="en-US" dirty="0" smtClean="0"/>
          </a:p>
        </p:txBody>
      </p:sp>
    </p:spTree>
    <p:extLst>
      <p:ext uri="{BB962C8B-B14F-4D97-AF65-F5344CB8AC3E}">
        <p14:creationId xmlns:p14="http://schemas.microsoft.com/office/powerpoint/2010/main" val="12036896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Research </a:t>
            </a:r>
            <a:r>
              <a:rPr lang="en-US" sz="4000" dirty="0" smtClean="0"/>
              <a:t>statement components</a:t>
            </a:r>
            <a:endParaRPr lang="en-US" sz="4000" dirty="0"/>
          </a:p>
        </p:txBody>
      </p:sp>
      <p:sp>
        <p:nvSpPr>
          <p:cNvPr id="3" name="Content Placeholder 2"/>
          <p:cNvSpPr>
            <a:spLocks noGrp="1"/>
          </p:cNvSpPr>
          <p:nvPr>
            <p:ph idx="1"/>
          </p:nvPr>
        </p:nvSpPr>
        <p:spPr>
          <a:xfrm>
            <a:off x="1026883" y="1729277"/>
            <a:ext cx="8012401" cy="4512330"/>
          </a:xfrm>
        </p:spPr>
        <p:txBody>
          <a:bodyPr>
            <a:normAutofit lnSpcReduction="10000"/>
          </a:bodyPr>
          <a:lstStyle/>
          <a:p>
            <a:r>
              <a:rPr lang="en-US" dirty="0" smtClean="0"/>
              <a:t>Identify </a:t>
            </a:r>
            <a:r>
              <a:rPr lang="en-US" dirty="0" smtClean="0"/>
              <a:t>the construct(s) of interest</a:t>
            </a:r>
          </a:p>
          <a:p>
            <a:pPr lvl="1"/>
            <a:r>
              <a:rPr lang="en-US" dirty="0" smtClean="0"/>
              <a:t>Construct = mental abstraction of an idea</a:t>
            </a:r>
          </a:p>
          <a:p>
            <a:pPr lvl="1"/>
            <a:endParaRPr lang="en-US" sz="1600" dirty="0" smtClean="0"/>
          </a:p>
          <a:p>
            <a:r>
              <a:rPr lang="en-US" dirty="0" smtClean="0"/>
              <a:t>Identify instrument(s) for each construct</a:t>
            </a:r>
          </a:p>
          <a:p>
            <a:pPr lvl="1"/>
            <a:r>
              <a:rPr lang="en-US" dirty="0"/>
              <a:t>I</a:t>
            </a:r>
            <a:r>
              <a:rPr lang="en-US" dirty="0" smtClean="0"/>
              <a:t>nstrument = a specific way of measuring a construct</a:t>
            </a:r>
          </a:p>
          <a:p>
            <a:pPr lvl="1"/>
            <a:r>
              <a:rPr lang="en-US" dirty="0" smtClean="0"/>
              <a:t>Justify instrument choices based on relationship between population, intervention, outcome of interest </a:t>
            </a:r>
            <a:endParaRPr lang="en-US" dirty="0"/>
          </a:p>
          <a:p>
            <a:endParaRPr lang="en-US" sz="1600" dirty="0" smtClean="0"/>
          </a:p>
          <a:p>
            <a:r>
              <a:rPr lang="en-US" dirty="0" smtClean="0"/>
              <a:t>Incorporate the pieces into your statement</a:t>
            </a:r>
          </a:p>
          <a:p>
            <a:pPr lvl="1"/>
            <a:r>
              <a:rPr lang="en-US" dirty="0" smtClean="0"/>
              <a:t>Answers “who, what, how?” in general terms</a:t>
            </a:r>
          </a:p>
          <a:p>
            <a:pPr lvl="1"/>
            <a:r>
              <a:rPr lang="en-US" dirty="0" smtClean="0"/>
              <a:t>The study design will fill in the details</a:t>
            </a:r>
          </a:p>
        </p:txBody>
      </p:sp>
    </p:spTree>
    <p:extLst>
      <p:ext uri="{BB962C8B-B14F-4D97-AF65-F5344CB8AC3E}">
        <p14:creationId xmlns:p14="http://schemas.microsoft.com/office/powerpoint/2010/main" val="14876798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Concept Mapping</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Displays relevant concepts &amp; their relationships</a:t>
            </a:r>
          </a:p>
          <a:p>
            <a:pPr lvl="1"/>
            <a:r>
              <a:rPr lang="en-US" dirty="0" smtClean="0"/>
              <a:t>Helps organize thinking about study design choices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157" y="3318211"/>
            <a:ext cx="5430982" cy="2923396"/>
          </a:xfrm>
          <a:prstGeom prst="rect">
            <a:avLst/>
          </a:prstGeom>
        </p:spPr>
      </p:pic>
    </p:spTree>
    <p:extLst>
      <p:ext uri="{BB962C8B-B14F-4D97-AF65-F5344CB8AC3E}">
        <p14:creationId xmlns:p14="http://schemas.microsoft.com/office/powerpoint/2010/main" val="2931278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Study </a:t>
            </a:r>
            <a:r>
              <a:rPr lang="en-US" sz="4000" dirty="0" smtClean="0"/>
              <a:t>design components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Subjects</a:t>
            </a:r>
            <a:endParaRPr lang="en-US" dirty="0" smtClean="0"/>
          </a:p>
          <a:p>
            <a:pPr lvl="1"/>
            <a:r>
              <a:rPr lang="en-US" dirty="0" smtClean="0"/>
              <a:t>Population of interest</a:t>
            </a:r>
            <a:endParaRPr lang="en-US" dirty="0" smtClean="0"/>
          </a:p>
          <a:p>
            <a:pPr lvl="1"/>
            <a:r>
              <a:rPr lang="en-US" dirty="0" smtClean="0"/>
              <a:t>Recruitment method</a:t>
            </a:r>
            <a:endParaRPr lang="en-US" dirty="0"/>
          </a:p>
          <a:p>
            <a:endParaRPr lang="en-US" sz="1600" dirty="0" smtClean="0"/>
          </a:p>
          <a:p>
            <a:r>
              <a:rPr lang="en-US" dirty="0" smtClean="0"/>
              <a:t>Variables measured</a:t>
            </a:r>
            <a:endParaRPr lang="en-US" dirty="0" smtClean="0"/>
          </a:p>
          <a:p>
            <a:pPr lvl="1"/>
            <a:r>
              <a:rPr lang="en-US" dirty="0" smtClean="0"/>
              <a:t>Identify concepts of interest</a:t>
            </a:r>
          </a:p>
          <a:p>
            <a:pPr lvl="1"/>
            <a:r>
              <a:rPr lang="en-US" dirty="0" smtClean="0"/>
              <a:t>Identify suitable instruments for each concept: predictors and covariates </a:t>
            </a:r>
          </a:p>
          <a:p>
            <a:pPr lvl="1"/>
            <a:r>
              <a:rPr lang="en-US" dirty="0" smtClean="0"/>
              <a:t>Number of and frequency of variable measurement</a:t>
            </a:r>
            <a:endParaRPr lang="en-US" dirty="0" smtClean="0"/>
          </a:p>
        </p:txBody>
      </p:sp>
    </p:spTree>
    <p:extLst>
      <p:ext uri="{BB962C8B-B14F-4D97-AF65-F5344CB8AC3E}">
        <p14:creationId xmlns:p14="http://schemas.microsoft.com/office/powerpoint/2010/main" val="40863591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Study </a:t>
            </a:r>
            <a:r>
              <a:rPr lang="en-US" sz="4000" dirty="0" smtClean="0"/>
              <a:t>design components</a:t>
            </a:r>
            <a:endParaRPr lang="en-US" sz="4000" dirty="0"/>
          </a:p>
        </p:txBody>
      </p:sp>
      <p:sp>
        <p:nvSpPr>
          <p:cNvPr id="3" name="Content Placeholder 2"/>
          <p:cNvSpPr>
            <a:spLocks noGrp="1"/>
          </p:cNvSpPr>
          <p:nvPr>
            <p:ph idx="1"/>
          </p:nvPr>
        </p:nvSpPr>
        <p:spPr>
          <a:xfrm>
            <a:off x="1026883" y="1729277"/>
            <a:ext cx="8012401" cy="4512330"/>
          </a:xfrm>
        </p:spPr>
        <p:txBody>
          <a:bodyPr>
            <a:normAutofit/>
          </a:bodyPr>
          <a:lstStyle/>
          <a:p>
            <a:r>
              <a:rPr lang="en-US" dirty="0" smtClean="0"/>
              <a:t>Study </a:t>
            </a:r>
            <a:r>
              <a:rPr lang="en-US" dirty="0" smtClean="0"/>
              <a:t>arms</a:t>
            </a:r>
          </a:p>
          <a:p>
            <a:pPr lvl="1"/>
            <a:r>
              <a:rPr lang="en-US" dirty="0" smtClean="0"/>
              <a:t>How many treatments? Dosage? Duration? </a:t>
            </a:r>
          </a:p>
          <a:p>
            <a:pPr lvl="1"/>
            <a:r>
              <a:rPr lang="en-US" dirty="0" smtClean="0"/>
              <a:t>Will you use a control group? </a:t>
            </a:r>
          </a:p>
          <a:p>
            <a:pPr lvl="1"/>
            <a:r>
              <a:rPr lang="en-US" dirty="0" smtClean="0"/>
              <a:t>Is treatment assignment </a:t>
            </a:r>
            <a:r>
              <a:rPr lang="en-US" dirty="0" smtClean="0"/>
              <a:t>fixed? </a:t>
            </a:r>
            <a:r>
              <a:rPr lang="en-US" dirty="0"/>
              <a:t>(Crossover </a:t>
            </a:r>
            <a:r>
              <a:rPr lang="en-US" dirty="0" smtClean="0"/>
              <a:t>design or no?)</a:t>
            </a:r>
            <a:endParaRPr lang="en-US" dirty="0" smtClean="0"/>
          </a:p>
          <a:p>
            <a:pPr lvl="1"/>
            <a:r>
              <a:rPr lang="en-US" dirty="0" smtClean="0"/>
              <a:t>How many subjects</a:t>
            </a:r>
            <a:r>
              <a:rPr lang="en-US" dirty="0" smtClean="0"/>
              <a:t>?</a:t>
            </a:r>
          </a:p>
          <a:p>
            <a:endParaRPr lang="en-US" dirty="0"/>
          </a:p>
          <a:p>
            <a:r>
              <a:rPr lang="en-US" dirty="0" smtClean="0"/>
              <a:t>How many subjects? A mix of:</a:t>
            </a:r>
          </a:p>
          <a:p>
            <a:pPr lvl="1"/>
            <a:r>
              <a:rPr lang="en-US" dirty="0" smtClean="0"/>
              <a:t>Ease of recruitment &amp; other practical concerns</a:t>
            </a:r>
          </a:p>
          <a:p>
            <a:pPr lvl="1"/>
            <a:r>
              <a:rPr lang="en-US" dirty="0" smtClean="0">
                <a:solidFill>
                  <a:srgbClr val="FF0000"/>
                </a:solidFill>
              </a:rPr>
              <a:t>Power analysis </a:t>
            </a:r>
            <a:r>
              <a:rPr lang="en-US" dirty="0" smtClean="0"/>
              <a:t>(statistical concerns)</a:t>
            </a:r>
            <a:endParaRPr lang="en-US" dirty="0" smtClean="0"/>
          </a:p>
        </p:txBody>
      </p:sp>
    </p:spTree>
    <p:extLst>
      <p:ext uri="{BB962C8B-B14F-4D97-AF65-F5344CB8AC3E}">
        <p14:creationId xmlns:p14="http://schemas.microsoft.com/office/powerpoint/2010/main" val="194261462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56322</TotalTime>
  <Words>2318</Words>
  <Application>Microsoft Macintosh PowerPoint</Application>
  <PresentationFormat>On-screen Show (4:3)</PresentationFormat>
  <Paragraphs>353</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Calibri</vt:lpstr>
      <vt:lpstr>Garamond</vt:lpstr>
      <vt:lpstr>Gill Sans MT</vt:lpstr>
      <vt:lpstr>Verdana</vt:lpstr>
      <vt:lpstr>Wingdings</vt:lpstr>
      <vt:lpstr>Wingdings 2</vt:lpstr>
      <vt:lpstr>Solstice</vt:lpstr>
      <vt:lpstr>Crash Course in Study Design   </vt:lpstr>
      <vt:lpstr>Topics</vt:lpstr>
      <vt:lpstr>Components of design</vt:lpstr>
      <vt:lpstr>Parts of a generalizable study</vt:lpstr>
      <vt:lpstr>Research statement components</vt:lpstr>
      <vt:lpstr>Research statement components</vt:lpstr>
      <vt:lpstr>Concept Mapping</vt:lpstr>
      <vt:lpstr>Study design components</vt:lpstr>
      <vt:lpstr>Study design components</vt:lpstr>
      <vt:lpstr>Example: choice of instruments</vt:lpstr>
      <vt:lpstr>Example: choice of instruments</vt:lpstr>
      <vt:lpstr>Example statement: duration of rehab</vt:lpstr>
      <vt:lpstr>Example statement: duration of rehab</vt:lpstr>
      <vt:lpstr>Example statement: identify your aims</vt:lpstr>
      <vt:lpstr>Example statement: identify your aims</vt:lpstr>
      <vt:lpstr>Construct example: dual-task exercise</vt:lpstr>
      <vt:lpstr>The control group</vt:lpstr>
      <vt:lpstr>Design question: what is a control?</vt:lpstr>
      <vt:lpstr>Types of control groups</vt:lpstr>
      <vt:lpstr>Example: choosing a control group</vt:lpstr>
      <vt:lpstr>Statistical inference: the big picture</vt:lpstr>
      <vt:lpstr>Before getting started</vt:lpstr>
      <vt:lpstr>Statistical inference: NHST</vt:lpstr>
      <vt:lpstr>Basics of NHST: Null Hypothesis</vt:lpstr>
      <vt:lpstr>Basics of NHST: Significance Testing</vt:lpstr>
      <vt:lpstr>Significance testing</vt:lpstr>
      <vt:lpstr>ST example: effect of treatment</vt:lpstr>
      <vt:lpstr>ST output: p-values</vt:lpstr>
      <vt:lpstr>“Sufficiently Small” p-value? </vt:lpstr>
      <vt:lpstr>Generalizability</vt:lpstr>
      <vt:lpstr>Generalizability: sample size</vt:lpstr>
      <vt:lpstr>Generalizability: exclusion criteria</vt:lpstr>
      <vt:lpstr>Generalizability: detectable ES</vt:lpstr>
      <vt:lpstr>Generalizability: number of tests</vt:lpstr>
      <vt:lpstr>False Discovery, Act1</vt:lpstr>
      <vt:lpstr>False Discovery, Act II</vt:lpstr>
      <vt:lpstr>False Discovery, Act III</vt:lpstr>
      <vt:lpstr>Two ways of handling false discovery</vt:lpstr>
      <vt:lpstr>Deeper issue with false discovery</vt:lpstr>
      <vt:lpstr>Common statistical methods</vt:lpstr>
      <vt:lpstr>Common statistical methods</vt:lpstr>
      <vt:lpstr>Common statistical methods</vt:lpstr>
      <vt:lpstr>Common statistical methods</vt:lpstr>
      <vt:lpstr>Common statistical methods</vt:lpstr>
      <vt:lpstr>Conclusion</vt:lpstr>
    </vt:vector>
  </TitlesOfParts>
  <Company>CC/RMD</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 2 Project</dc:title>
  <dc:creator>hop2</dc:creator>
  <cp:lastModifiedBy>John P Collins</cp:lastModifiedBy>
  <cp:revision>1070</cp:revision>
  <dcterms:created xsi:type="dcterms:W3CDTF">2011-12-21T14:28:27Z</dcterms:created>
  <dcterms:modified xsi:type="dcterms:W3CDTF">2017-06-27T15:09:40Z</dcterms:modified>
</cp:coreProperties>
</file>