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48"/>
  </p:notesMasterIdLst>
  <p:handoutMasterIdLst>
    <p:handoutMasterId r:id="rId49"/>
  </p:handoutMasterIdLst>
  <p:sldIdLst>
    <p:sldId id="256" r:id="rId2"/>
    <p:sldId id="315" r:id="rId3"/>
    <p:sldId id="257" r:id="rId4"/>
    <p:sldId id="322" r:id="rId5"/>
    <p:sldId id="323" r:id="rId6"/>
    <p:sldId id="324" r:id="rId7"/>
    <p:sldId id="325" r:id="rId8"/>
    <p:sldId id="326" r:id="rId9"/>
    <p:sldId id="327" r:id="rId10"/>
    <p:sldId id="258" r:id="rId11"/>
    <p:sldId id="307" r:id="rId12"/>
    <p:sldId id="308" r:id="rId13"/>
    <p:sldId id="309" r:id="rId14"/>
    <p:sldId id="310" r:id="rId15"/>
    <p:sldId id="311" r:id="rId16"/>
    <p:sldId id="316" r:id="rId17"/>
    <p:sldId id="266" r:id="rId18"/>
    <p:sldId id="328" r:id="rId19"/>
    <p:sldId id="329" r:id="rId20"/>
    <p:sldId id="330" r:id="rId21"/>
    <p:sldId id="267" r:id="rId22"/>
    <p:sldId id="268" r:id="rId23"/>
    <p:sldId id="269" r:id="rId24"/>
    <p:sldId id="270" r:id="rId25"/>
    <p:sldId id="275" r:id="rId26"/>
    <p:sldId id="334" r:id="rId27"/>
    <p:sldId id="277" r:id="rId28"/>
    <p:sldId id="332" r:id="rId29"/>
    <p:sldId id="331" r:id="rId30"/>
    <p:sldId id="333" r:id="rId31"/>
    <p:sldId id="281" r:id="rId32"/>
    <p:sldId id="283" r:id="rId33"/>
    <p:sldId id="284" r:id="rId34"/>
    <p:sldId id="285" r:id="rId35"/>
    <p:sldId id="335" r:id="rId36"/>
    <p:sldId id="318" r:id="rId37"/>
    <p:sldId id="319" r:id="rId38"/>
    <p:sldId id="320" r:id="rId39"/>
    <p:sldId id="336" r:id="rId40"/>
    <p:sldId id="291" r:id="rId41"/>
    <p:sldId id="292" r:id="rId42"/>
    <p:sldId id="293" r:id="rId43"/>
    <p:sldId id="294" r:id="rId44"/>
    <p:sldId id="295" r:id="rId45"/>
    <p:sldId id="296" r:id="rId46"/>
    <p:sldId id="304" r:id="rId4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CC00"/>
    <a:srgbClr val="993366"/>
    <a:srgbClr val="0000FF"/>
    <a:srgbClr val="008000"/>
    <a:srgbClr val="FFCCCC"/>
    <a:srgbClr val="009999"/>
    <a:srgbClr val="808000"/>
    <a:srgbClr val="CCCC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32" autoAdjust="0"/>
  </p:normalViewPr>
  <p:slideViewPr>
    <p:cSldViewPr>
      <p:cViewPr varScale="1">
        <p:scale>
          <a:sx n="111" d="100"/>
          <a:sy n="111" d="100"/>
        </p:scale>
        <p:origin x="52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8" d="100"/>
          <a:sy n="38" d="100"/>
        </p:scale>
        <p:origin x="-2262" y="-10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D7D847D-50E2-490E-A983-11D5179A67B4}" type="datetimeFigureOut">
              <a:rPr lang="en-US"/>
              <a:pPr>
                <a:defRPr/>
              </a:pPr>
              <a:t>5/13/22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B3E43B5-5765-45E4-A537-043519FDB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790"/>
            <a:ext cx="548640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7B3BA0C-B231-4A90-AC82-1F4B6B606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www.khanacademy.org</a:t>
            </a:r>
            <a:r>
              <a:rPr lang="en-US" dirty="0"/>
              <a:t>/math/statistics-probability/summarizing-quantitative-data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B3BA0C-B231-4A90-AC82-1F4B6B60614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42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www.khanacademy.org</a:t>
            </a:r>
            <a:r>
              <a:rPr lang="en-US" dirty="0"/>
              <a:t>/math/statistics-probability/modeling-distributions-of-data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B3BA0C-B231-4A90-AC82-1F4B6B60614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8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www.khanacademy.org</a:t>
            </a:r>
            <a:r>
              <a:rPr lang="en-US" dirty="0"/>
              <a:t>/math/statistics-probability/significance-tests-one-sample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B3BA0C-B231-4A90-AC82-1F4B6B60614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12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B3BA0C-B231-4A90-AC82-1F4B6B60614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98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www.khanacademy.org</a:t>
            </a:r>
            <a:r>
              <a:rPr lang="en-US" dirty="0"/>
              <a:t>/math/statistics-probability/inference-categorical-data-chi-square-tests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B3BA0C-B231-4A90-AC82-1F4B6B60614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52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www.khanacademy.org</a:t>
            </a:r>
            <a:r>
              <a:rPr lang="en-US" dirty="0"/>
              <a:t>/math/statistics-probability/describing-relationships-quantitative-data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B3BA0C-B231-4A90-AC82-1F4B6B60614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7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B66E778D-4B10-4021-8A8F-EBFCD5037F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59E778-A2E4-4354-9E59-983207AEE9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D04DF-59DC-4A17-B285-5515FDA2C6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10CC4-C751-4C69-9C0D-EA2B6886D0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59FDF-1EF7-4151-BF70-7F648E85A7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2F897C35-58FA-4B33-A1F2-5ECF2FAAC8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AC1620-10F9-4555-A267-CDD4D216C8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A7B28-41E2-48BF-B1BC-BAD008F328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3014B-32A7-4774-A864-A87A166595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FF0F5-0C31-423F-9D9F-9A0F56F19D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399A9A-D1E4-45A8-992F-A7E968A51E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FBCBE-F56E-4724-BCF5-EAA5BCDFA4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760F048-D00F-47FB-B130-DDD95D0E4D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6.png"/><Relationship Id="rId7" Type="http://schemas.openxmlformats.org/officeDocument/2006/relationships/oleObject" Target="../embeddings/oleObject4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5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hyperlink" Target="mailto:ShiehChingyi@cc.nih.gov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5" descr="dhhs_clr_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1000"/>
            <a:ext cx="838200" cy="838200"/>
          </a:xfrm>
          <a:prstGeom prst="rect">
            <a:avLst/>
          </a:prstGeom>
          <a:solidFill>
            <a:schemeClr val="bg1">
              <a:alpha val="56078"/>
            </a:schemeClr>
          </a:solidFill>
          <a:ln w="9525">
            <a:noFill/>
            <a:miter lim="800000"/>
            <a:headEnd/>
            <a:tailEnd/>
          </a:ln>
        </p:spPr>
      </p:pic>
      <p:pic>
        <p:nvPicPr>
          <p:cNvPr id="12293" name="Picture 5" descr="NIH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81000"/>
            <a:ext cx="838200" cy="838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</p:pic>
      <p:pic>
        <p:nvPicPr>
          <p:cNvPr id="12294" name="Picture 6" descr="cc_wht_003"/>
          <p:cNvPicPr>
            <a:picLocks noChangeAspect="1" noChangeArrowheads="1"/>
          </p:cNvPicPr>
          <p:nvPr/>
        </p:nvPicPr>
        <p:blipFill>
          <a:blip r:embed="rId4" cstate="print">
            <a:grayscl/>
            <a:biLevel thresh="50000"/>
          </a:blip>
          <a:srcRect/>
          <a:stretch>
            <a:fillRect/>
          </a:stretch>
        </p:blipFill>
        <p:spPr bwMode="auto">
          <a:xfrm>
            <a:off x="2819400" y="381000"/>
            <a:ext cx="76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Text Box 10"/>
          <p:cNvSpPr txBox="1">
            <a:spLocks noChangeArrowheads="1"/>
          </p:cNvSpPr>
          <p:nvPr/>
        </p:nvSpPr>
        <p:spPr bwMode="auto">
          <a:xfrm>
            <a:off x="2895600" y="57912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000" dirty="0"/>
          </a:p>
        </p:txBody>
      </p:sp>
      <p:pic>
        <p:nvPicPr>
          <p:cNvPr id="12296" name="Picture 15" descr="rehab Medicine 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30480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81000" y="1905000"/>
            <a:ext cx="853440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663300"/>
                </a:solidFill>
              </a:rPr>
              <a:t>2012 Summer Student Research Training (2): </a:t>
            </a:r>
          </a:p>
          <a:p>
            <a:r>
              <a:rPr lang="en-US" sz="3000" dirty="0">
                <a:solidFill>
                  <a:srgbClr val="663300"/>
                </a:solidFill>
              </a:rPr>
              <a:t>Statistical Techniques in Clinical Studies</a:t>
            </a:r>
            <a:endParaRPr lang="en-US" sz="30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219200" y="3657600"/>
            <a:ext cx="6629400" cy="15240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Ching-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yi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Shieh, Ph.D.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National Institutes of Health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Mark O. Hatfield Clinical Research Center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Rehabilitation Medicine Department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219200" y="5181600"/>
            <a:ext cx="6858000" cy="476250"/>
          </a:xfrm>
        </p:spPr>
        <p:txBody>
          <a:bodyPr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July 5, 2012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438400"/>
            <a:ext cx="8001000" cy="1905000"/>
          </a:xfrm>
          <a:solidFill>
            <a:schemeClr val="accent4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4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Normal Curve, Z-Score, </a:t>
            </a:r>
            <a:br>
              <a:rPr lang="en-US" sz="4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</a:br>
            <a:r>
              <a:rPr lang="en-US" sz="4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and Hypothesis Testing</a:t>
            </a: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449030-3A58-4608-95F7-E94FAFCF2FE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/>
            <a:r>
              <a:rPr lang="en-US" sz="4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Normal curve and Z-score</a:t>
            </a:r>
          </a:p>
        </p:txBody>
      </p:sp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4F06C7-54BB-4447-B032-EDF89D69767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371600"/>
            <a:ext cx="838200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Important concepts in statistics.</a:t>
            </a:r>
          </a:p>
          <a:p>
            <a:pPr lvl="1" eaLnBrk="1" hangingPunct="1"/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normal distribution </a:t>
            </a:r>
            <a:r>
              <a:rPr lang="en-US" sz="2400" dirty="0">
                <a:solidFill>
                  <a:schemeClr val="tx1"/>
                </a:solidFill>
              </a:rPr>
              <a:t>is shaped like a bell, is symmetric, and is </a:t>
            </a:r>
            <a:r>
              <a:rPr lang="en-US" sz="2400" u="sng" dirty="0">
                <a:solidFill>
                  <a:schemeClr val="tx1"/>
                </a:solidFill>
              </a:rPr>
              <a:t>centered on the mean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 eaLnBrk="1" hangingPunct="1"/>
            <a:r>
              <a:rPr lang="en-US" sz="2400" dirty="0">
                <a:solidFill>
                  <a:schemeClr val="tx1"/>
                </a:solidFill>
              </a:rPr>
              <a:t>Converting data into </a:t>
            </a:r>
            <a:r>
              <a:rPr lang="en-US" sz="2400" dirty="0">
                <a:solidFill>
                  <a:srgbClr val="C00000"/>
                </a:solidFill>
              </a:rPr>
              <a:t>Z-score: </a:t>
            </a:r>
            <a:r>
              <a:rPr lang="en-US" sz="2400" dirty="0">
                <a:solidFill>
                  <a:schemeClr val="tx1"/>
                </a:solidFill>
              </a:rPr>
              <a:t>(standardized score)</a:t>
            </a:r>
          </a:p>
          <a:p>
            <a:pPr lvl="1" eaLnBrk="1" hangingPunct="1"/>
            <a:endParaRPr lang="en-US" sz="2400" dirty="0"/>
          </a:p>
          <a:p>
            <a:pPr lvl="1" eaLnBrk="1" hangingPunct="1"/>
            <a:endParaRPr lang="en-US" sz="2400" dirty="0"/>
          </a:p>
          <a:p>
            <a:pPr lvl="1" eaLnBrk="1" hangingPunct="1"/>
            <a:endParaRPr lang="en-US" sz="2400" dirty="0"/>
          </a:p>
          <a:p>
            <a:pPr lvl="1" eaLnBrk="1" hangingPunct="1"/>
            <a:endParaRPr lang="en-US" sz="2400" dirty="0"/>
          </a:p>
          <a:p>
            <a:pPr lvl="1" eaLnBrk="1" hangingPunct="1"/>
            <a:r>
              <a:rPr lang="en-US" sz="2400" dirty="0">
                <a:solidFill>
                  <a:schemeClr val="tx1"/>
                </a:solidFill>
              </a:rPr>
              <a:t>In a normal distribution, </a:t>
            </a:r>
            <a:r>
              <a:rPr lang="en-US" sz="2400" u="sng" dirty="0">
                <a:solidFill>
                  <a:schemeClr val="tx1"/>
                </a:solidFill>
              </a:rPr>
              <a:t>68%</a:t>
            </a:r>
            <a:r>
              <a:rPr lang="en-US" sz="2400" dirty="0">
                <a:solidFill>
                  <a:schemeClr val="tx1"/>
                </a:solidFill>
              </a:rPr>
              <a:t> of cases fall within plus or minus one standard deviation from the mean, and </a:t>
            </a:r>
            <a:r>
              <a:rPr lang="en-US" sz="2400" u="sng" dirty="0">
                <a:solidFill>
                  <a:schemeClr val="tx1"/>
                </a:solidFill>
              </a:rPr>
              <a:t>95%</a:t>
            </a:r>
            <a:r>
              <a:rPr lang="en-US" sz="2400" dirty="0">
                <a:solidFill>
                  <a:schemeClr val="tx1"/>
                </a:solidFill>
              </a:rPr>
              <a:t> fall within two standard deviations.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2286000" y="3505200"/>
          <a:ext cx="2133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2" imgW="901440" imgH="431640" progId="Equation.3">
                  <p:embed/>
                </p:oleObj>
              </mc:Choice>
              <mc:Fallback>
                <p:oleObj name="Equation" r:id="rId2" imgW="90144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05200"/>
                        <a:ext cx="2133600" cy="8382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4953000" y="3657600"/>
            <a:ext cx="3429000" cy="423863"/>
          </a:xfrm>
          <a:prstGeom prst="rect">
            <a:avLst/>
          </a:prstGeom>
          <a:noFill/>
          <a:ln w="57150" cmpd="thinThick">
            <a:solidFill>
              <a:srgbClr val="66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Where </a:t>
            </a:r>
            <a:r>
              <a:rPr lang="en-US" i="1"/>
              <a:t>s</a:t>
            </a:r>
            <a:r>
              <a:rPr lang="en-US"/>
              <a:t>= Standard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/>
              <a:t>deviation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428DF1-7A0C-41E2-AD27-95BABD19421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6387" name="Picture 2" descr="050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9144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40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Confidence interval, critical region,</a:t>
            </a:r>
            <a:br>
              <a:rPr lang="en-US" sz="40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</a:br>
            <a:r>
              <a:rPr lang="en-US" sz="40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and Alpha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2971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Confidence interval: </a:t>
            </a:r>
            <a:r>
              <a:rPr lang="en-US" sz="2400" dirty="0"/>
              <a:t>Is a </a:t>
            </a:r>
            <a:r>
              <a:rPr lang="en-US" sz="2400" u="sng" dirty="0"/>
              <a:t>range</a:t>
            </a:r>
            <a:r>
              <a:rPr lang="en-US" sz="2400" dirty="0"/>
              <a:t> of values above and below a sample statistics that is used as an interval estimate of a </a:t>
            </a:r>
            <a:r>
              <a:rPr lang="en-US" sz="2400" u="sng" dirty="0"/>
              <a:t>corresponding population parameter.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Critical (rejecting) region: </a:t>
            </a:r>
            <a:r>
              <a:rPr lang="en-US" sz="2400" dirty="0"/>
              <a:t>The end of the distribution curves. Areas with unlikely sample outcomes.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Alpha level </a:t>
            </a:r>
            <a:r>
              <a:rPr lang="en-US" sz="2400" dirty="0"/>
              <a:t>(also called as “significant level” or “p-value”) is the probability that null hypothesis (H</a:t>
            </a:r>
            <a:r>
              <a:rPr lang="en-US" sz="1800" dirty="0"/>
              <a:t>0</a:t>
            </a:r>
            <a:r>
              <a:rPr lang="en-US" sz="2400" dirty="0"/>
              <a:t>) will be rejected when it is correct.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</a:rPr>
              <a:t>In the statistical analysis, researchers usually use 3 alpha levels:</a:t>
            </a:r>
          </a:p>
        </p:txBody>
      </p:sp>
      <p:graphicFrame>
        <p:nvGraphicFramePr>
          <p:cNvPr id="15412" name="Group 52"/>
          <p:cNvGraphicFramePr>
            <a:graphicFrameLocks noGrp="1"/>
          </p:cNvGraphicFramePr>
          <p:nvPr>
            <p:ph sz="half" idx="2"/>
          </p:nvPr>
        </p:nvGraphicFramePr>
        <p:xfrm>
          <a:off x="1447800" y="4724400"/>
          <a:ext cx="5811838" cy="146304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177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Alpha (p-value)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Confidence Interval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Risk of Error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P&lt; .001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        99.9%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     0.1%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P&lt; 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        99   %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     1   %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p&lt; .05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        95   %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       5   %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910670-FF30-4762-9055-A9F3ED37531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7413" name="Text Box 28"/>
          <p:cNvSpPr txBox="1">
            <a:spLocks noChangeArrowheads="1"/>
          </p:cNvSpPr>
          <p:nvPr/>
        </p:nvSpPr>
        <p:spPr bwMode="auto">
          <a:xfrm>
            <a:off x="1600200" y="4724400"/>
            <a:ext cx="640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17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68362"/>
          </a:xfrm>
          <a:solidFill>
            <a:schemeClr val="accent4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4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Alpha and estimation errors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1534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When we perform a hypothesis testing, if the p-value generated by the statistics </a:t>
            </a:r>
            <a:r>
              <a:rPr lang="en-US" sz="2400" dirty="0">
                <a:solidFill>
                  <a:srgbClr val="C00000"/>
                </a:solidFill>
              </a:rPr>
              <a:t>falls inside </a:t>
            </a:r>
            <a:r>
              <a:rPr lang="en-US" sz="2400" dirty="0"/>
              <a:t>the defined critical region, we </a:t>
            </a:r>
            <a:r>
              <a:rPr lang="en-US" sz="2400" dirty="0">
                <a:solidFill>
                  <a:srgbClr val="C00000"/>
                </a:solidFill>
              </a:rPr>
              <a:t>reject the null hypothesis.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Adjusting the Alpha will change the confidence interval and the critical region. Researchers should know how their analytical decisions affect the Type I and Type II errors.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Although some hypotheses do not reach p&lt;.05 significance, researchers may still want to discuss whether the examined relationships demonstrate “clinical significance”.</a:t>
            </a:r>
            <a:endParaRPr lang="en-US" sz="2000" dirty="0"/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60254B-DD43-4EDF-B454-4CC9942ACAF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924800" cy="83820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40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One-tailed and two-tailed test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412875"/>
            <a:ext cx="8382000" cy="5292725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C00000"/>
                </a:solidFill>
              </a:rPr>
              <a:t>In a one-tailed test:</a:t>
            </a:r>
          </a:p>
          <a:p>
            <a:pPr lvl="1" eaLnBrk="1" hangingPunct="1"/>
            <a:r>
              <a:rPr lang="en-US" sz="2000" dirty="0">
                <a:solidFill>
                  <a:schemeClr val="tx1"/>
                </a:solidFill>
              </a:rPr>
              <a:t>If the H</a:t>
            </a:r>
            <a:r>
              <a:rPr lang="en-US" sz="18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is hypothesized as having a greater value than in the H</a:t>
            </a:r>
            <a:r>
              <a:rPr lang="en-US" sz="1800" dirty="0">
                <a:solidFill>
                  <a:schemeClr val="tx1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, we place the entire critical region in the </a:t>
            </a:r>
            <a:r>
              <a:rPr lang="en-US" sz="2000" u="sng" dirty="0">
                <a:solidFill>
                  <a:schemeClr val="tx1"/>
                </a:solidFill>
              </a:rPr>
              <a:t>upper tail.</a:t>
            </a:r>
          </a:p>
          <a:p>
            <a:pPr lvl="1" eaLnBrk="1" hangingPunct="1"/>
            <a:r>
              <a:rPr lang="en-US" sz="2000" dirty="0">
                <a:solidFill>
                  <a:schemeClr val="tx1"/>
                </a:solidFill>
              </a:rPr>
              <a:t>If the H</a:t>
            </a:r>
            <a:r>
              <a:rPr lang="en-US" sz="18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 is hypothesized as having a smaller value than in the H</a:t>
            </a:r>
            <a:r>
              <a:rPr lang="en-US" sz="1800" dirty="0">
                <a:solidFill>
                  <a:schemeClr val="tx1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, we place the entire critical region in the </a:t>
            </a:r>
            <a:r>
              <a:rPr lang="en-US" sz="2000" u="sng" dirty="0">
                <a:solidFill>
                  <a:schemeClr val="tx1"/>
                </a:solidFill>
              </a:rPr>
              <a:t>lower tail.</a:t>
            </a:r>
          </a:p>
          <a:p>
            <a:pPr eaLnBrk="1" hangingPunct="1"/>
            <a:r>
              <a:rPr lang="en-US" sz="2400" dirty="0">
                <a:solidFill>
                  <a:srgbClr val="C00000"/>
                </a:solidFill>
              </a:rPr>
              <a:t>In a two-tailed test:</a:t>
            </a:r>
          </a:p>
          <a:p>
            <a:pPr lvl="1" eaLnBrk="1" hangingPunct="1"/>
            <a:r>
              <a:rPr lang="en-US" sz="2000" dirty="0">
                <a:solidFill>
                  <a:schemeClr val="tx1"/>
                </a:solidFill>
              </a:rPr>
              <a:t>we split the critical region </a:t>
            </a:r>
            <a:r>
              <a:rPr lang="en-US" sz="2000" u="sng" dirty="0">
                <a:solidFill>
                  <a:schemeClr val="tx1"/>
                </a:solidFill>
              </a:rPr>
              <a:t>equally</a:t>
            </a:r>
            <a:r>
              <a:rPr lang="en-US" sz="2000" dirty="0">
                <a:solidFill>
                  <a:schemeClr val="tx1"/>
                </a:solidFill>
              </a:rPr>
              <a:t> into the upper and lower tails of the sampling distribution.  </a:t>
            </a:r>
          </a:p>
          <a:p>
            <a:pPr eaLnBrk="1" hangingPunct="1"/>
            <a:r>
              <a:rPr lang="en-US" sz="2400" dirty="0"/>
              <a:t>Z (critical) for one-tailed tests are always closer to the mean of the sampling distribution. Therefore, a one-tailed test is </a:t>
            </a:r>
            <a:r>
              <a:rPr lang="en-US" sz="2400" u="sng" dirty="0"/>
              <a:t>more likely</a:t>
            </a:r>
            <a:r>
              <a:rPr lang="en-US" sz="2400" dirty="0"/>
              <a:t> to reject the null hypothesis for a given alpha level.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6"/>
          <p:cNvPicPr>
            <a:picLocks noChangeAspect="1" noChangeArrowheads="1"/>
          </p:cNvPicPr>
          <p:nvPr/>
        </p:nvPicPr>
        <p:blipFill>
          <a:blip r:embed="rId3" cstate="print"/>
          <a:srcRect l="12106" t="12502" r="55270" b="10001"/>
          <a:stretch>
            <a:fillRect/>
          </a:stretch>
        </p:blipFill>
        <p:spPr bwMode="auto">
          <a:xfrm>
            <a:off x="0" y="0"/>
            <a:ext cx="8763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ext Box 7"/>
          <p:cNvSpPr txBox="1">
            <a:spLocks noChangeArrowheads="1"/>
          </p:cNvSpPr>
          <p:nvPr/>
        </p:nvSpPr>
        <p:spPr bwMode="auto">
          <a:xfrm>
            <a:off x="228600" y="64008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Source: http://www-personal.umich.edu/~titiunik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5"/>
          <p:cNvSpPr>
            <a:spLocks noGrp="1" noChangeArrowheads="1"/>
          </p:cNvSpPr>
          <p:nvPr>
            <p:ph type="title"/>
          </p:nvPr>
        </p:nvSpPr>
        <p:spPr>
          <a:xfrm>
            <a:off x="914400" y="2133600"/>
            <a:ext cx="7467600" cy="21336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4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Parametric </a:t>
            </a:r>
            <a:br>
              <a:rPr lang="en-US" sz="4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</a:br>
            <a:r>
              <a:rPr lang="en-US" sz="4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and</a:t>
            </a:r>
            <a:br>
              <a:rPr lang="en-US" sz="4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</a:br>
            <a:r>
              <a:rPr lang="en-US" sz="4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Nonparametric Statistics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82000" cy="1143000"/>
          </a:xfrm>
          <a:solidFill>
            <a:schemeClr val="accent4">
              <a:lumMod val="40000"/>
              <a:lumOff val="60000"/>
            </a:schemeClr>
          </a:solidFill>
        </p:spPr>
        <p:txBody>
          <a:bodyPr anchor="ctr">
            <a:noAutofit/>
          </a:bodyPr>
          <a:lstStyle/>
          <a:p>
            <a:pPr>
              <a:lnSpc>
                <a:spcPts val="4800"/>
              </a:lnSpc>
            </a:pPr>
            <a:r>
              <a:rPr lang="en-US" sz="4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Assumptions for statistical distribution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59FDF-1EF7-4151-BF70-7F648E85A79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56760"/>
          </a:xfrm>
        </p:spPr>
        <p:txBody>
          <a:bodyPr/>
          <a:lstStyle/>
          <a:p>
            <a:r>
              <a:rPr lang="en-US" dirty="0"/>
              <a:t>Normal curve and large sample size are essential to statistical estimates.</a:t>
            </a:r>
          </a:p>
          <a:p>
            <a:r>
              <a:rPr lang="en-US" dirty="0"/>
              <a:t>However,</a:t>
            </a:r>
            <a:r>
              <a:rPr lang="en-US" sz="2800" dirty="0"/>
              <a:t> in the clinical setting, we often deal with very unique research samples: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Relatively small sample size.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Not normally distributed.</a:t>
            </a:r>
          </a:p>
          <a:p>
            <a:r>
              <a:rPr lang="en-US" sz="2700" dirty="0">
                <a:solidFill>
                  <a:schemeClr val="tx1"/>
                </a:solidFill>
              </a:rPr>
              <a:t>How do we know data are not normally distributed?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chemeClr val="accent4">
              <a:lumMod val="40000"/>
              <a:lumOff val="60000"/>
            </a:schemeClr>
          </a:solidFill>
        </p:spPr>
        <p:txBody>
          <a:bodyPr anchor="ctr">
            <a:noAutofit/>
          </a:bodyPr>
          <a:lstStyle/>
          <a:p>
            <a:pPr>
              <a:lnSpc>
                <a:spcPts val="4500"/>
              </a:lnSpc>
            </a:pPr>
            <a:r>
              <a:rPr lang="en-US" sz="4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Checking data distribution: </a:t>
            </a:r>
            <a:br>
              <a:rPr lang="en-US" sz="4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</a:br>
            <a:r>
              <a:rPr lang="en-US" sz="4400" dirty="0" err="1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Skewness</a:t>
            </a:r>
            <a:r>
              <a:rPr lang="en-US" sz="4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 and Kurtosis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59FDF-1EF7-4151-BF70-7F648E85A79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56125"/>
          </a:xfrm>
        </p:spPr>
        <p:txBody>
          <a:bodyPr/>
          <a:lstStyle/>
          <a:p>
            <a:r>
              <a:rPr lang="en-US" sz="2000" dirty="0" err="1">
                <a:solidFill>
                  <a:srgbClr val="C00000"/>
                </a:solidFill>
              </a:rPr>
              <a:t>Skewness</a:t>
            </a:r>
            <a:r>
              <a:rPr lang="en-US" sz="2000" dirty="0">
                <a:solidFill>
                  <a:srgbClr val="C00000"/>
                </a:solidFill>
              </a:rPr>
              <a:t>: </a:t>
            </a:r>
            <a:r>
              <a:rPr lang="en-US" sz="2000" dirty="0"/>
              <a:t>Examines the degree of asymmetry.  A variable with perfectly normal distribution has a </a:t>
            </a:r>
            <a:r>
              <a:rPr lang="en-US" sz="2000" dirty="0" err="1"/>
              <a:t>skewness</a:t>
            </a:r>
            <a:r>
              <a:rPr lang="en-US" sz="2000" dirty="0"/>
              <a:t> of 0. In our example, </a:t>
            </a:r>
            <a:r>
              <a:rPr lang="en-US" sz="2000" b="1" dirty="0"/>
              <a:t>INCOME</a:t>
            </a:r>
            <a:r>
              <a:rPr lang="en-US" sz="2000" dirty="0"/>
              <a:t> has a positive value, indicating that there is a longer tail on the upper end.</a:t>
            </a:r>
          </a:p>
          <a:p>
            <a:r>
              <a:rPr lang="en-US" sz="2000" dirty="0">
                <a:solidFill>
                  <a:srgbClr val="C00000"/>
                </a:solidFill>
              </a:rPr>
              <a:t>Kurtosis: </a:t>
            </a:r>
            <a:r>
              <a:rPr lang="en-US" sz="2000" dirty="0"/>
              <a:t>Measures the degree to which a distribution deviates from the “peak”  of an ideal normal distribution.  A normal distribution has a excess kurtosis=0. Here, excess kurtosis for </a:t>
            </a:r>
            <a:r>
              <a:rPr lang="en-US" sz="2000" b="1" dirty="0"/>
              <a:t>Self-rated Weakness</a:t>
            </a:r>
            <a:r>
              <a:rPr lang="en-US" sz="2000" dirty="0"/>
              <a:t> is negative, meaning that compared to a normal distribution, its central peak is lower and broader, and the tails are shorter.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267200"/>
          <a:ext cx="8686799" cy="1981200"/>
        </p:xfrm>
        <a:graphic>
          <a:graphicData uri="http://schemas.openxmlformats.org/drawingml/2006/table">
            <a:tbl>
              <a:tblPr/>
              <a:tblGrid>
                <a:gridCol w="2587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6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Minimum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Maximum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Mean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Std. Deviation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Skewness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215868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Kurtosis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Income (divided by 10,000)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40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7.08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5.039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1.612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215868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4.329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Logged Income (divided by 10,000)</a:t>
                      </a:r>
                      <a:endParaRPr lang="en-US" sz="11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40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-1.07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3.22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1.6342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.96632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-1.276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215868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1.395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SF 36 Mental Composite Score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40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19.03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64.23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49.0185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11.01156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C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-1.069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215868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.820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Self-rated weakness 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40</a:t>
                      </a:r>
                      <a:endParaRPr lang="en-US" sz="120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4.82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3.768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.098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215868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-1.682</a:t>
                      </a:r>
                      <a:endParaRPr lang="en-US" sz="12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315200" y="4724400"/>
            <a:ext cx="685800" cy="3048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077200" y="5791200"/>
            <a:ext cx="762000" cy="381000"/>
          </a:xfrm>
          <a:prstGeom prst="ellipse">
            <a:avLst/>
          </a:prstGeom>
          <a:noFill/>
          <a:ln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solidFill>
            <a:schemeClr val="accent4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Last week: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19E364-1A2B-46C3-AB23-027DC89466A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33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cs typeface="Calibri" pitchFamily="34" charset="0"/>
              </a:rPr>
              <a:t>What is quantitative research;</a:t>
            </a:r>
          </a:p>
          <a:p>
            <a:pPr eaLnBrk="1" hangingPunct="1"/>
            <a:r>
              <a:rPr lang="en-US" sz="2800" dirty="0">
                <a:cs typeface="Calibri" pitchFamily="34" charset="0"/>
              </a:rPr>
              <a:t>Data management;</a:t>
            </a:r>
          </a:p>
          <a:p>
            <a:pPr eaLnBrk="1" hangingPunct="1"/>
            <a:r>
              <a:rPr lang="en-US" sz="2800" dirty="0">
                <a:cs typeface="Calibri" pitchFamily="34" charset="0"/>
              </a:rPr>
              <a:t>Basics of quantitative research;</a:t>
            </a:r>
          </a:p>
          <a:p>
            <a:pPr lvl="1" eaLnBrk="1" hangingPunct="1"/>
            <a:r>
              <a:rPr lang="en-US" sz="2800" dirty="0">
                <a:solidFill>
                  <a:schemeClr val="tx1"/>
                </a:solidFill>
                <a:cs typeface="Calibri" pitchFamily="34" charset="0"/>
              </a:rPr>
              <a:t>Population vs. Sample; Parameter vs. Statistics; Sampling distribution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cs typeface="Calibri" pitchFamily="34" charset="0"/>
              </a:rPr>
              <a:t>Hypothesis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cs typeface="Calibri" pitchFamily="34" charset="0"/>
              </a:rPr>
              <a:t>Type 1 and Type 2 error</a:t>
            </a:r>
          </a:p>
          <a:p>
            <a:pPr lvl="1" eaLnBrk="1" hangingPunct="1"/>
            <a:r>
              <a:rPr lang="en-US" sz="2800" dirty="0">
                <a:solidFill>
                  <a:schemeClr val="tx1"/>
                </a:solidFill>
                <a:cs typeface="Calibri" pitchFamily="34" charset="0"/>
              </a:rPr>
              <a:t>Variables and levels of measurement</a:t>
            </a:r>
          </a:p>
          <a:p>
            <a:pPr lvl="1" eaLnBrk="1" hangingPunct="1"/>
            <a:r>
              <a:rPr lang="en-US" sz="2800" dirty="0">
                <a:solidFill>
                  <a:schemeClr val="tx1"/>
                </a:solidFill>
                <a:cs typeface="Calibri" pitchFamily="34" charset="0"/>
              </a:rPr>
              <a:t>Research design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59FDF-1EF7-4151-BF70-7F648E85A79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solidFill>
            <a:schemeClr val="accent4">
              <a:lumMod val="40000"/>
              <a:lumOff val="60000"/>
            </a:schemeClr>
          </a:solidFill>
        </p:spPr>
        <p:txBody>
          <a:bodyPr anchor="ctr">
            <a:noAutofit/>
          </a:bodyPr>
          <a:lstStyle/>
          <a:p>
            <a:pPr>
              <a:lnSpc>
                <a:spcPts val="4500"/>
              </a:lnSpc>
            </a:pPr>
            <a:r>
              <a:rPr lang="en-US" sz="4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Examine data distribution with graphics 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19400"/>
            <a:ext cx="4343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819400"/>
            <a:ext cx="4343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90600" y="22860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J-Shaped Distribution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2286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U-Shaped Distribution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6002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What can we do when data are not normally distributed?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8382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/>
            <a:r>
              <a:rPr lang="en-US" sz="4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Parametric statistics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64DEF9-5E94-483F-9F11-BC1B0F77911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Based on probability models, estimate the </a:t>
            </a:r>
            <a:r>
              <a:rPr lang="en-US" sz="2800" u="sng" dirty="0"/>
              <a:t>population parameters.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</a:rPr>
              <a:t>Key assumptions: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solidFill>
                  <a:schemeClr val="tx1"/>
                </a:solidFill>
              </a:rPr>
              <a:t>Data with a </a:t>
            </a:r>
            <a:r>
              <a:rPr lang="en-US" sz="2600" u="sng" dirty="0">
                <a:solidFill>
                  <a:schemeClr val="tx1"/>
                </a:solidFill>
              </a:rPr>
              <a:t>normal distribution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solidFill>
                  <a:schemeClr val="tx1"/>
                </a:solidFill>
              </a:rPr>
              <a:t>If the analyses involve comparisons of group means, the variances of dependent variable scores are assumed to be equal across the populations that correspond to the groups in the study.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solidFill>
                  <a:schemeClr val="tx1"/>
                </a:solidFill>
              </a:rPr>
              <a:t>Additional assumptions may apply (for example: linearity), depending on the statistical methods.  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/>
            <a:r>
              <a:rPr lang="en-US" sz="440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Nonparametric statistics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BE2F02-9563-4662-A554-462D24BB2DE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458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dirty="0"/>
              <a:t>Sampling distribution </a:t>
            </a:r>
            <a:r>
              <a:rPr lang="en-US" sz="2500" dirty="0">
                <a:solidFill>
                  <a:srgbClr val="C00000"/>
                </a:solidFill>
              </a:rPr>
              <a:t>does not</a:t>
            </a:r>
            <a:r>
              <a:rPr lang="en-US" sz="2500" dirty="0"/>
              <a:t> depend on any unknown parameters. 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dirty="0"/>
              <a:t>Advantage and disadvantage of the nonparametric estimation: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u="sng" dirty="0">
                <a:solidFill>
                  <a:srgbClr val="C00000"/>
                </a:solidFill>
              </a:rPr>
              <a:t>Advantage: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200" dirty="0"/>
              <a:t>Does not rely on the parametric assumption, less stringent demands of the data.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200" dirty="0"/>
              <a:t>Suitable for studies with small sample sizes.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200" dirty="0"/>
              <a:t>Some methods are developed to handle ordinal data.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200" dirty="0"/>
              <a:t>Relatively easy to calculate (you can calculate by hand).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u="sng" dirty="0">
                <a:solidFill>
                  <a:srgbClr val="C00000"/>
                </a:solidFill>
              </a:rPr>
              <a:t>Disadvantage: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100" dirty="0"/>
              <a:t>Lack of statistical power, no parameters to describe.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100" dirty="0"/>
              <a:t>May throw out useful information, ranking discards actual values.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153400" cy="11430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4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Decision between parametric and nonparametric statistics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58BF1C-F7DB-4418-A867-8378A241545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560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76400"/>
            <a:ext cx="8229600" cy="44805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700" dirty="0"/>
              <a:t>If your data generally fits the parametric assumptions, you probably want to use the parametric statistics (give you more statistical power).</a:t>
            </a:r>
          </a:p>
          <a:p>
            <a:pPr eaLnBrk="1" hangingPunct="1">
              <a:lnSpc>
                <a:spcPct val="90000"/>
              </a:lnSpc>
            </a:pPr>
            <a:r>
              <a:rPr lang="en-US" sz="2700" dirty="0"/>
              <a:t>Even for nonparametric statistics, an extremely small sample size is not desired.</a:t>
            </a:r>
          </a:p>
          <a:p>
            <a:pPr eaLnBrk="1" hangingPunct="1">
              <a:lnSpc>
                <a:spcPct val="90000"/>
              </a:lnSpc>
            </a:pPr>
            <a:r>
              <a:rPr lang="en-US" sz="2700" dirty="0"/>
              <a:t>Parametric and nonparametric statistics each has its own strengths and limitations.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Ask yourself: what are the advantages and disadvantages of each approach </a:t>
            </a:r>
            <a:r>
              <a:rPr lang="en-US" sz="2400" u="sng" dirty="0">
                <a:solidFill>
                  <a:schemeClr val="tx1"/>
                </a:solidFill>
              </a:rPr>
              <a:t>to your research project?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2" name="Text Box 67"/>
          <p:cNvSpPr txBox="1">
            <a:spLocks noChangeArrowheads="1"/>
          </p:cNvSpPr>
          <p:nvPr/>
        </p:nvSpPr>
        <p:spPr bwMode="auto">
          <a:xfrm>
            <a:off x="381000" y="228600"/>
            <a:ext cx="8305800" cy="1246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  <a:spcBef>
                <a:spcPts val="0"/>
              </a:spcBef>
            </a:pPr>
            <a:r>
              <a:rPr lang="en-US" sz="4000" dirty="0">
                <a:solidFill>
                  <a:srgbClr val="663300"/>
                </a:solidFill>
              </a:rPr>
              <a:t>Comparison of parametric and nonparametric statistics</a:t>
            </a:r>
          </a:p>
        </p:txBody>
      </p:sp>
      <p:graphicFrame>
        <p:nvGraphicFramePr>
          <p:cNvPr id="4" name="Group 30"/>
          <p:cNvGraphicFramePr>
            <a:graphicFrameLocks/>
          </p:cNvGraphicFramePr>
          <p:nvPr/>
        </p:nvGraphicFramePr>
        <p:xfrm>
          <a:off x="381000" y="1585501"/>
          <a:ext cx="8382000" cy="5039309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Parametric Statistics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Nonparametric Statistics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Purpose of Test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Independent sample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t-test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Mann-Whitney U test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Compare difference between two groups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1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Paired t-test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Wilcoxon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 signed ranks test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Compare difference for two correlated samples  (repeated measures, pre-post test, matched samples, etc.)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1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One-way ANOVA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(with post-hoc test)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Kruskal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-Wallis test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Compare differences across three or more groups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1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Repeated measurement ANOVA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Friedman test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Compare difference for three or more correlated samples (repeated measurement of multiple test points)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Pearson correlation coefficient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Spearman rank correlation coefficient;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Kendall’s tau correlation coefficient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Assess the association between variables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971800"/>
            <a:ext cx="8153400" cy="1600200"/>
          </a:xfrm>
          <a:solidFill>
            <a:schemeClr val="accent4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4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Frequently used statistical techniques in clinical study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914400"/>
          </a:xfrm>
          <a:solidFill>
            <a:schemeClr val="accent4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r>
              <a:rPr lang="en-US" sz="4000" dirty="0"/>
              <a:t>Chi-Square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3014B-32A7-4774-A864-A87A1665956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14400"/>
          </a:xfrm>
          <a:solidFill>
            <a:schemeClr val="accent4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pPr eaLnBrk="1" hangingPunct="1"/>
            <a:r>
              <a:rPr lang="en-US" sz="4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Basics for Chi-square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8044A3-A16F-4B0C-B4C9-3DFBC726485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500" dirty="0"/>
              <a:t>Purpose: Examine whether there is a significant difference between the </a:t>
            </a:r>
            <a:r>
              <a:rPr lang="en-US" sz="2500" dirty="0">
                <a:solidFill>
                  <a:srgbClr val="C00000"/>
                </a:solidFill>
              </a:rPr>
              <a:t>observed </a:t>
            </a:r>
            <a:r>
              <a:rPr lang="en-US" sz="2500" dirty="0"/>
              <a:t>(from the actual data) and the </a:t>
            </a:r>
            <a:r>
              <a:rPr lang="en-US" sz="2500" dirty="0">
                <a:solidFill>
                  <a:srgbClr val="C00000"/>
                </a:solidFill>
              </a:rPr>
              <a:t>expected </a:t>
            </a:r>
            <a:r>
              <a:rPr lang="en-US" sz="2500" dirty="0"/>
              <a:t>cell frequencies (from the formula) in a contingency table. </a:t>
            </a:r>
          </a:p>
          <a:p>
            <a:pPr>
              <a:lnSpc>
                <a:spcPct val="80000"/>
              </a:lnSpc>
            </a:pPr>
            <a:r>
              <a:rPr lang="en-US" sz="2500" dirty="0">
                <a:solidFill>
                  <a:srgbClr val="C00000"/>
                </a:solidFill>
              </a:rPr>
              <a:t>Nonparametric statistics. </a:t>
            </a:r>
            <a:r>
              <a:rPr lang="en-US" sz="2500" dirty="0"/>
              <a:t>Requires no assumption about the shape of the population or sampling distribution. </a:t>
            </a:r>
          </a:p>
          <a:p>
            <a:pPr>
              <a:lnSpc>
                <a:spcPct val="80000"/>
              </a:lnSpc>
            </a:pPr>
            <a:r>
              <a:rPr lang="en-US" sz="2500" dirty="0"/>
              <a:t>Variable requirements: 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</a:rPr>
              <a:t>Nominal and ordinal level measurements can be used in this test.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</a:rPr>
              <a:t>Interval-ratio measurements have too many attributes, not suitable for the test. However, you can recode the variables into fewer categories before performing the Chi-square analysis.</a:t>
            </a:r>
          </a:p>
          <a:p>
            <a:pPr>
              <a:lnSpc>
                <a:spcPct val="80000"/>
              </a:lnSpc>
            </a:pPr>
            <a:r>
              <a:rPr lang="en-US" sz="2500" dirty="0"/>
              <a:t>Use column and row percentages in the contingency table to examine the “pattern”.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59FDF-1EF7-4151-BF70-7F648E85A79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  <a:solidFill>
            <a:schemeClr val="accent4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Computation of Chi-square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2954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Question: Is there a relationship between gender and pain complain?</a:t>
            </a: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304800" y="1752600"/>
          <a:ext cx="3657601" cy="2221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5165">
                <a:tc rowSpan="2"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Gender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128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Male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072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  <a:p>
                      <a:pPr algn="ctr"/>
                      <a:r>
                        <a:rPr lang="en-US" sz="1400" dirty="0"/>
                        <a:t>(C1R1)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  <a:p>
                      <a:pPr algn="ctr"/>
                      <a:r>
                        <a:rPr lang="en-US" sz="1400" dirty="0"/>
                        <a:t>(C2R1)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07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  <a:p>
                      <a:pPr algn="ctr"/>
                      <a:r>
                        <a:rPr lang="en-US" sz="1400" dirty="0"/>
                        <a:t>(C1R2)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  <a:p>
                      <a:pPr algn="ctr"/>
                      <a:r>
                        <a:rPr lang="en-US" sz="1400" dirty="0"/>
                        <a:t>(C2R2)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363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67200" y="1752600"/>
            <a:ext cx="4572000" cy="2308324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First, we calculate expected  frequencies with each marginal: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5800" y="2438400"/>
            <a:ext cx="3619500" cy="4953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  <p:pic>
        <p:nvPicPr>
          <p:cNvPr id="9" name="Picture 3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5800" y="3048000"/>
            <a:ext cx="1809751" cy="400050"/>
          </a:xfrm>
          <a:prstGeom prst="rect">
            <a:avLst/>
          </a:prstGeom>
          <a:noFill/>
        </p:spPr>
      </p:pic>
      <p:pic>
        <p:nvPicPr>
          <p:cNvPr id="10" name="Picture 3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05600" y="3048000"/>
            <a:ext cx="1809751" cy="400050"/>
          </a:xfrm>
          <a:prstGeom prst="rect">
            <a:avLst/>
          </a:prstGeom>
          <a:noFill/>
        </p:spPr>
      </p:pic>
      <p:pic>
        <p:nvPicPr>
          <p:cNvPr id="11" name="Picture 3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5800" y="3505200"/>
            <a:ext cx="1905000" cy="400050"/>
          </a:xfrm>
          <a:prstGeom prst="rect">
            <a:avLst/>
          </a:prstGeom>
          <a:noFill/>
        </p:spPr>
      </p:pic>
      <p:pic>
        <p:nvPicPr>
          <p:cNvPr id="12" name="Picture 3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05600" y="3505200"/>
            <a:ext cx="1905000" cy="40005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04800" y="4191000"/>
            <a:ext cx="8610600" cy="203132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Then, we plug in the </a:t>
            </a:r>
            <a:r>
              <a:rPr lang="en-US" i="1" dirty="0">
                <a:latin typeface="Calibri" pitchFamily="34" charset="0"/>
                <a:cs typeface="Calibri" pitchFamily="34" charset="0"/>
              </a:rPr>
              <a:t>expected frequencies</a:t>
            </a:r>
            <a:r>
              <a:rPr lang="en-US" dirty="0">
                <a:latin typeface="Calibri" pitchFamily="34" charset="0"/>
                <a:cs typeface="Calibri" pitchFamily="34" charset="0"/>
              </a:rPr>
              <a:t> into the Chi-square formula: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graphicFrame>
        <p:nvGraphicFramePr>
          <p:cNvPr id="64514" name="Object 5"/>
          <p:cNvGraphicFramePr>
            <a:graphicFrameLocks noChangeAspect="1"/>
          </p:cNvGraphicFramePr>
          <p:nvPr/>
        </p:nvGraphicFramePr>
        <p:xfrm>
          <a:off x="457200" y="4572000"/>
          <a:ext cx="228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4" name="Equation" r:id="rId7" imgW="1866600" imgH="495000" progId="">
                  <p:embed/>
                </p:oleObj>
              </mc:Choice>
              <mc:Fallback>
                <p:oleObj name="Equation" r:id="rId7" imgW="1866600" imgH="4950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72000"/>
                        <a:ext cx="2286000" cy="6096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45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5334000"/>
            <a:ext cx="5667375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Degrees of freedom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59FDF-1EF7-4151-BF70-7F648E85A79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number of independent pieces of information must be specified before all the rest can be determined.</a:t>
            </a:r>
          </a:p>
          <a:p>
            <a:r>
              <a:rPr lang="en-US" sz="2200" dirty="0"/>
              <a:t>Chi-square </a:t>
            </a:r>
            <a:r>
              <a:rPr lang="en-US" sz="2200" dirty="0" err="1">
                <a:solidFill>
                  <a:srgbClr val="C00000"/>
                </a:solidFill>
              </a:rPr>
              <a:t>df</a:t>
            </a:r>
            <a:r>
              <a:rPr lang="en-US" sz="2200" dirty="0">
                <a:solidFill>
                  <a:srgbClr val="C00000"/>
                </a:solidFill>
              </a:rPr>
              <a:t>= (r-1)(c-1). </a:t>
            </a:r>
            <a:r>
              <a:rPr lang="en-US" sz="2200" dirty="0"/>
              <a:t>In our Gender vs. Pain example, the </a:t>
            </a:r>
            <a:r>
              <a:rPr lang="en-US" sz="2200" dirty="0" err="1"/>
              <a:t>df</a:t>
            </a:r>
            <a:r>
              <a:rPr lang="en-US" sz="2200" dirty="0"/>
              <a:t>= (2-1) (2-1)=1. Both variables have only 2 categories.</a:t>
            </a:r>
          </a:p>
          <a:p>
            <a:pPr lvl="1"/>
            <a:r>
              <a:rPr lang="en-US" sz="2200" dirty="0"/>
              <a:t>This is like playing “Sudoku”. In a 2X2 table, if we know the number of cases in one cell, the other three cells can be determined.</a:t>
            </a:r>
          </a:p>
          <a:p>
            <a:r>
              <a:rPr lang="en-US" sz="2200" dirty="0"/>
              <a:t>Why this is important? Because the shape of Chi-square distribution varies by its degrees of freedom.</a:t>
            </a:r>
          </a:p>
          <a:p>
            <a:endParaRPr lang="en-US" sz="2400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/>
        </p:nvGraphicFramePr>
        <p:xfrm>
          <a:off x="4724400" y="4343400"/>
          <a:ext cx="3810000" cy="1896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3022">
                <a:tc rowSpan="2"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Gender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22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Male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37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FF"/>
                          </a:solidFill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22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accent4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pPr eaLnBrk="1" hangingPunct="1"/>
            <a:r>
              <a:rPr lang="en-US" sz="4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Today: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FCBC20-881B-49DE-A529-06ABFB1C3A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/>
          <a:lstStyle/>
          <a:p>
            <a:pPr eaLnBrk="1" hangingPunct="1"/>
            <a:r>
              <a:rPr lang="en-US" sz="2800" dirty="0">
                <a:cs typeface="Calibri" pitchFamily="34" charset="0"/>
              </a:rPr>
              <a:t>Our goal: Gain a general understanding on how to apply statistical methods to your research projects.</a:t>
            </a:r>
          </a:p>
          <a:p>
            <a:pPr eaLnBrk="1" hangingPunct="1"/>
            <a:r>
              <a:rPr lang="en-US" sz="2800" dirty="0">
                <a:cs typeface="Calibri" pitchFamily="34" charset="0"/>
              </a:rPr>
              <a:t>To be covered in this session:</a:t>
            </a:r>
            <a:r>
              <a:rPr lang="en-US" dirty="0">
                <a:cs typeface="Calibri" pitchFamily="34" charset="0"/>
              </a:rPr>
              <a:t> </a:t>
            </a:r>
            <a:endParaRPr lang="en-US" sz="2900" dirty="0">
              <a:cs typeface="Calibri" pitchFamily="34" charset="0"/>
            </a:endParaRPr>
          </a:p>
          <a:p>
            <a:pPr lvl="1" eaLnBrk="1" hangingPunct="1"/>
            <a:r>
              <a:rPr lang="en-US" sz="2500" dirty="0">
                <a:solidFill>
                  <a:schemeClr val="tx1"/>
                </a:solidFill>
                <a:cs typeface="Calibri" pitchFamily="34" charset="0"/>
              </a:rPr>
              <a:t>Central tendency and dispersion.</a:t>
            </a:r>
          </a:p>
          <a:p>
            <a:pPr lvl="1" eaLnBrk="1" hangingPunct="1"/>
            <a:r>
              <a:rPr lang="en-US" sz="2500" dirty="0">
                <a:solidFill>
                  <a:schemeClr val="tx1"/>
                </a:solidFill>
                <a:cs typeface="Calibri" pitchFamily="34" charset="0"/>
              </a:rPr>
              <a:t>Normal curve, Z-score, and hypothesis testing. </a:t>
            </a:r>
          </a:p>
          <a:p>
            <a:pPr lvl="1" eaLnBrk="1" hangingPunct="1"/>
            <a:r>
              <a:rPr lang="en-US" sz="2500" dirty="0">
                <a:solidFill>
                  <a:schemeClr val="tx1"/>
                </a:solidFill>
                <a:cs typeface="Calibri" pitchFamily="34" charset="0"/>
              </a:rPr>
              <a:t>Parametric vs. Nonparametric statistics.</a:t>
            </a:r>
          </a:p>
          <a:p>
            <a:pPr lvl="1" eaLnBrk="1" hangingPunct="1"/>
            <a:r>
              <a:rPr lang="en-US" sz="2500" dirty="0">
                <a:solidFill>
                  <a:schemeClr val="tx1"/>
                </a:solidFill>
                <a:cs typeface="Calibri" pitchFamily="34" charset="0"/>
              </a:rPr>
              <a:t>Frequently used statistical techniques in clinical study.</a:t>
            </a:r>
          </a:p>
          <a:p>
            <a:pPr lvl="1" eaLnBrk="1" hangingPunct="1"/>
            <a:r>
              <a:rPr lang="en-US" sz="2500" dirty="0">
                <a:solidFill>
                  <a:schemeClr val="tx1"/>
                </a:solidFill>
                <a:cs typeface="Calibri" pitchFamily="34" charset="0"/>
              </a:rPr>
              <a:t>Questions?</a:t>
            </a:r>
          </a:p>
          <a:p>
            <a:pPr eaLnBrk="1" hangingPunct="1">
              <a:buFontTx/>
              <a:buNone/>
            </a:pPr>
            <a:endParaRPr lang="en-US" sz="25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59FDF-1EF7-4151-BF70-7F648E85A79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228600"/>
            <a:ext cx="8229600" cy="1249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Chi-square distribution: 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Varies by degrees of freedom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600202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Non-symmetric shape. However, when the degrees of freedom increase, the  distribution will closer to normal.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area under the curve=1.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Always positive value.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19400"/>
            <a:ext cx="8915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971800" y="3581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=3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4191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=5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0" y="480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=7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438400" y="3886200"/>
            <a:ext cx="5334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429000" y="4419600"/>
            <a:ext cx="8382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19800" y="5105400"/>
            <a:ext cx="76200" cy="38100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/>
            <a:r>
              <a:rPr lang="en-US" sz="4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Limitations of Chi-square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B91C6E-8E5C-4ABE-BFD4-AAE7CCCA999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1748" name="Rectangle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95300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Chi-Square is sensitive to sample size. With large samples, obtained Chi-square increases—even trivial and meaningless relationship may be statistically significant. Be cautious when you draw your conclusions.</a:t>
            </a:r>
          </a:p>
          <a:p>
            <a:pPr>
              <a:lnSpc>
                <a:spcPct val="80000"/>
              </a:lnSpc>
            </a:pPr>
            <a:r>
              <a:rPr lang="en-US" dirty="0"/>
              <a:t>If you have a small sample size and the cells have </a:t>
            </a:r>
            <a:r>
              <a:rPr lang="en-US" dirty="0">
                <a:solidFill>
                  <a:srgbClr val="C00000"/>
                </a:solidFill>
              </a:rPr>
              <a:t>expected counts less than 5</a:t>
            </a:r>
            <a:r>
              <a:rPr lang="en-US" dirty="0"/>
              <a:t>, the analysis is not valid. </a:t>
            </a:r>
            <a:r>
              <a:rPr lang="en-US" dirty="0">
                <a:solidFill>
                  <a:srgbClr val="C00000"/>
                </a:solidFill>
              </a:rPr>
              <a:t>You should not use that result.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Solution: With reasonable assumptions, combine the cells/categories before you perform calculations.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838200" y="1600200"/>
            <a:ext cx="7543800" cy="41549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>
                <a:solidFill>
                  <a:srgbClr val="663300"/>
                </a:solidFill>
                <a:latin typeface="+mj-lt"/>
              </a:rPr>
              <a:t>Independent sample t-test (Parametric)</a:t>
            </a:r>
          </a:p>
          <a:p>
            <a:pPr algn="ctr">
              <a:spcBef>
                <a:spcPct val="50000"/>
              </a:spcBef>
            </a:pPr>
            <a:r>
              <a:rPr lang="en-US" sz="4400" dirty="0">
                <a:solidFill>
                  <a:srgbClr val="663300"/>
                </a:solidFill>
                <a:latin typeface="+mj-lt"/>
              </a:rPr>
              <a:t>and</a:t>
            </a:r>
          </a:p>
          <a:p>
            <a:pPr algn="ctr">
              <a:spcBef>
                <a:spcPct val="50000"/>
              </a:spcBef>
            </a:pPr>
            <a:r>
              <a:rPr lang="en-US" sz="4400" dirty="0">
                <a:solidFill>
                  <a:srgbClr val="663300"/>
                </a:solidFill>
                <a:latin typeface="+mj-lt"/>
              </a:rPr>
              <a:t>Mann-Whitney U test (Non-parametric)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10600" cy="944562"/>
          </a:xfrm>
          <a:solidFill>
            <a:schemeClr val="accent4">
              <a:lumMod val="40000"/>
              <a:lumOff val="60000"/>
            </a:schemeClr>
          </a:solidFill>
        </p:spPr>
        <p:txBody>
          <a:bodyPr anchor="ctr">
            <a:noAutofit/>
          </a:bodyPr>
          <a:lstStyle/>
          <a:p>
            <a:pPr algn="l" eaLnBrk="1" hangingPunct="1"/>
            <a:r>
              <a:rPr lang="en-US" sz="4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Basics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9380F6-2D23-411A-A010-4B0EDE64A7F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379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229600" cy="4602163"/>
          </a:xfrm>
        </p:spPr>
        <p:txBody>
          <a:bodyPr/>
          <a:lstStyle/>
          <a:p>
            <a:pPr eaLnBrk="1" hangingPunct="1"/>
            <a:r>
              <a:rPr lang="en-US" sz="2800" dirty="0"/>
              <a:t>Purpose: Comparison of mean scores </a:t>
            </a:r>
            <a:r>
              <a:rPr lang="en-US" sz="2800" dirty="0">
                <a:solidFill>
                  <a:srgbClr val="C00000"/>
                </a:solidFill>
              </a:rPr>
              <a:t>between two groups. </a:t>
            </a:r>
            <a:r>
              <a:rPr lang="en-US" sz="2800" dirty="0"/>
              <a:t>In other words, the null hypothesis is:</a:t>
            </a:r>
          </a:p>
          <a:p>
            <a:pPr lvl="1" eaLnBrk="1" hangingPunct="1">
              <a:buFontTx/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800" dirty="0"/>
              <a:t>Parametric statistics: </a:t>
            </a:r>
            <a:r>
              <a:rPr lang="en-US" sz="2800" dirty="0">
                <a:solidFill>
                  <a:srgbClr val="C00000"/>
                </a:solidFill>
              </a:rPr>
              <a:t>Independent sample t-test.</a:t>
            </a:r>
          </a:p>
          <a:p>
            <a:pPr eaLnBrk="1" hangingPunct="1"/>
            <a:r>
              <a:rPr lang="en-US" sz="2800" dirty="0"/>
              <a:t>Non-parametric statistics: </a:t>
            </a:r>
            <a:r>
              <a:rPr lang="en-US" sz="2800" dirty="0">
                <a:solidFill>
                  <a:srgbClr val="C00000"/>
                </a:solidFill>
              </a:rPr>
              <a:t>Mann-Whitney U test.</a:t>
            </a:r>
          </a:p>
          <a:p>
            <a:r>
              <a:rPr lang="en-US" sz="2700" dirty="0"/>
              <a:t>Independent variable: Variable with </a:t>
            </a:r>
            <a:r>
              <a:rPr lang="en-US" sz="2700" dirty="0">
                <a:solidFill>
                  <a:srgbClr val="C00000"/>
                </a:solidFill>
              </a:rPr>
              <a:t>two</a:t>
            </a:r>
            <a:r>
              <a:rPr lang="en-US" sz="2700" dirty="0"/>
              <a:t> categories.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2438400" y="2514600"/>
            <a:ext cx="4038600" cy="33655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sz="2000" dirty="0">
                <a:latin typeface="Verdana" pitchFamily="34" charset="0"/>
              </a:rPr>
              <a:t>H</a:t>
            </a:r>
            <a:r>
              <a:rPr kumimoji="1" lang="en-US" dirty="0">
                <a:latin typeface="Verdana" pitchFamily="34" charset="0"/>
              </a:rPr>
              <a:t>0</a:t>
            </a:r>
            <a:r>
              <a:rPr kumimoji="1" lang="en-US" sz="2000" dirty="0">
                <a:latin typeface="Verdana" pitchFamily="34" charset="0"/>
              </a:rPr>
              <a:t>: μ</a:t>
            </a:r>
            <a:r>
              <a:rPr kumimoji="1" lang="en-US" dirty="0">
                <a:latin typeface="Verdana" pitchFamily="34" charset="0"/>
              </a:rPr>
              <a:t>1</a:t>
            </a:r>
            <a:r>
              <a:rPr kumimoji="1" lang="en-US" sz="2000" dirty="0">
                <a:latin typeface="Verdana" pitchFamily="34" charset="0"/>
              </a:rPr>
              <a:t>= μ</a:t>
            </a:r>
            <a:r>
              <a:rPr kumimoji="1" lang="en-US" dirty="0">
                <a:latin typeface="Verdana" pitchFamily="34" charset="0"/>
              </a:rPr>
              <a:t>2</a:t>
            </a:r>
            <a:r>
              <a:rPr kumimoji="1" lang="en-US" sz="2000" dirty="0">
                <a:latin typeface="Verdana" pitchFamily="34" charset="0"/>
              </a:rPr>
              <a:t>, or μ</a:t>
            </a:r>
            <a:r>
              <a:rPr kumimoji="1" lang="en-US" dirty="0">
                <a:latin typeface="Verdana" pitchFamily="34" charset="0"/>
              </a:rPr>
              <a:t>1</a:t>
            </a:r>
            <a:r>
              <a:rPr kumimoji="1" lang="en-US" sz="2000" dirty="0">
                <a:latin typeface="Verdana" pitchFamily="34" charset="0"/>
              </a:rPr>
              <a:t>- μ</a:t>
            </a:r>
            <a:r>
              <a:rPr kumimoji="1" lang="en-US" dirty="0">
                <a:latin typeface="Verdana" pitchFamily="34" charset="0"/>
              </a:rPr>
              <a:t>2</a:t>
            </a:r>
            <a:r>
              <a:rPr kumimoji="1" lang="en-US" sz="2000" dirty="0">
                <a:latin typeface="Verdana" pitchFamily="34" charset="0"/>
              </a:rPr>
              <a:t>=0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839200" cy="1020762"/>
          </a:xfrm>
          <a:solidFill>
            <a:schemeClr val="accent4">
              <a:lumMod val="40000"/>
              <a:lumOff val="60000"/>
            </a:schemeClr>
          </a:solidFill>
        </p:spPr>
        <p:txBody>
          <a:bodyPr anchor="ctr">
            <a:noAutofit/>
          </a:bodyPr>
          <a:lstStyle/>
          <a:p>
            <a:pPr eaLnBrk="1" hangingPunct="1">
              <a:lnSpc>
                <a:spcPts val="4500"/>
              </a:lnSpc>
            </a:pPr>
            <a:r>
              <a:rPr lang="en-US" sz="40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Example of independent sample t-test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382000" cy="381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000" dirty="0">
                <a:solidFill>
                  <a:srgbClr val="C00000"/>
                </a:solidFill>
              </a:rPr>
              <a:t>Is there a gender difference in pain (score 0-10) among the patients?</a:t>
            </a:r>
          </a:p>
          <a:p>
            <a:pPr eaLnBrk="1" hangingPunct="1"/>
            <a:endParaRPr lang="en-US" sz="2000" dirty="0">
              <a:solidFill>
                <a:srgbClr val="993366"/>
              </a:solidFill>
            </a:endParaRPr>
          </a:p>
        </p:txBody>
      </p:sp>
      <p:graphicFrame>
        <p:nvGraphicFramePr>
          <p:cNvPr id="5122" name="Object 505"/>
          <p:cNvGraphicFramePr>
            <a:graphicFrameLocks noGrp="1" noChangeAspect="1"/>
          </p:cNvGraphicFramePr>
          <p:nvPr>
            <p:ph sz="half" idx="2"/>
          </p:nvPr>
        </p:nvGraphicFramePr>
        <p:xfrm>
          <a:off x="228600" y="1833563"/>
          <a:ext cx="8458200" cy="477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cument" r:id="rId2" imgW="7439822" imgH="4205925" progId="Word.Document.8">
                  <p:embed/>
                </p:oleObj>
              </mc:Choice>
              <mc:Fallback>
                <p:oleObj name="Document" r:id="rId2" imgW="7439822" imgH="4205925" progId="Word.Document.8">
                  <p:embed/>
                  <p:pic>
                    <p:nvPicPr>
                      <p:cNvPr id="0" name="Object 5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33563"/>
                        <a:ext cx="8458200" cy="477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FF0F5-0C31-423F-9D9F-9A0F56F19D9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381000"/>
            <a:ext cx="8610600" cy="10207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Example of Mann-Whitney U test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1752601"/>
          <a:ext cx="6248399" cy="1523999"/>
        </p:xfrm>
        <a:graphic>
          <a:graphicData uri="http://schemas.openxmlformats.org/drawingml/2006/table">
            <a:tbl>
              <a:tblPr/>
              <a:tblGrid>
                <a:gridCol w="94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7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819">
                <a:tc gridSpan="5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Ranks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3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Gender</a:t>
                      </a:r>
                      <a:endParaRPr lang="en-US" sz="160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Mean Rank</a:t>
                      </a:r>
                      <a:endParaRPr lang="en-US" sz="160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Sum of Ranks</a:t>
                      </a:r>
                      <a:endParaRPr lang="en-US" sz="160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216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Pain_S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Female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21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17.52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368.00</a:t>
                      </a:r>
                      <a:endParaRPr lang="en-US" sz="160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2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Male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19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23.79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452.00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3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Total</a:t>
                      </a:r>
                      <a:endParaRPr lang="en-US" sz="160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40</a:t>
                      </a:r>
                      <a:endParaRPr lang="en-US" sz="160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05000" y="3657600"/>
          <a:ext cx="5562600" cy="2203529"/>
        </p:xfrm>
        <a:graphic>
          <a:graphicData uri="http://schemas.openxmlformats.org/drawingml/2006/table">
            <a:tbl>
              <a:tblPr/>
              <a:tblGrid>
                <a:gridCol w="3675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762"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Test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Statistics</a:t>
                      </a:r>
                      <a:r>
                        <a:rPr lang="en-US" sz="1600" b="1" baseline="300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3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Pain_S</a:t>
                      </a:r>
                      <a:endParaRPr lang="en-US" sz="160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762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Mann-Whitney U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137.000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762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762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Z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-1.703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257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Asymp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. Sig. (2-tailed)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.089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762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Exact Sig. [2*(1-tailed Sig.)]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.093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525">
                <a:tc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a. Not corrected for ties.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b. Grouping Variable: Gender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533400" y="1676401"/>
            <a:ext cx="7924800" cy="3477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231775" algn="ctr">
              <a:spcBef>
                <a:spcPct val="50000"/>
              </a:spcBef>
            </a:pPr>
            <a:r>
              <a:rPr lang="en-US" sz="4400" dirty="0">
                <a:solidFill>
                  <a:srgbClr val="663300"/>
                </a:solidFill>
                <a:latin typeface="+mj-lt"/>
              </a:rPr>
              <a:t>Paired t-test (Parametric)</a:t>
            </a:r>
          </a:p>
          <a:p>
            <a:pPr indent="231775" algn="ctr">
              <a:spcBef>
                <a:spcPct val="50000"/>
              </a:spcBef>
            </a:pPr>
            <a:r>
              <a:rPr lang="en-US" sz="4400" dirty="0">
                <a:solidFill>
                  <a:srgbClr val="663300"/>
                </a:solidFill>
                <a:latin typeface="+mj-lt"/>
              </a:rPr>
              <a:t>and</a:t>
            </a:r>
          </a:p>
          <a:p>
            <a:pPr indent="231775" algn="ctr">
              <a:spcBef>
                <a:spcPct val="50000"/>
              </a:spcBef>
            </a:pPr>
            <a:r>
              <a:rPr lang="en-US" sz="4400" dirty="0" err="1">
                <a:solidFill>
                  <a:srgbClr val="663300"/>
                </a:solidFill>
                <a:latin typeface="+mj-lt"/>
              </a:rPr>
              <a:t>Wilcoxon</a:t>
            </a:r>
            <a:r>
              <a:rPr lang="en-US" sz="4400" dirty="0">
                <a:solidFill>
                  <a:srgbClr val="663300"/>
                </a:solidFill>
                <a:latin typeface="+mj-lt"/>
              </a:rPr>
              <a:t> Signed Ranks test (Non-parametric)</a:t>
            </a:r>
            <a:endParaRPr lang="en-US" sz="4000" dirty="0">
              <a:solidFill>
                <a:srgbClr val="993366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Basics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000" dirty="0"/>
              <a:t>Compare mean difference in following </a:t>
            </a:r>
            <a:r>
              <a:rPr lang="en-US" sz="3000" dirty="0" err="1"/>
              <a:t>senarios</a:t>
            </a:r>
            <a:r>
              <a:rPr lang="en-US" sz="3000" dirty="0"/>
              <a:t>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Between Pre vs. Post test (or repeated measure);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When two comparisons highly correlated with each other.</a:t>
            </a:r>
          </a:p>
          <a:p>
            <a:r>
              <a:rPr lang="en-US" sz="2400" dirty="0"/>
              <a:t>Parametric statistics: </a:t>
            </a:r>
            <a:r>
              <a:rPr lang="en-US" sz="2400" dirty="0">
                <a:solidFill>
                  <a:srgbClr val="C00000"/>
                </a:solidFill>
              </a:rPr>
              <a:t>Paired t-test.</a:t>
            </a:r>
          </a:p>
          <a:p>
            <a:r>
              <a:rPr lang="en-US" sz="2400" dirty="0"/>
              <a:t>Non-parametric statistics:  </a:t>
            </a:r>
            <a:r>
              <a:rPr lang="en-US" sz="2400" dirty="0" err="1">
                <a:solidFill>
                  <a:srgbClr val="C00000"/>
                </a:solidFill>
              </a:rPr>
              <a:t>Wilcoxon</a:t>
            </a:r>
            <a:r>
              <a:rPr lang="en-US" sz="2400" dirty="0">
                <a:solidFill>
                  <a:srgbClr val="C00000"/>
                </a:solidFill>
              </a:rPr>
              <a:t> Signed-Ranks test.</a:t>
            </a:r>
          </a:p>
          <a:p>
            <a:r>
              <a:rPr lang="en-US" sz="2400" dirty="0"/>
              <a:t>No grouping involved.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/>
          </a:p>
          <a:p>
            <a:pPr lvl="1" eaLnBrk="1" hangingPunct="1">
              <a:lnSpc>
                <a:spcPct val="8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sz="2400" dirty="0">
                <a:solidFill>
                  <a:schemeClr val="tx1"/>
                </a:solidFill>
              </a:rPr>
              <a:t>   Here, we are testing whether the mean (or score) difference between the two tests equals 0.</a:t>
            </a:r>
            <a:r>
              <a:rPr kumimoji="1" lang="en-US" dirty="0">
                <a:solidFill>
                  <a:schemeClr val="tx1"/>
                </a:solidFill>
              </a:rPr>
              <a:t> </a:t>
            </a:r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219200" y="4114800"/>
            <a:ext cx="6400800" cy="387798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ctr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1" lang="en-US" sz="2400" dirty="0">
                <a:latin typeface="Verdana" pitchFamily="34" charset="0"/>
              </a:rPr>
              <a:t>H</a:t>
            </a:r>
            <a:r>
              <a:rPr kumimoji="1" lang="en-US" sz="2000" dirty="0">
                <a:latin typeface="Verdana" pitchFamily="34" charset="0"/>
              </a:rPr>
              <a:t>0: </a:t>
            </a:r>
            <a:r>
              <a:rPr kumimoji="1" lang="en-US" sz="2400" dirty="0">
                <a:latin typeface="Verdana" pitchFamily="34" charset="0"/>
              </a:rPr>
              <a:t>μ</a:t>
            </a:r>
            <a:r>
              <a:rPr kumimoji="1" lang="en-US" sz="1600" dirty="0">
                <a:latin typeface="Verdana" pitchFamily="34" charset="0"/>
              </a:rPr>
              <a:t>test1</a:t>
            </a:r>
            <a:r>
              <a:rPr kumimoji="1" lang="en-US" sz="2000" dirty="0">
                <a:latin typeface="Verdana" pitchFamily="34" charset="0"/>
              </a:rPr>
              <a:t>= </a:t>
            </a:r>
            <a:r>
              <a:rPr kumimoji="1" lang="en-US" sz="2400" dirty="0">
                <a:latin typeface="Verdana" pitchFamily="34" charset="0"/>
              </a:rPr>
              <a:t>μ</a:t>
            </a:r>
            <a:r>
              <a:rPr kumimoji="1" lang="en-US" sz="1600" dirty="0">
                <a:latin typeface="Verdana" pitchFamily="34" charset="0"/>
              </a:rPr>
              <a:t>test2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Example of paired t-test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382000" cy="609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000" dirty="0">
                <a:solidFill>
                  <a:srgbClr val="C00000"/>
                </a:solidFill>
              </a:rPr>
              <a:t>Is there a significant difference between pre-test and post-test fatigue scores?  </a:t>
            </a:r>
          </a:p>
        </p:txBody>
      </p:sp>
      <p:graphicFrame>
        <p:nvGraphicFramePr>
          <p:cNvPr id="6146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590550" y="1981200"/>
          <a:ext cx="840105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ocument" r:id="rId2" imgW="8393135" imgH="4051985" progId="Word.Document.8">
                  <p:embed/>
                </p:oleObj>
              </mc:Choice>
              <mc:Fallback>
                <p:oleObj name="Document" r:id="rId2" imgW="8393135" imgH="405198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1981200"/>
                        <a:ext cx="840105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FF0F5-0C31-423F-9D9F-9A0F56F19D9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799" y="1600200"/>
          <a:ext cx="7239001" cy="2188149"/>
        </p:xfrm>
        <a:graphic>
          <a:graphicData uri="http://schemas.openxmlformats.org/drawingml/2006/table">
            <a:tbl>
              <a:tblPr/>
              <a:tblGrid>
                <a:gridCol w="1752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Ranks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Mean Rank</a:t>
                      </a:r>
                      <a:endParaRPr lang="en-US" sz="160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Sum of Ranks</a:t>
                      </a:r>
                      <a:endParaRPr lang="en-US" sz="160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Fatigue_Post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-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Fatigue_Pre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Negative Ranks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19.78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593.50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Positive Ranks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7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15.64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109.50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Ties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Total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40</a:t>
                      </a:r>
                      <a:endParaRPr lang="en-US" sz="160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a.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Fatigue_Post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&lt;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Fatigue_Pre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b.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Fatigue_Post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&gt;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Fatigue_Pre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c.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Fatigue_Post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=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Fatigue_Pre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38400" y="4191000"/>
          <a:ext cx="4419600" cy="1545275"/>
        </p:xfrm>
        <a:graphic>
          <a:graphicData uri="http://schemas.openxmlformats.org/drawingml/2006/table">
            <a:tbl>
              <a:tblPr/>
              <a:tblGrid>
                <a:gridCol w="258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Test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Statistics</a:t>
                      </a:r>
                      <a:r>
                        <a:rPr lang="en-US" sz="1600" b="1" baseline="300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Fatigue_Post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-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Fatigue_Pre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Z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-3.670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Asymp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. Sig. (2-tailed)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.000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a. Based on positive ranks.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  <a:p>
                      <a:pPr marL="38100" marR="38100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b.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Wilcoxon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Signed Ranks Test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274638"/>
            <a:ext cx="8763000" cy="9445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Example of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Wilcoxon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Signed-Ranks</a:t>
            </a:r>
            <a:r>
              <a:rPr kumimoji="0" lang="en-US" sz="3600" b="0" i="0" u="none" strike="noStrike" kern="1200" cap="none" spc="0" normalizeH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test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848600" cy="2133600"/>
          </a:xfrm>
          <a:solidFill>
            <a:schemeClr val="accent4">
              <a:lumMod val="40000"/>
              <a:lumOff val="60000"/>
            </a:schemeClr>
          </a:solidFill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itchFamily="34" charset="0"/>
                <a:cs typeface="Arial" pitchFamily="34" charset="0"/>
              </a:rPr>
              <a:t>Central Tendency </a:t>
            </a:r>
            <a:br>
              <a:rPr lang="en-US" sz="4400" dirty="0">
                <a:latin typeface="Arial" pitchFamily="34" charset="0"/>
                <a:cs typeface="Arial" pitchFamily="34" charset="0"/>
              </a:rPr>
            </a:br>
            <a:r>
              <a:rPr lang="en-US" sz="4400" dirty="0">
                <a:latin typeface="Arial" pitchFamily="34" charset="0"/>
                <a:cs typeface="Arial" pitchFamily="34" charset="0"/>
              </a:rPr>
              <a:t>and </a:t>
            </a:r>
            <a:br>
              <a:rPr lang="en-US" sz="4400" dirty="0">
                <a:latin typeface="Arial" pitchFamily="34" charset="0"/>
                <a:cs typeface="Arial" pitchFamily="34" charset="0"/>
              </a:rPr>
            </a:br>
            <a:r>
              <a:rPr lang="en-US" sz="4400" dirty="0">
                <a:latin typeface="Arial" pitchFamily="34" charset="0"/>
                <a:cs typeface="Arial" pitchFamily="34" charset="0"/>
              </a:rPr>
              <a:t>Dispersion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3014B-32A7-4774-A864-A87A1665956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5"/>
          <p:cNvSpPr txBox="1">
            <a:spLocks noChangeArrowheads="1"/>
          </p:cNvSpPr>
          <p:nvPr/>
        </p:nvSpPr>
        <p:spPr bwMode="auto">
          <a:xfrm>
            <a:off x="1828800" y="1447800"/>
            <a:ext cx="5715000" cy="37856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rgbClr val="663300"/>
                </a:solidFill>
                <a:latin typeface="Corbel" pitchFamily="34" charset="0"/>
              </a:rPr>
              <a:t>Pearson Correlation (parametric)</a:t>
            </a:r>
          </a:p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rgbClr val="663300"/>
                </a:solidFill>
                <a:latin typeface="Corbel" pitchFamily="34" charset="0"/>
              </a:rPr>
              <a:t>and </a:t>
            </a:r>
          </a:p>
          <a:p>
            <a:pPr algn="ctr">
              <a:spcBef>
                <a:spcPct val="50000"/>
              </a:spcBef>
            </a:pPr>
            <a:r>
              <a:rPr lang="en-US" sz="4000" dirty="0">
                <a:solidFill>
                  <a:srgbClr val="663300"/>
                </a:solidFill>
                <a:latin typeface="Corbel" pitchFamily="34" charset="0"/>
              </a:rPr>
              <a:t>Spearman Correlation (Non-parametric)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7772400" cy="86836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/>
            <a:r>
              <a:rPr lang="en-US" sz="4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Basics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A59F02-7ACB-459A-9AAC-0BA7C2B593B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1988" name="Rectangle 4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0216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Measures of association.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Correlation is </a:t>
            </a:r>
            <a:r>
              <a:rPr lang="en-US" sz="2800" dirty="0">
                <a:solidFill>
                  <a:srgbClr val="C00000"/>
                </a:solidFill>
              </a:rPr>
              <a:t>not </a:t>
            </a:r>
            <a:r>
              <a:rPr lang="en-US" sz="2800" dirty="0"/>
              <a:t>the same as causation.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There are various type of methods to examine association. </a:t>
            </a:r>
            <a:r>
              <a:rPr lang="en-US" sz="2800" dirty="0">
                <a:solidFill>
                  <a:srgbClr val="C00000"/>
                </a:solidFill>
              </a:rPr>
              <a:t>Levels of measurement </a:t>
            </a:r>
            <a:r>
              <a:rPr lang="en-US" sz="2800" dirty="0"/>
              <a:t>of the variables is the key concern for you to choose the proper method. 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In a correlation matrix, you can examine whether there is a statistically significant relationship between each pair of variables.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Values along the </a:t>
            </a:r>
            <a:r>
              <a:rPr lang="en-US" sz="2400" u="sng" dirty="0">
                <a:solidFill>
                  <a:schemeClr val="tx1"/>
                </a:solidFill>
              </a:rPr>
              <a:t>diagonal</a:t>
            </a:r>
            <a:r>
              <a:rPr lang="en-US" sz="2400" dirty="0">
                <a:solidFill>
                  <a:schemeClr val="tx1"/>
                </a:solidFill>
              </a:rPr>
              <a:t> is always 1.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The values across the diagonal is </a:t>
            </a:r>
            <a:r>
              <a:rPr lang="en-US" sz="2400" u="sng" dirty="0">
                <a:solidFill>
                  <a:schemeClr val="tx1"/>
                </a:solidFill>
              </a:rPr>
              <a:t>symmetrical</a:t>
            </a:r>
            <a:r>
              <a:rPr lang="en-US" sz="2400" dirty="0">
                <a:solidFill>
                  <a:schemeClr val="tx1"/>
                </a:solidFill>
              </a:rPr>
              <a:t>. Sometimes researcher only present half of the matrix.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868363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Pearson’s correlation</a:t>
            </a: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1D111E-E1FD-4E64-B1EE-65B64212C95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3012" name="Rectangle 4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937760"/>
          </a:xfrm>
          <a:noFill/>
        </p:spPr>
        <p:txBody>
          <a:bodyPr/>
          <a:lstStyle/>
          <a:p>
            <a:pPr eaLnBrk="1" hangingPunct="1"/>
            <a:r>
              <a:rPr lang="en-US" sz="2800" dirty="0"/>
              <a:t>Purpose: It is a measure of association. </a:t>
            </a:r>
          </a:p>
          <a:p>
            <a:pPr lvl="1" eaLnBrk="1" hangingPunct="1"/>
            <a:r>
              <a:rPr lang="en-US" sz="2400" dirty="0">
                <a:solidFill>
                  <a:srgbClr val="C00000"/>
                </a:solidFill>
              </a:rPr>
              <a:t>Ranges from 0 to </a:t>
            </a:r>
            <a:r>
              <a:rPr lang="en-US" sz="2400" b="1" dirty="0">
                <a:solidFill>
                  <a:srgbClr val="C00000"/>
                </a:solidFill>
              </a:rPr>
              <a:t>±</a:t>
            </a:r>
            <a:r>
              <a:rPr lang="en-US" sz="2400" dirty="0">
                <a:solidFill>
                  <a:srgbClr val="C00000"/>
                </a:solidFill>
              </a:rPr>
              <a:t>1. </a:t>
            </a:r>
            <a:r>
              <a:rPr lang="en-US" sz="2400" dirty="0"/>
              <a:t>The positive/negative sign indicates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direction </a:t>
            </a:r>
            <a:r>
              <a:rPr lang="en-US" sz="2400" dirty="0"/>
              <a:t>of the relationship.</a:t>
            </a:r>
          </a:p>
          <a:p>
            <a:pPr eaLnBrk="1" hangingPunct="1"/>
            <a:r>
              <a:rPr lang="en-US" sz="2800" u="sng" dirty="0"/>
              <a:t>Parametric</a:t>
            </a:r>
            <a:r>
              <a:rPr lang="en-US" sz="2800" dirty="0"/>
              <a:t> statistics.</a:t>
            </a:r>
          </a:p>
          <a:p>
            <a:pPr eaLnBrk="1" hangingPunct="1"/>
            <a:r>
              <a:rPr lang="en-US" sz="2800" dirty="0"/>
              <a:t>Key assumptions:</a:t>
            </a:r>
          </a:p>
          <a:p>
            <a:pPr lvl="1" eaLnBrk="1" hangingPunct="1"/>
            <a:r>
              <a:rPr lang="en-US" sz="2400" dirty="0">
                <a:solidFill>
                  <a:schemeClr val="tx1"/>
                </a:solidFill>
              </a:rPr>
              <a:t>Each score should be independent of other scores.</a:t>
            </a:r>
          </a:p>
          <a:p>
            <a:pPr lvl="1" eaLnBrk="1" hangingPunct="1"/>
            <a:r>
              <a:rPr lang="en-US" sz="2400" dirty="0">
                <a:solidFill>
                  <a:schemeClr val="tx1"/>
                </a:solidFill>
              </a:rPr>
              <a:t>Scores are normally distributed.</a:t>
            </a:r>
          </a:p>
          <a:p>
            <a:pPr lvl="1" eaLnBrk="1" hangingPunct="1"/>
            <a:r>
              <a:rPr lang="en-US" sz="2400" dirty="0">
                <a:solidFill>
                  <a:schemeClr val="tx1"/>
                </a:solidFill>
              </a:rPr>
              <a:t>Scores on Y should be linearly related to scores on X.</a:t>
            </a:r>
          </a:p>
          <a:p>
            <a:pPr eaLnBrk="1" hangingPunct="1"/>
            <a:r>
              <a:rPr lang="en-US" sz="2800" dirty="0"/>
              <a:t>Variable requirement: </a:t>
            </a:r>
            <a:r>
              <a:rPr lang="en-US" sz="2800" dirty="0">
                <a:solidFill>
                  <a:srgbClr val="C00000"/>
                </a:solidFill>
              </a:rPr>
              <a:t>Interval-ratio variables.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44563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Spearman correlation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D5F557-F761-4CD0-8185-3903A51CE31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4036" name="Rectangle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37760"/>
          </a:xfrm>
          <a:noFill/>
        </p:spPr>
        <p:txBody>
          <a:bodyPr/>
          <a:lstStyle/>
          <a:p>
            <a:pPr eaLnBrk="1" hangingPunct="1"/>
            <a:r>
              <a:rPr lang="en-US" sz="2600" dirty="0"/>
              <a:t>Purpose: It is a measure of association. </a:t>
            </a:r>
          </a:p>
          <a:p>
            <a:pPr lvl="1" eaLnBrk="1" hangingPunct="1"/>
            <a:r>
              <a:rPr lang="en-US" sz="2600" dirty="0">
                <a:solidFill>
                  <a:srgbClr val="C00000"/>
                </a:solidFill>
              </a:rPr>
              <a:t>Ranges from 0 to </a:t>
            </a:r>
            <a:r>
              <a:rPr lang="en-US" sz="2600" b="1" dirty="0">
                <a:solidFill>
                  <a:srgbClr val="C00000"/>
                </a:solidFill>
              </a:rPr>
              <a:t>±</a:t>
            </a:r>
            <a:r>
              <a:rPr lang="en-US" sz="2600" dirty="0">
                <a:solidFill>
                  <a:srgbClr val="C00000"/>
                </a:solidFill>
              </a:rPr>
              <a:t>1. </a:t>
            </a:r>
            <a:r>
              <a:rPr lang="en-US" sz="2600" dirty="0"/>
              <a:t>The positive/negative sign indicates direction of the relationship.</a:t>
            </a:r>
          </a:p>
          <a:p>
            <a:pPr eaLnBrk="1" hangingPunct="1"/>
            <a:r>
              <a:rPr lang="en-US" sz="2600" u="sng" dirty="0"/>
              <a:t>Nonparametric</a:t>
            </a:r>
            <a:r>
              <a:rPr lang="en-US" sz="2600" dirty="0"/>
              <a:t> statistics.</a:t>
            </a:r>
          </a:p>
          <a:p>
            <a:pPr eaLnBrk="1" hangingPunct="1"/>
            <a:r>
              <a:rPr lang="en-US" sz="2600" dirty="0"/>
              <a:t>Variable requirement: </a:t>
            </a:r>
            <a:r>
              <a:rPr lang="en-US" sz="2600" dirty="0">
                <a:solidFill>
                  <a:srgbClr val="C00000"/>
                </a:solidFill>
              </a:rPr>
              <a:t>Ordinal variables.</a:t>
            </a:r>
          </a:p>
          <a:p>
            <a:pPr eaLnBrk="1" hangingPunct="1"/>
            <a:r>
              <a:rPr lang="en-US" sz="2600" dirty="0"/>
              <a:t>If you have interval/ratio variables but the distribution of the data is not normalized, the Spearman correlation may be an option for you to consider.</a:t>
            </a:r>
          </a:p>
          <a:p>
            <a:pPr eaLnBrk="1" hangingPunct="1"/>
            <a:endParaRPr lang="en-US" sz="26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Example of Pearson and </a:t>
            </a:r>
            <a:br>
              <a:rPr lang="en-US" sz="36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Spearman correlations</a:t>
            </a:r>
          </a:p>
        </p:txBody>
      </p:sp>
      <p:sp>
        <p:nvSpPr>
          <p:cNvPr id="81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AFD190-D1A4-4054-9037-83D838816A91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198" name="Text Box 112"/>
          <p:cNvSpPr txBox="1">
            <a:spLocks noChangeArrowheads="1"/>
          </p:cNvSpPr>
          <p:nvPr/>
        </p:nvSpPr>
        <p:spPr bwMode="auto">
          <a:xfrm>
            <a:off x="381000" y="1524000"/>
            <a:ext cx="82296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solidFill>
                  <a:srgbClr val="993366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Does patient’s age, pain, and frequency of crying correlate with each other?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Compare the </a:t>
            </a:r>
            <a:r>
              <a:rPr lang="en-US" sz="2000">
                <a:solidFill>
                  <a:srgbClr val="C00000"/>
                </a:solidFill>
              </a:rPr>
              <a:t>results side-by-side.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44563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40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Example of Pearson and Spearman correlations (Cont.)</a:t>
            </a:r>
          </a:p>
        </p:txBody>
      </p:sp>
      <p:graphicFrame>
        <p:nvGraphicFramePr>
          <p:cNvPr id="9218" name="Object 225"/>
          <p:cNvGraphicFramePr>
            <a:graphicFrameLocks noChangeAspect="1"/>
          </p:cNvGraphicFramePr>
          <p:nvPr/>
        </p:nvGraphicFramePr>
        <p:xfrm>
          <a:off x="609600" y="1292225"/>
          <a:ext cx="8593138" cy="265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ocument" r:id="rId3" imgW="8081303" imgH="2493795" progId="Word.Document.8">
                  <p:embed/>
                </p:oleObj>
              </mc:Choice>
              <mc:Fallback>
                <p:oleObj name="Document" r:id="rId3" imgW="8081303" imgH="2493795" progId="Word.Document.8">
                  <p:embed/>
                  <p:pic>
                    <p:nvPicPr>
                      <p:cNvPr id="0" name="Object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92225"/>
                        <a:ext cx="8593138" cy="2655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7"/>
          <p:cNvGraphicFramePr>
            <a:graphicFrameLocks noChangeAspect="1"/>
          </p:cNvGraphicFramePr>
          <p:nvPr/>
        </p:nvGraphicFramePr>
        <p:xfrm>
          <a:off x="652463" y="3733800"/>
          <a:ext cx="7620000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Document" r:id="rId5" imgW="6684897" imgH="3932177" progId="Word.Document.8">
                  <p:embed/>
                </p:oleObj>
              </mc:Choice>
              <mc:Fallback>
                <p:oleObj name="Document" r:id="rId5" imgW="6684897" imgH="393217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3733800"/>
                        <a:ext cx="7620000" cy="461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1143000" y="1295400"/>
            <a:ext cx="6705600" cy="16619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>
                <a:solidFill>
                  <a:srgbClr val="663300"/>
                </a:solidFill>
              </a:rPr>
              <a:t>Questions?</a:t>
            </a:r>
          </a:p>
          <a:p>
            <a:pPr algn="ctr">
              <a:spcBef>
                <a:spcPct val="50000"/>
              </a:spcBef>
            </a:pPr>
            <a:r>
              <a:rPr lang="en-US" sz="2000" dirty="0"/>
              <a:t>Feel free to email Ching-</a:t>
            </a:r>
            <a:r>
              <a:rPr lang="en-US" sz="2000" dirty="0" err="1"/>
              <a:t>yi</a:t>
            </a:r>
            <a:r>
              <a:rPr lang="en-US" sz="2000" dirty="0"/>
              <a:t> at </a:t>
            </a:r>
            <a:r>
              <a:rPr lang="en-US" sz="2000" dirty="0">
                <a:solidFill>
                  <a:srgbClr val="0000FF"/>
                </a:solidFill>
                <a:hlinkClick r:id="rId2"/>
              </a:rPr>
              <a:t>ShiehChingyi@cc.nih.gov</a:t>
            </a:r>
            <a:r>
              <a:rPr lang="en-US" sz="2000" dirty="0">
                <a:solidFill>
                  <a:srgbClr val="0000FF"/>
                </a:solidFill>
              </a:rPr>
              <a:t>,</a:t>
            </a:r>
            <a:r>
              <a:rPr lang="en-US" sz="2000" dirty="0"/>
              <a:t> </a:t>
            </a:r>
            <a:r>
              <a:rPr lang="en-US" sz="2800" dirty="0">
                <a:solidFill>
                  <a:srgbClr val="663300"/>
                </a:solidFill>
              </a:rPr>
              <a:t>THANK YOU!</a:t>
            </a:r>
          </a:p>
        </p:txBody>
      </p:sp>
      <p:pic>
        <p:nvPicPr>
          <p:cNvPr id="49157" name="Picture 5" descr="MC900078718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4419600"/>
            <a:ext cx="2514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solidFill>
            <a:schemeClr val="accent4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Central tendency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59FDF-1EF7-4151-BF70-7F648E85A79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/>
          <a:lstStyle/>
          <a:p>
            <a:r>
              <a:rPr lang="en-US" sz="2400" dirty="0"/>
              <a:t>The most common value (for nominal measures) or the value around which other cases tend to cluster (for numerical measures).</a:t>
            </a:r>
          </a:p>
          <a:p>
            <a:r>
              <a:rPr lang="en-US" sz="2400" dirty="0"/>
              <a:t>Measures of central tendency are usually reported with a summary measure of variability or the distributions themselves to preserve aspects of the shape of the distribution.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solidFill>
            <a:schemeClr val="accent4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Central tendency (Cont.)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59FDF-1EF7-4151-BF70-7F648E85A79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6156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Mode:</a:t>
            </a:r>
            <a:r>
              <a:rPr lang="en-US" sz="2400" dirty="0"/>
              <a:t> A measure of central tendency by finding the score in a sample that has the </a:t>
            </a:r>
            <a:r>
              <a:rPr lang="en-US" sz="2400" i="1" u="sng" dirty="0"/>
              <a:t>highest frequency of occurrence</a:t>
            </a:r>
            <a:r>
              <a:rPr lang="en-US" sz="2400" dirty="0"/>
              <a:t>. </a:t>
            </a:r>
          </a:p>
          <a:p>
            <a:pPr lvl="1">
              <a:lnSpc>
                <a:spcPct val="80000"/>
              </a:lnSpc>
            </a:pPr>
            <a:r>
              <a:rPr lang="en-US" sz="2100" dirty="0">
                <a:solidFill>
                  <a:schemeClr val="tx1"/>
                </a:solidFill>
              </a:rPr>
              <a:t>For</a:t>
            </a:r>
            <a:r>
              <a:rPr lang="en-US" sz="2000" dirty="0">
                <a:solidFill>
                  <a:schemeClr val="tx1"/>
                </a:solidFill>
              </a:rPr>
              <a:t> example, in a set of score [64, 64, 64, 71, 73, 74, 75, 75, 82], “64” is the mode. It is possible to have multiple modes.</a:t>
            </a:r>
            <a:endParaRPr lang="en-US" sz="21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Median: </a:t>
            </a:r>
            <a:r>
              <a:rPr lang="en-US" sz="2400" dirty="0"/>
              <a:t>A measure of central tendency by ranking the scores in a sample from lowest to highest and identifying the score that has </a:t>
            </a:r>
            <a:r>
              <a:rPr lang="en-US" sz="2400" i="1" u="sng" dirty="0"/>
              <a:t>50%</a:t>
            </a:r>
            <a:r>
              <a:rPr lang="en-US" sz="2400" dirty="0"/>
              <a:t> of the scores below it, and 50% of the scores above it.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</a:rPr>
              <a:t>With odd number of cases [64, 69, 70, 71, 73, 74, 75, 80, 82], “73” is the median.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solidFill>
                  <a:schemeClr val="tx1"/>
                </a:solidFill>
              </a:rPr>
              <a:t>With even number of cases </a:t>
            </a:r>
            <a:r>
              <a:rPr lang="en-US" sz="2000" dirty="0">
                <a:solidFill>
                  <a:schemeClr val="tx1"/>
                </a:solidFill>
              </a:rPr>
              <a:t>[64, 69, 70, 71, 73, 79, 81, 80, 82, 90],</a:t>
            </a:r>
            <a:r>
              <a:rPr lang="en-US" sz="2200" dirty="0">
                <a:solidFill>
                  <a:schemeClr val="tx1"/>
                </a:solidFill>
              </a:rPr>
              <a:t> the median is the averaged score of the two middle cases, so (73+79)</a:t>
            </a:r>
            <a:r>
              <a:rPr lang="en-US" sz="2200" dirty="0">
                <a:solidFill>
                  <a:schemeClr val="tx1"/>
                </a:solidFill>
                <a:cs typeface="Arial" charset="0"/>
              </a:rPr>
              <a:t>÷2=76. </a:t>
            </a:r>
          </a:p>
          <a:p>
            <a:pPr>
              <a:lnSpc>
                <a:spcPct val="80000"/>
              </a:lnSpc>
            </a:pPr>
            <a:r>
              <a:rPr lang="en-US" sz="2500" dirty="0">
                <a:solidFill>
                  <a:srgbClr val="C00000"/>
                </a:solidFill>
                <a:cs typeface="Arial" charset="0"/>
              </a:rPr>
              <a:t>Mean: </a:t>
            </a:r>
            <a:r>
              <a:rPr lang="en-US" sz="2400" dirty="0"/>
              <a:t>The arithmetic average.  Add up the value from each individual and then divided by total number of observations.</a:t>
            </a:r>
            <a:endParaRPr lang="en-US" sz="2500" dirty="0">
              <a:cs typeface="Arial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Measures of dispersion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59FDF-1EF7-4151-BF70-7F648E85A79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The extent to which cases are </a:t>
            </a:r>
            <a:r>
              <a:rPr lang="en-US" sz="2800" dirty="0">
                <a:solidFill>
                  <a:schemeClr val="hlink"/>
                </a:solidFill>
              </a:rPr>
              <a:t>spread out</a:t>
            </a:r>
            <a:r>
              <a:rPr lang="en-US" sz="2800" dirty="0"/>
              <a:t> through the distribution. </a:t>
            </a:r>
          </a:p>
          <a:p>
            <a:r>
              <a:rPr lang="en-US" sz="2800" dirty="0"/>
              <a:t>Often used measures of dispersion: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Range (Maximum-Minimum).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Variance.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Standard deviation.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Measures of dispersion (Cont.)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59FDF-1EF7-4151-BF70-7F648E85A79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295400"/>
            <a:ext cx="8382000" cy="121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Variance: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Summary information about the distance of individual X scores from the mean of the sample.</a:t>
            </a:r>
          </a:p>
          <a:p>
            <a:pPr marL="274320" lvl="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200" dirty="0">
                <a:solidFill>
                  <a:srgbClr val="C00000"/>
                </a:solidFill>
                <a:latin typeface="+mn-lt"/>
              </a:rPr>
              <a:t>Standard deviation: </a:t>
            </a:r>
            <a:r>
              <a:rPr lang="en-US" sz="2200" dirty="0">
                <a:latin typeface="+mn-lt"/>
              </a:rPr>
              <a:t>The </a:t>
            </a:r>
            <a:r>
              <a:rPr lang="en-US" sz="2200" u="sng" dirty="0">
                <a:latin typeface="+mn-lt"/>
              </a:rPr>
              <a:t>square root</a:t>
            </a:r>
            <a:r>
              <a:rPr lang="en-US" sz="2200" dirty="0">
                <a:latin typeface="+mn-lt"/>
              </a:rPr>
              <a:t> of the variance.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3490" name="Object 14"/>
          <p:cNvGraphicFramePr>
            <a:graphicFrameLocks noChangeAspect="1"/>
          </p:cNvGraphicFramePr>
          <p:nvPr/>
        </p:nvGraphicFramePr>
        <p:xfrm>
          <a:off x="1295400" y="3048000"/>
          <a:ext cx="3505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" name="Equation" r:id="rId2" imgW="1815840" imgH="444240" progId="Equation.3">
                  <p:embed/>
                </p:oleObj>
              </mc:Choice>
              <mc:Fallback>
                <p:oleObj name="Equation" r:id="rId2" imgW="181584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48000"/>
                        <a:ext cx="3505200" cy="7620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533400" y="4038600"/>
            <a:ext cx="4876800" cy="1889748"/>
          </a:xfrm>
          <a:prstGeom prst="rect">
            <a:avLst/>
          </a:prstGeom>
          <a:noFill/>
          <a:ln w="57150" cmpd="thickThin">
            <a:solidFill>
              <a:srgbClr val="66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dirty="0"/>
              <a:t>Where:     </a:t>
            </a:r>
            <a:r>
              <a:rPr lang="en-US" sz="1600" i="1" dirty="0"/>
              <a:t>M</a:t>
            </a:r>
            <a:r>
              <a:rPr lang="en-US" sz="1600" dirty="0"/>
              <a:t>    = mean;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dirty="0"/>
              <a:t>                 </a:t>
            </a:r>
            <a:r>
              <a:rPr lang="en-US" sz="1600" i="1" dirty="0"/>
              <a:t>N    </a:t>
            </a:r>
            <a:r>
              <a:rPr lang="en-US" sz="1600" dirty="0"/>
              <a:t>= number of cases (</a:t>
            </a:r>
            <a:r>
              <a:rPr lang="en-US" sz="1600" i="1" dirty="0"/>
              <a:t>N-1</a:t>
            </a:r>
            <a:r>
              <a:rPr lang="en-US" sz="1600" dirty="0"/>
              <a:t> to adjust for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dirty="0"/>
              <a:t>                           the  sample estimate);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dirty="0"/>
              <a:t>                 </a:t>
            </a:r>
            <a:r>
              <a:rPr lang="en-US" sz="1600" dirty="0">
                <a:cs typeface="Arial" charset="0"/>
              </a:rPr>
              <a:t>∑</a:t>
            </a:r>
            <a:r>
              <a:rPr lang="en-US" sz="1600" dirty="0"/>
              <a:t>    = sum over all cases;  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dirty="0"/>
              <a:t>                      </a:t>
            </a:r>
            <a:r>
              <a:rPr lang="en-US" sz="1200" dirty="0"/>
              <a:t> </a:t>
            </a:r>
            <a:r>
              <a:rPr lang="en-US" sz="800" dirty="0"/>
              <a:t>  </a:t>
            </a:r>
            <a:r>
              <a:rPr lang="en-US" sz="1600" dirty="0"/>
              <a:t>= value of case </a:t>
            </a:r>
            <a:r>
              <a:rPr lang="en-US" sz="1600" i="1" dirty="0" err="1"/>
              <a:t>i</a:t>
            </a:r>
            <a:r>
              <a:rPr lang="en-US" sz="1600" dirty="0"/>
              <a:t> on variable </a:t>
            </a:r>
            <a:r>
              <a:rPr lang="en-US" sz="1600" i="1" dirty="0"/>
              <a:t>X;</a:t>
            </a:r>
            <a:endParaRPr lang="en-US" sz="16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 dirty="0"/>
          </a:p>
        </p:txBody>
      </p:sp>
      <p:graphicFrame>
        <p:nvGraphicFramePr>
          <p:cNvPr id="63492" name="Object 27"/>
          <p:cNvGraphicFramePr>
            <a:graphicFrameLocks noChangeAspect="1"/>
          </p:cNvGraphicFramePr>
          <p:nvPr/>
        </p:nvGraphicFramePr>
        <p:xfrm>
          <a:off x="1524000" y="49530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" name="Equation" r:id="rId4" imgW="203112" imgH="228501" progId="Equation.3">
                  <p:embed/>
                </p:oleObj>
              </mc:Choice>
              <mc:Fallback>
                <p:oleObj name="Equation" r:id="rId4" imgW="203112" imgH="22850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953000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8800" y="2895600"/>
            <a:ext cx="3200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059FDF-1EF7-4151-BF70-7F648E85A79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382000" cy="1097280"/>
          </a:xfrm>
          <a:solidFill>
            <a:schemeClr val="accent4">
              <a:lumMod val="40000"/>
              <a:lumOff val="60000"/>
            </a:schemeClr>
          </a:solidFill>
        </p:spPr>
        <p:txBody>
          <a:bodyPr anchor="ctr">
            <a:noAutofit/>
          </a:bodyPr>
          <a:lstStyle/>
          <a:p>
            <a:r>
              <a:rPr lang="en-US" sz="40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Example of central tendency </a:t>
            </a:r>
            <a:br>
              <a:rPr lang="en-US" sz="40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</a:br>
            <a:r>
              <a:rPr lang="en-US" sz="40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and dispersion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04"/>
          <p:cNvPicPr>
            <a:picLocks noChangeAspect="1" noChangeArrowheads="1"/>
          </p:cNvPicPr>
          <p:nvPr/>
        </p:nvPicPr>
        <p:blipFill>
          <a:blip r:embed="rId3" cstate="print"/>
          <a:srcRect l="10527" t="31255" r="71062" b="25003"/>
          <a:stretch>
            <a:fillRect/>
          </a:stretch>
        </p:blipFill>
        <p:spPr bwMode="auto">
          <a:xfrm>
            <a:off x="381000" y="2133600"/>
            <a:ext cx="4951413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685800" y="1600200"/>
            <a:ext cx="7848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hlink"/>
                </a:solidFill>
              </a:rPr>
              <a:t>The variable is “Patient’s Age”. How do you interpret the results?</a:t>
            </a:r>
          </a:p>
        </p:txBody>
      </p:sp>
      <p:sp>
        <p:nvSpPr>
          <p:cNvPr id="7" name="Text Box 309"/>
          <p:cNvSpPr txBox="1">
            <a:spLocks noChangeArrowheads="1"/>
          </p:cNvSpPr>
          <p:nvPr/>
        </p:nvSpPr>
        <p:spPr bwMode="auto">
          <a:xfrm>
            <a:off x="5562600" y="3276600"/>
            <a:ext cx="1905000" cy="3365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Central Tendency</a:t>
            </a:r>
          </a:p>
        </p:txBody>
      </p:sp>
      <p:sp>
        <p:nvSpPr>
          <p:cNvPr id="8" name="AutoShape 316"/>
          <p:cNvSpPr>
            <a:spLocks noChangeArrowheads="1"/>
          </p:cNvSpPr>
          <p:nvPr/>
        </p:nvSpPr>
        <p:spPr bwMode="auto">
          <a:xfrm>
            <a:off x="5562600" y="3810000"/>
            <a:ext cx="1524000" cy="990600"/>
          </a:xfrm>
          <a:prstGeom prst="wedgeEllipseCallout">
            <a:avLst>
              <a:gd name="adj1" fmla="val -81344"/>
              <a:gd name="adj2" fmla="val 240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9" name="Text Box 317"/>
          <p:cNvSpPr txBox="1">
            <a:spLocks noChangeArrowheads="1"/>
          </p:cNvSpPr>
          <p:nvPr/>
        </p:nvSpPr>
        <p:spPr bwMode="auto">
          <a:xfrm>
            <a:off x="5715000" y="4038600"/>
            <a:ext cx="1219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   Range</a:t>
            </a:r>
          </a:p>
          <a:p>
            <a:r>
              <a:rPr lang="en-US" sz="1400" dirty="0"/>
              <a:t>=(Max-Min)</a:t>
            </a:r>
          </a:p>
        </p:txBody>
      </p:sp>
      <p:sp>
        <p:nvSpPr>
          <p:cNvPr id="10" name="AutoShape 318"/>
          <p:cNvSpPr>
            <a:spLocks noChangeArrowheads="1"/>
          </p:cNvSpPr>
          <p:nvPr/>
        </p:nvSpPr>
        <p:spPr bwMode="auto">
          <a:xfrm flipV="1">
            <a:off x="5410200" y="5029200"/>
            <a:ext cx="1600200" cy="838200"/>
          </a:xfrm>
          <a:prstGeom prst="wedgeRoundRectCallout">
            <a:avLst>
              <a:gd name="adj1" fmla="val -76205"/>
              <a:gd name="adj2" fmla="val 3621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algn="ctr"/>
            <a:r>
              <a:rPr lang="en-US" sz="1400" dirty="0"/>
              <a:t>  Std. Deviation</a:t>
            </a:r>
          </a:p>
          <a:p>
            <a:pPr algn="ctr"/>
            <a:r>
              <a:rPr lang="en-US" sz="1400" dirty="0"/>
              <a:t>= Square root of the Variance</a:t>
            </a:r>
          </a:p>
        </p:txBody>
      </p:sp>
      <p:sp>
        <p:nvSpPr>
          <p:cNvPr id="11" name="AutoShape 310"/>
          <p:cNvSpPr>
            <a:spLocks/>
          </p:cNvSpPr>
          <p:nvPr/>
        </p:nvSpPr>
        <p:spPr bwMode="auto">
          <a:xfrm>
            <a:off x="5105400" y="3124200"/>
            <a:ext cx="457200" cy="685800"/>
          </a:xfrm>
          <a:prstGeom prst="rightBrace">
            <a:avLst>
              <a:gd name="adj1" fmla="val 1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311"/>
          <p:cNvSpPr>
            <a:spLocks/>
          </p:cNvSpPr>
          <p:nvPr/>
        </p:nvSpPr>
        <p:spPr bwMode="auto">
          <a:xfrm>
            <a:off x="7086600" y="4191000"/>
            <a:ext cx="533400" cy="1524000"/>
          </a:xfrm>
          <a:prstGeom prst="rightBrace">
            <a:avLst>
              <a:gd name="adj1" fmla="val 23810"/>
              <a:gd name="adj2" fmla="val 47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13"/>
          <p:cNvSpPr txBox="1">
            <a:spLocks noChangeArrowheads="1"/>
          </p:cNvSpPr>
          <p:nvPr/>
        </p:nvSpPr>
        <p:spPr bwMode="auto">
          <a:xfrm>
            <a:off x="7696200" y="4724400"/>
            <a:ext cx="1295400" cy="338554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Dispersion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HOTO" val="TRUE"/>
  <p:tag name="FILENAME" val="C:\WINDOWS\Desktop\healey art\5\0503.jp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1880</TotalTime>
  <Words>2745</Words>
  <Application>Microsoft Macintosh PowerPoint</Application>
  <PresentationFormat>On-screen Show (4:3)</PresentationFormat>
  <Paragraphs>427</Paragraphs>
  <Slides>46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60" baseType="lpstr">
      <vt:lpstr>Arial</vt:lpstr>
      <vt:lpstr>Bookman Old Style</vt:lpstr>
      <vt:lpstr>Calibri</vt:lpstr>
      <vt:lpstr>Comic Sans MS</vt:lpstr>
      <vt:lpstr>Corbel</vt:lpstr>
      <vt:lpstr>Courier New</vt:lpstr>
      <vt:lpstr>Gill Sans MT</vt:lpstr>
      <vt:lpstr>Times New Roman</vt:lpstr>
      <vt:lpstr>Verdana</vt:lpstr>
      <vt:lpstr>Wingdings</vt:lpstr>
      <vt:lpstr>Wingdings 3</vt:lpstr>
      <vt:lpstr>Origin</vt:lpstr>
      <vt:lpstr>Equation</vt:lpstr>
      <vt:lpstr>Document</vt:lpstr>
      <vt:lpstr>PowerPoint Presentation</vt:lpstr>
      <vt:lpstr>Last week:</vt:lpstr>
      <vt:lpstr>Today:</vt:lpstr>
      <vt:lpstr>Central Tendency  and  Dispersion</vt:lpstr>
      <vt:lpstr>Central tendency</vt:lpstr>
      <vt:lpstr>Central tendency (Cont.)</vt:lpstr>
      <vt:lpstr>Measures of dispersion</vt:lpstr>
      <vt:lpstr>Measures of dispersion (Cont.)</vt:lpstr>
      <vt:lpstr>Example of central tendency  and dispersion</vt:lpstr>
      <vt:lpstr>Normal Curve, Z-Score,  and Hypothesis Testing</vt:lpstr>
      <vt:lpstr>Normal curve and Z-score</vt:lpstr>
      <vt:lpstr>PowerPoint Presentation</vt:lpstr>
      <vt:lpstr>Confidence interval, critical region, and Alpha </vt:lpstr>
      <vt:lpstr>Alpha and estimation errors</vt:lpstr>
      <vt:lpstr>One-tailed and two-tailed test</vt:lpstr>
      <vt:lpstr>PowerPoint Presentation</vt:lpstr>
      <vt:lpstr>Parametric  and Nonparametric Statistics</vt:lpstr>
      <vt:lpstr>Assumptions for statistical distribution</vt:lpstr>
      <vt:lpstr>Checking data distribution:  Skewness and Kurtosis</vt:lpstr>
      <vt:lpstr>Examine data distribution with graphics </vt:lpstr>
      <vt:lpstr>Parametric statistics</vt:lpstr>
      <vt:lpstr>Nonparametric statistics</vt:lpstr>
      <vt:lpstr>Decision between parametric and nonparametric statistics</vt:lpstr>
      <vt:lpstr>PowerPoint Presentation</vt:lpstr>
      <vt:lpstr>Frequently used statistical techniques in clinical study</vt:lpstr>
      <vt:lpstr>Chi-Square</vt:lpstr>
      <vt:lpstr>Basics for Chi-square</vt:lpstr>
      <vt:lpstr>Computation of Chi-square</vt:lpstr>
      <vt:lpstr>Degrees of freedom</vt:lpstr>
      <vt:lpstr>PowerPoint Presentation</vt:lpstr>
      <vt:lpstr>Limitations of Chi-square</vt:lpstr>
      <vt:lpstr>PowerPoint Presentation</vt:lpstr>
      <vt:lpstr>Basics</vt:lpstr>
      <vt:lpstr>Example of independent sample t-test</vt:lpstr>
      <vt:lpstr>PowerPoint Presentation</vt:lpstr>
      <vt:lpstr>PowerPoint Presentation</vt:lpstr>
      <vt:lpstr>Basics</vt:lpstr>
      <vt:lpstr>Example of paired t-test</vt:lpstr>
      <vt:lpstr>PowerPoint Presentation</vt:lpstr>
      <vt:lpstr>PowerPoint Presentation</vt:lpstr>
      <vt:lpstr>Basics</vt:lpstr>
      <vt:lpstr>Pearson’s correlation</vt:lpstr>
      <vt:lpstr>Spearman correlation</vt:lpstr>
      <vt:lpstr>Example of Pearson and  Spearman correlations</vt:lpstr>
      <vt:lpstr>Example of Pearson and Spearman correlations (Cont.)</vt:lpstr>
      <vt:lpstr>PowerPoint Presentation</vt:lpstr>
    </vt:vector>
  </TitlesOfParts>
  <Company>University of Maryland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Orientation Part 2: Statistical Techniques in Clinical Studies</dc:title>
  <dc:creator>Ching-yi A. Shieh</dc:creator>
  <cp:lastModifiedBy>Jimenez Silva, Rafael (NIH/CC/RMD) [C]</cp:lastModifiedBy>
  <cp:revision>325</cp:revision>
  <dcterms:created xsi:type="dcterms:W3CDTF">2009-09-06T12:28:34Z</dcterms:created>
  <dcterms:modified xsi:type="dcterms:W3CDTF">2022-05-13T19:35:48Z</dcterms:modified>
</cp:coreProperties>
</file>