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 id="2147483816" r:id="rId3"/>
  </p:sldMasterIdLst>
  <p:notesMasterIdLst>
    <p:notesMasterId r:id="rId37"/>
  </p:notesMasterIdLst>
  <p:handoutMasterIdLst>
    <p:handoutMasterId r:id="rId38"/>
  </p:handoutMasterIdLst>
  <p:sldIdLst>
    <p:sldId id="257" r:id="rId4"/>
    <p:sldId id="258" r:id="rId5"/>
    <p:sldId id="328" r:id="rId6"/>
    <p:sldId id="329" r:id="rId7"/>
    <p:sldId id="330" r:id="rId8"/>
    <p:sldId id="269" r:id="rId9"/>
    <p:sldId id="331" r:id="rId10"/>
    <p:sldId id="332" r:id="rId11"/>
    <p:sldId id="333" r:id="rId12"/>
    <p:sldId id="334" r:id="rId13"/>
    <p:sldId id="335" r:id="rId14"/>
    <p:sldId id="336" r:id="rId15"/>
    <p:sldId id="337" r:id="rId16"/>
    <p:sldId id="273" r:id="rId17"/>
    <p:sldId id="288" r:id="rId18"/>
    <p:sldId id="338" r:id="rId19"/>
    <p:sldId id="339" r:id="rId20"/>
    <p:sldId id="315" r:id="rId21"/>
    <p:sldId id="340" r:id="rId22"/>
    <p:sldId id="341" r:id="rId23"/>
    <p:sldId id="342" r:id="rId24"/>
    <p:sldId id="343" r:id="rId25"/>
    <p:sldId id="344" r:id="rId26"/>
    <p:sldId id="276" r:id="rId27"/>
    <p:sldId id="313" r:id="rId28"/>
    <p:sldId id="311" r:id="rId29"/>
    <p:sldId id="279" r:id="rId30"/>
    <p:sldId id="324" r:id="rId31"/>
    <p:sldId id="318" r:id="rId32"/>
    <p:sldId id="322" r:id="rId33"/>
    <p:sldId id="319" r:id="rId34"/>
    <p:sldId id="303" r:id="rId35"/>
    <p:sldId id="306" r:id="rId36"/>
  </p:sldIdLst>
  <p:sldSz cx="9144000" cy="6858000" type="screen4x3"/>
  <p:notesSz cx="6997700" cy="9271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0099CC"/>
    <a:srgbClr val="9900CC"/>
    <a:srgbClr val="660066"/>
    <a:srgbClr val="CCECFF"/>
    <a:srgbClr val="FF99CC"/>
    <a:srgbClr val="00CC66"/>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11" autoAdjust="0"/>
    <p:restoredTop sz="94148" autoAdjust="0"/>
  </p:normalViewPr>
  <p:slideViewPr>
    <p:cSldViewPr>
      <p:cViewPr>
        <p:scale>
          <a:sx n="100" d="100"/>
          <a:sy n="100" d="100"/>
        </p:scale>
        <p:origin x="-2010" y="-5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8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CA6A1-A1DC-456A-825B-735EEED81C54}" type="doc">
      <dgm:prSet loTypeId="urn:microsoft.com/office/officeart/2005/8/layout/process4" loCatId="list" qsTypeId="urn:microsoft.com/office/officeart/2005/8/quickstyle/simple1" qsCatId="simple" csTypeId="urn:microsoft.com/office/officeart/2005/8/colors/accent1_2" csCatId="accent1" phldr="0"/>
      <dgm:spPr/>
      <dgm:t>
        <a:bodyPr/>
        <a:lstStyle/>
        <a:p>
          <a:endParaRPr lang="en-US"/>
        </a:p>
      </dgm:t>
    </dgm:pt>
    <dgm:pt modelId="{C0D116BD-B56C-47DC-829D-FD6DC8112F1F}" type="pres">
      <dgm:prSet presAssocID="{E81CA6A1-A1DC-456A-825B-735EEED81C54}" presName="Name0" presStyleCnt="0">
        <dgm:presLayoutVars>
          <dgm:dir/>
          <dgm:animLvl val="lvl"/>
          <dgm:resizeHandles val="exact"/>
        </dgm:presLayoutVars>
      </dgm:prSet>
      <dgm:spPr/>
      <dgm:t>
        <a:bodyPr/>
        <a:lstStyle/>
        <a:p>
          <a:endParaRPr lang="en-US"/>
        </a:p>
      </dgm:t>
    </dgm:pt>
  </dgm:ptLst>
  <dgm:cxnLst>
    <dgm:cxn modelId="{FCD752C7-EC4F-4E0A-A2D8-2B78505D4C49}" type="presOf" srcId="{E81CA6A1-A1DC-456A-825B-735EEED81C54}" destId="{C0D116BD-B56C-47DC-829D-FD6DC8112F1F}"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1CA6A1-A1DC-456A-825B-735EEED81C54}" type="doc">
      <dgm:prSet loTypeId="urn:microsoft.com/office/officeart/2005/8/layout/process4" loCatId="list" qsTypeId="urn:microsoft.com/office/officeart/2005/8/quickstyle/simple1" qsCatId="simple" csTypeId="urn:microsoft.com/office/officeart/2005/8/colors/accent1_2" csCatId="accent1" phldr="0"/>
      <dgm:spPr/>
      <dgm:t>
        <a:bodyPr/>
        <a:lstStyle/>
        <a:p>
          <a:endParaRPr lang="en-US"/>
        </a:p>
      </dgm:t>
    </dgm:pt>
    <dgm:pt modelId="{C0D116BD-B56C-47DC-829D-FD6DC8112F1F}" type="pres">
      <dgm:prSet presAssocID="{E81CA6A1-A1DC-456A-825B-735EEED81C54}" presName="Name0" presStyleCnt="0">
        <dgm:presLayoutVars>
          <dgm:dir/>
          <dgm:animLvl val="lvl"/>
          <dgm:resizeHandles val="exact"/>
        </dgm:presLayoutVars>
      </dgm:prSet>
      <dgm:spPr/>
      <dgm:t>
        <a:bodyPr/>
        <a:lstStyle/>
        <a:p>
          <a:endParaRPr lang="en-US"/>
        </a:p>
      </dgm:t>
    </dgm:pt>
  </dgm:ptLst>
  <dgm:cxnLst>
    <dgm:cxn modelId="{2D278C09-A5F5-4E02-8B1B-C014AAC57A9C}" type="presOf" srcId="{E81CA6A1-A1DC-456A-825B-735EEED81C54}" destId="{C0D116BD-B56C-47DC-829D-FD6DC8112F1F}" srcOrd="0" destOrd="0" presId="urn:microsoft.com/office/officeart/2005/8/layout/process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1CA6A1-A1DC-456A-825B-735EEED81C54}"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C910FFE4-3812-4D20-B33F-17E77573A38D}">
      <dgm:prSet custT="1"/>
      <dgm:spPr>
        <a:noFill/>
      </dgm:spPr>
      <dgm:t>
        <a:bodyPr/>
        <a:lstStyle/>
        <a:p>
          <a:r>
            <a:rPr lang="en-US" sz="2000" dirty="0" smtClean="0">
              <a:solidFill>
                <a:schemeClr val="tx1"/>
              </a:solidFill>
            </a:rPr>
            <a:t>Population distribution: </a:t>
          </a:r>
        </a:p>
        <a:p>
          <a:r>
            <a:rPr lang="en-US" sz="2000" dirty="0" smtClean="0">
              <a:solidFill>
                <a:schemeClr val="tx1"/>
              </a:solidFill>
            </a:rPr>
            <a:t>Empirical but unknown.</a:t>
          </a:r>
        </a:p>
      </dgm:t>
    </dgm:pt>
    <dgm:pt modelId="{8587567C-11C6-40AF-A696-FE1709972FEB}" type="parTrans" cxnId="{29719B12-192D-4526-90DA-D000C1B6D24C}">
      <dgm:prSet/>
      <dgm:spPr/>
      <dgm:t>
        <a:bodyPr/>
        <a:lstStyle/>
        <a:p>
          <a:endParaRPr lang="en-US"/>
        </a:p>
      </dgm:t>
    </dgm:pt>
    <dgm:pt modelId="{B64B6034-E97A-4BD8-9C36-E4061596EAC3}" type="sibTrans" cxnId="{29719B12-192D-4526-90DA-D000C1B6D24C}">
      <dgm:prSet/>
      <dgm:spPr/>
      <dgm:t>
        <a:bodyPr/>
        <a:lstStyle/>
        <a:p>
          <a:endParaRPr lang="en-US"/>
        </a:p>
      </dgm:t>
    </dgm:pt>
    <dgm:pt modelId="{85222E42-90CC-4CAF-BDA3-6F72C0EFE573}">
      <dgm:prSet custT="1"/>
      <dgm:spPr>
        <a:noFill/>
      </dgm:spPr>
      <dgm:t>
        <a:bodyPr/>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Sampling distribution: </a:t>
          </a:r>
        </a:p>
        <a:p>
          <a:r>
            <a:rPr lang="en-US" sz="2000" dirty="0" smtClean="0">
              <a:solidFill>
                <a:schemeClr val="tx1"/>
              </a:solidFill>
            </a:rPr>
            <a:t>Non-empirical but can be constructed through the laws of probability</a:t>
          </a:r>
          <a:r>
            <a:rPr lang="en-US" sz="2000" dirty="0" smtClean="0"/>
            <a:t>.</a:t>
          </a:r>
        </a:p>
      </dgm:t>
    </dgm:pt>
    <dgm:pt modelId="{CDEFFE5D-FA6F-4DBE-BC4B-1DEF3FC941E0}" type="parTrans" cxnId="{D3D05000-2097-4E63-B9EB-6A745EC254A6}">
      <dgm:prSet/>
      <dgm:spPr/>
      <dgm:t>
        <a:bodyPr/>
        <a:lstStyle/>
        <a:p>
          <a:endParaRPr lang="en-US"/>
        </a:p>
      </dgm:t>
    </dgm:pt>
    <dgm:pt modelId="{1FEB6635-A94D-4453-B57F-7E93A9FF5BE2}" type="sibTrans" cxnId="{D3D05000-2097-4E63-B9EB-6A745EC254A6}">
      <dgm:prSet/>
      <dgm:spPr/>
      <dgm:t>
        <a:bodyPr/>
        <a:lstStyle/>
        <a:p>
          <a:endParaRPr lang="en-US"/>
        </a:p>
      </dgm:t>
    </dgm:pt>
    <dgm:pt modelId="{B3AD024D-B557-4C3B-8B37-F59C5EE07807}">
      <dgm:prSet/>
      <dgm:spPr>
        <a:noFill/>
      </dgm:spPr>
      <dgm:t>
        <a:bodyPr/>
        <a:lstStyle/>
        <a:p>
          <a:endParaRPr lang="en-US" dirty="0" smtClean="0">
            <a:solidFill>
              <a:schemeClr val="tx1"/>
            </a:solidFill>
          </a:endParaRPr>
        </a:p>
        <a:p>
          <a:r>
            <a:rPr lang="en-US" dirty="0" smtClean="0">
              <a:solidFill>
                <a:schemeClr val="tx1"/>
              </a:solidFill>
            </a:rPr>
            <a:t>Sample distribution: </a:t>
          </a:r>
        </a:p>
        <a:p>
          <a:r>
            <a:rPr lang="en-US" dirty="0" smtClean="0">
              <a:solidFill>
                <a:schemeClr val="tx1"/>
              </a:solidFill>
            </a:rPr>
            <a:t>Empirical and known.</a:t>
          </a:r>
          <a:endParaRPr lang="en-US" dirty="0">
            <a:solidFill>
              <a:schemeClr val="tx1"/>
            </a:solidFill>
          </a:endParaRPr>
        </a:p>
      </dgm:t>
    </dgm:pt>
    <dgm:pt modelId="{F7863516-C860-45C0-8753-2038BAAED0CD}" type="parTrans" cxnId="{3E6A50EB-3B2D-415D-BEC7-B984422A93AB}">
      <dgm:prSet/>
      <dgm:spPr/>
      <dgm:t>
        <a:bodyPr/>
        <a:lstStyle/>
        <a:p>
          <a:endParaRPr lang="en-US"/>
        </a:p>
      </dgm:t>
    </dgm:pt>
    <dgm:pt modelId="{3101A6AB-964F-40C1-A34B-9DDFA5A18E5F}" type="sibTrans" cxnId="{3E6A50EB-3B2D-415D-BEC7-B984422A93AB}">
      <dgm:prSet/>
      <dgm:spPr/>
      <dgm:t>
        <a:bodyPr/>
        <a:lstStyle/>
        <a:p>
          <a:endParaRPr lang="en-US"/>
        </a:p>
      </dgm:t>
    </dgm:pt>
    <dgm:pt modelId="{C0D116BD-B56C-47DC-829D-FD6DC8112F1F}" type="pres">
      <dgm:prSet presAssocID="{E81CA6A1-A1DC-456A-825B-735EEED81C54}" presName="Name0" presStyleCnt="0">
        <dgm:presLayoutVars>
          <dgm:dir/>
          <dgm:animLvl val="lvl"/>
          <dgm:resizeHandles val="exact"/>
        </dgm:presLayoutVars>
      </dgm:prSet>
      <dgm:spPr/>
      <dgm:t>
        <a:bodyPr/>
        <a:lstStyle/>
        <a:p>
          <a:endParaRPr lang="en-US"/>
        </a:p>
      </dgm:t>
    </dgm:pt>
    <dgm:pt modelId="{7C4EDA60-8D29-419A-A4EC-DF201954B056}" type="pres">
      <dgm:prSet presAssocID="{B3AD024D-B557-4C3B-8B37-F59C5EE07807}" presName="boxAndChildren" presStyleCnt="0"/>
      <dgm:spPr/>
    </dgm:pt>
    <dgm:pt modelId="{FA7B6D3A-6A76-4257-9EE6-7DE147D842CA}" type="pres">
      <dgm:prSet presAssocID="{B3AD024D-B557-4C3B-8B37-F59C5EE07807}" presName="parentTextBox" presStyleLbl="node1" presStyleIdx="0" presStyleCnt="3" custScaleY="163714" custLinFactNeighborY="-45727"/>
      <dgm:spPr/>
      <dgm:t>
        <a:bodyPr/>
        <a:lstStyle/>
        <a:p>
          <a:endParaRPr lang="en-US"/>
        </a:p>
      </dgm:t>
    </dgm:pt>
    <dgm:pt modelId="{9AC4186E-22FD-4B40-8987-2E6B2BD80C13}" type="pres">
      <dgm:prSet presAssocID="{1FEB6635-A94D-4453-B57F-7E93A9FF5BE2}" presName="sp" presStyleCnt="0"/>
      <dgm:spPr/>
    </dgm:pt>
    <dgm:pt modelId="{6636F654-36EC-4431-B7F8-7A285713426B}" type="pres">
      <dgm:prSet presAssocID="{85222E42-90CC-4CAF-BDA3-6F72C0EFE573}" presName="arrowAndChildren" presStyleCnt="0"/>
      <dgm:spPr/>
    </dgm:pt>
    <dgm:pt modelId="{4FE62197-D933-4D81-9044-52CD8A6F7C03}" type="pres">
      <dgm:prSet presAssocID="{85222E42-90CC-4CAF-BDA3-6F72C0EFE573}" presName="parentTextArrow" presStyleLbl="node1" presStyleIdx="1" presStyleCnt="3" custScaleY="113965" custLinFactNeighborX="1887" custLinFactNeighborY="-18972"/>
      <dgm:spPr/>
      <dgm:t>
        <a:bodyPr/>
        <a:lstStyle/>
        <a:p>
          <a:endParaRPr lang="en-US"/>
        </a:p>
      </dgm:t>
    </dgm:pt>
    <dgm:pt modelId="{C90D9817-7998-4613-8A8A-49EB2272A976}" type="pres">
      <dgm:prSet presAssocID="{B64B6034-E97A-4BD8-9C36-E4061596EAC3}" presName="sp" presStyleCnt="0"/>
      <dgm:spPr/>
    </dgm:pt>
    <dgm:pt modelId="{666334BA-8A65-4DCD-A2BE-E5C103D857CE}" type="pres">
      <dgm:prSet presAssocID="{C910FFE4-3812-4D20-B33F-17E77573A38D}" presName="arrowAndChildren" presStyleCnt="0"/>
      <dgm:spPr/>
    </dgm:pt>
    <dgm:pt modelId="{19688809-DAE8-4315-9C22-581C503A3133}" type="pres">
      <dgm:prSet presAssocID="{C910FFE4-3812-4D20-B33F-17E77573A38D}" presName="parentTextArrow" presStyleLbl="node1" presStyleIdx="2" presStyleCnt="3"/>
      <dgm:spPr/>
      <dgm:t>
        <a:bodyPr/>
        <a:lstStyle/>
        <a:p>
          <a:endParaRPr lang="en-US"/>
        </a:p>
      </dgm:t>
    </dgm:pt>
  </dgm:ptLst>
  <dgm:cxnLst>
    <dgm:cxn modelId="{24CB0821-807C-4A41-8D36-682D3421BEB8}" type="presOf" srcId="{85222E42-90CC-4CAF-BDA3-6F72C0EFE573}" destId="{4FE62197-D933-4D81-9044-52CD8A6F7C03}" srcOrd="0" destOrd="0" presId="urn:microsoft.com/office/officeart/2005/8/layout/process4"/>
    <dgm:cxn modelId="{29719B12-192D-4526-90DA-D000C1B6D24C}" srcId="{E81CA6A1-A1DC-456A-825B-735EEED81C54}" destId="{C910FFE4-3812-4D20-B33F-17E77573A38D}" srcOrd="0" destOrd="0" parTransId="{8587567C-11C6-40AF-A696-FE1709972FEB}" sibTransId="{B64B6034-E97A-4BD8-9C36-E4061596EAC3}"/>
    <dgm:cxn modelId="{D3D05000-2097-4E63-B9EB-6A745EC254A6}" srcId="{E81CA6A1-A1DC-456A-825B-735EEED81C54}" destId="{85222E42-90CC-4CAF-BDA3-6F72C0EFE573}" srcOrd="1" destOrd="0" parTransId="{CDEFFE5D-FA6F-4DBE-BC4B-1DEF3FC941E0}" sibTransId="{1FEB6635-A94D-4453-B57F-7E93A9FF5BE2}"/>
    <dgm:cxn modelId="{3AF2D7CA-77E1-419E-980F-BEF127F470F2}" type="presOf" srcId="{E81CA6A1-A1DC-456A-825B-735EEED81C54}" destId="{C0D116BD-B56C-47DC-829D-FD6DC8112F1F}" srcOrd="0" destOrd="0" presId="urn:microsoft.com/office/officeart/2005/8/layout/process4"/>
    <dgm:cxn modelId="{0E01B816-3FCF-48D4-A866-CA5C32B5F7F0}" type="presOf" srcId="{C910FFE4-3812-4D20-B33F-17E77573A38D}" destId="{19688809-DAE8-4315-9C22-581C503A3133}" srcOrd="0" destOrd="0" presId="urn:microsoft.com/office/officeart/2005/8/layout/process4"/>
    <dgm:cxn modelId="{61282F04-055D-45CD-A15E-737378F1C1F9}" type="presOf" srcId="{B3AD024D-B557-4C3B-8B37-F59C5EE07807}" destId="{FA7B6D3A-6A76-4257-9EE6-7DE147D842CA}" srcOrd="0" destOrd="0" presId="urn:microsoft.com/office/officeart/2005/8/layout/process4"/>
    <dgm:cxn modelId="{3E6A50EB-3B2D-415D-BEC7-B984422A93AB}" srcId="{E81CA6A1-A1DC-456A-825B-735EEED81C54}" destId="{B3AD024D-B557-4C3B-8B37-F59C5EE07807}" srcOrd="2" destOrd="0" parTransId="{F7863516-C860-45C0-8753-2038BAAED0CD}" sibTransId="{3101A6AB-964F-40C1-A34B-9DDFA5A18E5F}"/>
    <dgm:cxn modelId="{D7C4F779-6D6F-4E55-9ABE-6C086E067686}" type="presParOf" srcId="{C0D116BD-B56C-47DC-829D-FD6DC8112F1F}" destId="{7C4EDA60-8D29-419A-A4EC-DF201954B056}" srcOrd="0" destOrd="0" presId="urn:microsoft.com/office/officeart/2005/8/layout/process4"/>
    <dgm:cxn modelId="{D8426BF6-D4FE-4B2B-B4DD-F6F68F9AB3FB}" type="presParOf" srcId="{7C4EDA60-8D29-419A-A4EC-DF201954B056}" destId="{FA7B6D3A-6A76-4257-9EE6-7DE147D842CA}" srcOrd="0" destOrd="0" presId="urn:microsoft.com/office/officeart/2005/8/layout/process4"/>
    <dgm:cxn modelId="{790007C1-EF55-449A-BFFA-AA20A0AB4D30}" type="presParOf" srcId="{C0D116BD-B56C-47DC-829D-FD6DC8112F1F}" destId="{9AC4186E-22FD-4B40-8987-2E6B2BD80C13}" srcOrd="1" destOrd="0" presId="urn:microsoft.com/office/officeart/2005/8/layout/process4"/>
    <dgm:cxn modelId="{04226856-98E5-4DBA-A000-2B71BC729E59}" type="presParOf" srcId="{C0D116BD-B56C-47DC-829D-FD6DC8112F1F}" destId="{6636F654-36EC-4431-B7F8-7A285713426B}" srcOrd="2" destOrd="0" presId="urn:microsoft.com/office/officeart/2005/8/layout/process4"/>
    <dgm:cxn modelId="{03FC2ED6-DA91-4C88-807C-9142204C76C8}" type="presParOf" srcId="{6636F654-36EC-4431-B7F8-7A285713426B}" destId="{4FE62197-D933-4D81-9044-52CD8A6F7C03}" srcOrd="0" destOrd="0" presId="urn:microsoft.com/office/officeart/2005/8/layout/process4"/>
    <dgm:cxn modelId="{DCF0CEFF-C7C8-4FFF-8E8A-226ADFD974F7}" type="presParOf" srcId="{C0D116BD-B56C-47DC-829D-FD6DC8112F1F}" destId="{C90D9817-7998-4613-8A8A-49EB2272A976}" srcOrd="3" destOrd="0" presId="urn:microsoft.com/office/officeart/2005/8/layout/process4"/>
    <dgm:cxn modelId="{82EBDBD8-98A1-46A7-A49F-CCDD24A0E685}" type="presParOf" srcId="{C0D116BD-B56C-47DC-829D-FD6DC8112F1F}" destId="{666334BA-8A65-4DCD-A2BE-E5C103D857CE}" srcOrd="4" destOrd="0" presId="urn:microsoft.com/office/officeart/2005/8/layout/process4"/>
    <dgm:cxn modelId="{2E547060-8A96-466C-A339-709BD7F1EC52}" type="presParOf" srcId="{666334BA-8A65-4DCD-A2BE-E5C103D857CE}" destId="{19688809-DAE8-4315-9C22-581C503A3133}" srcOrd="0" destOrd="0" presId="urn:microsoft.com/office/officeart/2005/8/layout/process4"/>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1CA6A1-A1DC-456A-825B-735EEED81C54}" type="doc">
      <dgm:prSet loTypeId="urn:microsoft.com/office/officeart/2005/8/layout/process4" loCatId="list" qsTypeId="urn:microsoft.com/office/officeart/2005/8/quickstyle/simple1" qsCatId="simple" csTypeId="urn:microsoft.com/office/officeart/2005/8/colors/accent1_2" csCatId="accent1" phldr="0"/>
      <dgm:spPr/>
      <dgm:t>
        <a:bodyPr/>
        <a:lstStyle/>
        <a:p>
          <a:endParaRPr lang="en-US"/>
        </a:p>
      </dgm:t>
    </dgm:pt>
    <dgm:pt modelId="{C0D116BD-B56C-47DC-829D-FD6DC8112F1F}" type="pres">
      <dgm:prSet presAssocID="{E81CA6A1-A1DC-456A-825B-735EEED81C54}" presName="Name0" presStyleCnt="0">
        <dgm:presLayoutVars>
          <dgm:dir/>
          <dgm:animLvl val="lvl"/>
          <dgm:resizeHandles val="exact"/>
        </dgm:presLayoutVars>
      </dgm:prSet>
      <dgm:spPr/>
      <dgm:t>
        <a:bodyPr/>
        <a:lstStyle/>
        <a:p>
          <a:endParaRPr lang="en-US"/>
        </a:p>
      </dgm:t>
    </dgm:pt>
  </dgm:ptLst>
  <dgm:cxnLst>
    <dgm:cxn modelId="{4422BCFC-3D61-49C3-ADE2-0356B95BBF15}" type="presOf" srcId="{E81CA6A1-A1DC-456A-825B-735EEED81C54}" destId="{C0D116BD-B56C-47DC-829D-FD6DC8112F1F}" srcOrd="0" destOrd="0" presId="urn:microsoft.com/office/officeart/2005/8/layout/process4"/>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A7B6D3A-6A76-4257-9EE6-7DE147D842CA}">
      <dsp:nvSpPr>
        <dsp:cNvPr id="0" name=""/>
        <dsp:cNvSpPr/>
      </dsp:nvSpPr>
      <dsp:spPr>
        <a:xfrm>
          <a:off x="0" y="2267936"/>
          <a:ext cx="4038600" cy="1324007"/>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en-US" sz="2000" kern="1200" dirty="0" smtClean="0">
            <a:solidFill>
              <a:schemeClr val="tx1"/>
            </a:solidFill>
          </a:endParaRPr>
        </a:p>
        <a:p>
          <a:pPr lvl="0" algn="ctr" defTabSz="889000">
            <a:lnSpc>
              <a:spcPct val="90000"/>
            </a:lnSpc>
            <a:spcBef>
              <a:spcPct val="0"/>
            </a:spcBef>
            <a:spcAft>
              <a:spcPct val="35000"/>
            </a:spcAft>
          </a:pPr>
          <a:r>
            <a:rPr lang="en-US" sz="2000" kern="1200" dirty="0" smtClean="0">
              <a:solidFill>
                <a:schemeClr val="tx1"/>
              </a:solidFill>
            </a:rPr>
            <a:t>Sample distribution: </a:t>
          </a:r>
        </a:p>
        <a:p>
          <a:pPr lvl="0" algn="ctr" defTabSz="889000">
            <a:lnSpc>
              <a:spcPct val="90000"/>
            </a:lnSpc>
            <a:spcBef>
              <a:spcPct val="0"/>
            </a:spcBef>
            <a:spcAft>
              <a:spcPct val="35000"/>
            </a:spcAft>
          </a:pPr>
          <a:r>
            <a:rPr lang="en-US" sz="2000" kern="1200" dirty="0" smtClean="0">
              <a:solidFill>
                <a:schemeClr val="tx1"/>
              </a:solidFill>
            </a:rPr>
            <a:t>Empirical and known.</a:t>
          </a:r>
          <a:endParaRPr lang="en-US" sz="2000" kern="1200" dirty="0">
            <a:solidFill>
              <a:schemeClr val="tx1"/>
            </a:solidFill>
          </a:endParaRPr>
        </a:p>
      </dsp:txBody>
      <dsp:txXfrm>
        <a:off x="0" y="2267936"/>
        <a:ext cx="4038600" cy="1324007"/>
      </dsp:txXfrm>
    </dsp:sp>
    <dsp:sp modelId="{4FE62197-D933-4D81-9044-52CD8A6F7C03}">
      <dsp:nvSpPr>
        <dsp:cNvPr id="0" name=""/>
        <dsp:cNvSpPr/>
      </dsp:nvSpPr>
      <dsp:spPr>
        <a:xfrm rot="10800000">
          <a:off x="0" y="996366"/>
          <a:ext cx="4038600" cy="1417530"/>
        </a:xfrm>
        <a:prstGeom prst="upArrowCallou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en-US" sz="2000" kern="1200" dirty="0" smtClean="0">
            <a:solidFill>
              <a:schemeClr val="tx1"/>
            </a:solidFill>
          </a:endParaRPr>
        </a:p>
        <a:p>
          <a:pPr lvl="0" algn="ctr" defTabSz="889000">
            <a:lnSpc>
              <a:spcPct val="90000"/>
            </a:lnSpc>
            <a:spcBef>
              <a:spcPct val="0"/>
            </a:spcBef>
            <a:spcAft>
              <a:spcPct val="35000"/>
            </a:spcAft>
          </a:pPr>
          <a:endParaRPr lang="en-US" sz="2000" kern="1200" dirty="0" smtClean="0">
            <a:solidFill>
              <a:schemeClr val="tx1"/>
            </a:solidFill>
          </a:endParaRPr>
        </a:p>
        <a:p>
          <a:pPr lvl="0" algn="ctr" defTabSz="889000">
            <a:lnSpc>
              <a:spcPct val="90000"/>
            </a:lnSpc>
            <a:spcBef>
              <a:spcPct val="0"/>
            </a:spcBef>
            <a:spcAft>
              <a:spcPct val="35000"/>
            </a:spcAft>
          </a:pPr>
          <a:r>
            <a:rPr lang="en-US" sz="2000" kern="1200" dirty="0" smtClean="0">
              <a:solidFill>
                <a:schemeClr val="tx1"/>
              </a:solidFill>
            </a:rPr>
            <a:t>Sampling distribution: </a:t>
          </a:r>
        </a:p>
        <a:p>
          <a:pPr lvl="0" algn="ctr" defTabSz="889000">
            <a:lnSpc>
              <a:spcPct val="90000"/>
            </a:lnSpc>
            <a:spcBef>
              <a:spcPct val="0"/>
            </a:spcBef>
            <a:spcAft>
              <a:spcPct val="35000"/>
            </a:spcAft>
          </a:pPr>
          <a:r>
            <a:rPr lang="en-US" sz="2000" kern="1200" dirty="0" smtClean="0">
              <a:solidFill>
                <a:schemeClr val="tx1"/>
              </a:solidFill>
            </a:rPr>
            <a:t>Non-empirical but can be constructed through the laws of probability</a:t>
          </a:r>
          <a:r>
            <a:rPr lang="en-US" sz="2000" kern="1200" dirty="0" smtClean="0"/>
            <a:t>.</a:t>
          </a:r>
        </a:p>
      </dsp:txBody>
      <dsp:txXfrm rot="10800000">
        <a:off x="0" y="996366"/>
        <a:ext cx="4038600" cy="1417530"/>
      </dsp:txXfrm>
    </dsp:sp>
    <dsp:sp modelId="{19688809-DAE8-4315-9C22-581C503A3133}">
      <dsp:nvSpPr>
        <dsp:cNvPr id="0" name=""/>
        <dsp:cNvSpPr/>
      </dsp:nvSpPr>
      <dsp:spPr>
        <a:xfrm rot="10800000">
          <a:off x="0" y="646"/>
          <a:ext cx="4038600" cy="1243829"/>
        </a:xfrm>
        <a:prstGeom prst="upArrowCallou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Population distribution: </a:t>
          </a:r>
        </a:p>
        <a:p>
          <a:pPr lvl="0" algn="ctr" defTabSz="889000">
            <a:lnSpc>
              <a:spcPct val="90000"/>
            </a:lnSpc>
            <a:spcBef>
              <a:spcPct val="0"/>
            </a:spcBef>
            <a:spcAft>
              <a:spcPct val="35000"/>
            </a:spcAft>
          </a:pPr>
          <a:r>
            <a:rPr lang="en-US" sz="2000" kern="1200" dirty="0" smtClean="0">
              <a:solidFill>
                <a:schemeClr val="tx1"/>
              </a:solidFill>
            </a:rPr>
            <a:t>Empirical but unknown.</a:t>
          </a:r>
        </a:p>
      </dsp:txBody>
      <dsp:txXfrm rot="10800000">
        <a:off x="0" y="646"/>
        <a:ext cx="4038600" cy="124382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122883"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83A5208D-04F4-413D-ACD3-AAC2F3C49B09}" type="datetimeFigureOut">
              <a:rPr lang="en-US"/>
              <a:pPr>
                <a:defRPr/>
              </a:pPr>
              <a:t>6/28/2012</a:t>
            </a:fld>
            <a:endParaRPr lang="en-US"/>
          </a:p>
        </p:txBody>
      </p:sp>
      <p:sp>
        <p:nvSpPr>
          <p:cNvPr id="122884" name="Rectangle 4"/>
          <p:cNvSpPr>
            <a:spLocks noGrp="1" noChangeArrowheads="1"/>
          </p:cNvSpPr>
          <p:nvPr>
            <p:ph type="ftr" sz="quarter" idx="2"/>
          </p:nvPr>
        </p:nvSpPr>
        <p:spPr bwMode="auto">
          <a:xfrm>
            <a:off x="0" y="88058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122885" name="Rectangle 5"/>
          <p:cNvSpPr>
            <a:spLocks noGrp="1" noChangeArrowheads="1"/>
          </p:cNvSpPr>
          <p:nvPr>
            <p:ph type="sldNum" sz="quarter" idx="3"/>
          </p:nvPr>
        </p:nvSpPr>
        <p:spPr bwMode="auto">
          <a:xfrm>
            <a:off x="3963988" y="88058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1B3C62DE-E1C6-4B8B-AEBE-DE293CFCD45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2125" cy="463550"/>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lvl1pPr defTabSz="930275">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63988" y="0"/>
            <a:ext cx="3032125" cy="463550"/>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lvl1pPr algn="r" defTabSz="930275">
              <a:defRPr sz="1200">
                <a:latin typeface="Calibri" pitchFamily="34" charset="0"/>
              </a:defRPr>
            </a:lvl1pPr>
          </a:lstStyle>
          <a:p>
            <a:pPr>
              <a:defRPr/>
            </a:pPr>
            <a:fld id="{EBA5EE36-A3F7-49EF-8076-6FA21CFD30B3}" type="datetimeFigureOut">
              <a:rPr lang="en-US"/>
              <a:pPr>
                <a:defRPr/>
              </a:pPr>
              <a:t>6/28/2012</a:t>
            </a:fld>
            <a:endParaRPr lang="en-US"/>
          </a:p>
        </p:txBody>
      </p:sp>
      <p:sp>
        <p:nvSpPr>
          <p:cNvPr id="4" name="Slide Image Placeholder 3"/>
          <p:cNvSpPr>
            <a:spLocks noGrp="1" noRot="1" noChangeAspect="1"/>
          </p:cNvSpPr>
          <p:nvPr>
            <p:ph type="sldImg" idx="2"/>
          </p:nvPr>
        </p:nvSpPr>
        <p:spPr>
          <a:xfrm>
            <a:off x="1181100" y="695325"/>
            <a:ext cx="4635500" cy="34766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00088" y="4403725"/>
            <a:ext cx="5597525" cy="4171950"/>
          </a:xfrm>
          <a:prstGeom prst="rect">
            <a:avLst/>
          </a:prstGeom>
          <a:noFill/>
          <a:ln w="9525">
            <a:noFill/>
            <a:miter lim="800000"/>
            <a:headEnd/>
            <a:tailEnd/>
          </a:ln>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05863"/>
            <a:ext cx="3032125" cy="463550"/>
          </a:xfrm>
          <a:prstGeom prst="rect">
            <a:avLst/>
          </a:prstGeom>
          <a:noFill/>
          <a:ln w="9525">
            <a:noFill/>
            <a:miter lim="800000"/>
            <a:headEnd/>
            <a:tailEnd/>
          </a:ln>
        </p:spPr>
        <p:txBody>
          <a:bodyPr vert="horz" wrap="square" lIns="92958" tIns="46479" rIns="92958" bIns="46479" numCol="1" anchor="b" anchorCtr="0" compatLnSpc="1">
            <a:prstTxWarp prst="textNoShape">
              <a:avLst/>
            </a:prstTxWarp>
          </a:bodyPr>
          <a:lstStyle>
            <a:lvl1pPr defTabSz="930275">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63988" y="8805863"/>
            <a:ext cx="3032125" cy="463550"/>
          </a:xfrm>
          <a:prstGeom prst="rect">
            <a:avLst/>
          </a:prstGeom>
          <a:noFill/>
          <a:ln w="9525">
            <a:noFill/>
            <a:miter lim="800000"/>
            <a:headEnd/>
            <a:tailEnd/>
          </a:ln>
        </p:spPr>
        <p:txBody>
          <a:bodyPr vert="horz" wrap="square" lIns="92958" tIns="46479" rIns="92958" bIns="46479" numCol="1" anchor="b" anchorCtr="0" compatLnSpc="1">
            <a:prstTxWarp prst="textNoShape">
              <a:avLst/>
            </a:prstTxWarp>
          </a:bodyPr>
          <a:lstStyle>
            <a:lvl1pPr algn="r" defTabSz="930275">
              <a:defRPr sz="1200">
                <a:latin typeface="Calibri" pitchFamily="34" charset="0"/>
              </a:defRPr>
            </a:lvl1pPr>
          </a:lstStyle>
          <a:p>
            <a:pPr>
              <a:defRPr/>
            </a:pPr>
            <a:fld id="{96EE4E1D-A078-4798-9B7A-41D9C5DFEEE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pPr eaLnBrk="1" hangingPunct="1">
              <a:spcBef>
                <a:spcPct val="0"/>
              </a:spcBef>
            </a:pPr>
            <a:endParaRPr lang="en-US" smtClean="0"/>
          </a:p>
        </p:txBody>
      </p:sp>
      <p:sp>
        <p:nvSpPr>
          <p:cNvPr id="48132" name="Header Placeholder 3"/>
          <p:cNvSpPr>
            <a:spLocks noGrp="1"/>
          </p:cNvSpPr>
          <p:nvPr>
            <p:ph type="hdr" sz="quarter"/>
          </p:nvPr>
        </p:nvSpPr>
        <p:spPr>
          <a:noFill/>
        </p:spPr>
        <p:txBody>
          <a:bodyPr/>
          <a:lstStyle/>
          <a:p>
            <a:endParaRPr lang="en-US" smtClean="0"/>
          </a:p>
        </p:txBody>
      </p:sp>
      <p:sp>
        <p:nvSpPr>
          <p:cNvPr id="48133" name="Date Placeholder 4"/>
          <p:cNvSpPr>
            <a:spLocks noGrp="1"/>
          </p:cNvSpPr>
          <p:nvPr>
            <p:ph type="dt" sz="quarter" idx="1"/>
          </p:nvPr>
        </p:nvSpPr>
        <p:spPr>
          <a:noFill/>
        </p:spPr>
        <p:txBody>
          <a:bodyPr/>
          <a:lstStyle/>
          <a:p>
            <a:fld id="{2AF91F70-CF0A-4B45-81E5-71DEE5528A62}" type="datetime8">
              <a:rPr lang="en-US" smtClean="0"/>
              <a:pPr/>
              <a:t>6/28/2012 2:07 PM</a:t>
            </a:fld>
            <a:endParaRPr lang="en-US" smtClean="0"/>
          </a:p>
        </p:txBody>
      </p:sp>
      <p:sp>
        <p:nvSpPr>
          <p:cNvPr id="48134" name="Footer Placeholder 5"/>
          <p:cNvSpPr>
            <a:spLocks noGrp="1"/>
          </p:cNvSpPr>
          <p:nvPr>
            <p:ph type="ftr" sz="quarter" idx="4"/>
          </p:nvPr>
        </p:nvSpPr>
        <p:spPr>
          <a:xfrm>
            <a:off x="0" y="8805863"/>
            <a:ext cx="6297613" cy="463550"/>
          </a:xfrm>
          <a:noFill/>
        </p:spPr>
        <p:txBody>
          <a:bodyPr/>
          <a:lstStyle/>
          <a:p>
            <a:r>
              <a:rPr lang="en-US" sz="50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rPr>
            </a:br>
            <a:r>
              <a:rPr lang="en-US" sz="500" smtClean="0">
                <a:solidFill>
                  <a:srgbClr val="000000"/>
                </a:solidFill>
              </a:rPr>
              <a:t>MICROSOFT MAKES NO WARRANTIES, EXPRESS, IMPLIED OR STATUTORY, AS TO THE INFORMATION IN THIS PRESENTATION.</a:t>
            </a:r>
          </a:p>
          <a:p>
            <a:endParaRPr lang="en-US" sz="500" smtClean="0"/>
          </a:p>
        </p:txBody>
      </p:sp>
      <p:sp>
        <p:nvSpPr>
          <p:cNvPr id="48135" name="Slide Number Placeholder 6"/>
          <p:cNvSpPr>
            <a:spLocks noGrp="1"/>
          </p:cNvSpPr>
          <p:nvPr>
            <p:ph type="sldNum" sz="quarter" idx="5"/>
          </p:nvPr>
        </p:nvSpPr>
        <p:spPr>
          <a:xfrm>
            <a:off x="6297613" y="8805863"/>
            <a:ext cx="698500" cy="463550"/>
          </a:xfrm>
          <a:noFill/>
        </p:spPr>
        <p:txBody>
          <a:bodyPr/>
          <a:lstStyle/>
          <a:p>
            <a:fld id="{121A0043-71EA-483D-A82C-57624265174E}"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a:noFill/>
          <a:ln/>
        </p:spPr>
        <p:txBody>
          <a:bodyPr/>
          <a:lstStyle/>
          <a:p>
            <a:pPr eaLnBrk="1" hangingPunct="1">
              <a:spcBef>
                <a:spcPct val="0"/>
              </a:spcBef>
            </a:pPr>
            <a:endParaRPr lang="en-US" smtClean="0"/>
          </a:p>
        </p:txBody>
      </p:sp>
      <p:sp>
        <p:nvSpPr>
          <p:cNvPr id="49156" name="Header Placeholder 3"/>
          <p:cNvSpPr>
            <a:spLocks noGrp="1"/>
          </p:cNvSpPr>
          <p:nvPr>
            <p:ph type="hdr" sz="quarter"/>
          </p:nvPr>
        </p:nvSpPr>
        <p:spPr>
          <a:noFill/>
        </p:spPr>
        <p:txBody>
          <a:bodyPr/>
          <a:lstStyle/>
          <a:p>
            <a:endParaRPr lang="en-US" smtClean="0"/>
          </a:p>
        </p:txBody>
      </p:sp>
      <p:sp>
        <p:nvSpPr>
          <p:cNvPr id="49157" name="Date Placeholder 4"/>
          <p:cNvSpPr>
            <a:spLocks noGrp="1"/>
          </p:cNvSpPr>
          <p:nvPr>
            <p:ph type="dt" sz="quarter" idx="1"/>
          </p:nvPr>
        </p:nvSpPr>
        <p:spPr>
          <a:noFill/>
        </p:spPr>
        <p:txBody>
          <a:bodyPr/>
          <a:lstStyle/>
          <a:p>
            <a:fld id="{DB873980-BECC-483A-B3A2-C9A4EB7F2C25}" type="datetime8">
              <a:rPr lang="en-US" smtClean="0"/>
              <a:pPr/>
              <a:t>6/28/2012 2:07 PM</a:t>
            </a:fld>
            <a:endParaRPr lang="en-US" smtClean="0"/>
          </a:p>
        </p:txBody>
      </p:sp>
      <p:sp>
        <p:nvSpPr>
          <p:cNvPr id="49158" name="Footer Placeholder 5"/>
          <p:cNvSpPr>
            <a:spLocks noGrp="1"/>
          </p:cNvSpPr>
          <p:nvPr>
            <p:ph type="ftr" sz="quarter" idx="4"/>
          </p:nvPr>
        </p:nvSpPr>
        <p:spPr>
          <a:noFill/>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smtClean="0"/>
          </a:p>
        </p:txBody>
      </p:sp>
      <p:sp>
        <p:nvSpPr>
          <p:cNvPr id="49159" name="Slide Number Placeholder 6"/>
          <p:cNvSpPr>
            <a:spLocks noGrp="1"/>
          </p:cNvSpPr>
          <p:nvPr>
            <p:ph type="sldNum" sz="quarter" idx="5"/>
          </p:nvPr>
        </p:nvSpPr>
        <p:spPr>
          <a:noFill/>
        </p:spPr>
        <p:txBody>
          <a:bodyPr/>
          <a:lstStyle/>
          <a:p>
            <a:fld id="{9ACB204A-5FC0-443A-9DD0-C6B724C24A23}" type="slidenum">
              <a:rPr lang="en-US" smtClean="0"/>
              <a:pPr/>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mj-lt"/>
              </a:defRPr>
            </a:lvl1pPr>
          </a:lstStyle>
          <a:p>
            <a:pPr lvl="0"/>
            <a:r>
              <a:rPr lang="en-US" dirty="0"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76200"/>
            <a:ext cx="7043208" cy="1523494"/>
          </a:xfrm>
        </p:spPr>
        <p:txBody>
          <a:bodyPr anchor="ctr" anchorCtr="0">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fld id="{20228B6C-B270-4595-BDD8-562ABB31DB18}" type="datetime1">
              <a:rPr lang="en-US" smtClean="0"/>
              <a:pPr>
                <a:defRPr/>
              </a:pPr>
              <a:t>6/28/2012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4CE1A3B1-CCFD-4060-ADC4-6FA03CAF8B2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defRPr/>
            </a:pPr>
            <a:fld id="{B38D1264-8DBF-46DD-AB84-2F75083F0F91}" type="datetime1">
              <a:rPr lang="en-US" smtClean="0"/>
              <a:pPr>
                <a:defRPr/>
              </a:pPr>
              <a:t>6/28/2012</a:t>
            </a:fld>
            <a:endParaRPr lang="en-US"/>
          </a:p>
        </p:txBody>
      </p:sp>
      <p:sp>
        <p:nvSpPr>
          <p:cNvPr id="9" name="Slide Number Placeholder 8"/>
          <p:cNvSpPr>
            <a:spLocks noGrp="1"/>
          </p:cNvSpPr>
          <p:nvPr>
            <p:ph type="sldNum" sz="quarter" idx="15"/>
          </p:nvPr>
        </p:nvSpPr>
        <p:spPr/>
        <p:txBody>
          <a:bodyPr rtlCol="0"/>
          <a:lstStyle/>
          <a:p>
            <a:pPr>
              <a:defRPr/>
            </a:pPr>
            <a:fld id="{589C05D5-78F2-4848-AB72-54A658925678}"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fld id="{B7469992-F682-4DDF-BDE0-E0301BF6AC30}" type="datetime1">
              <a:rPr lang="en-US" smtClean="0"/>
              <a:pPr>
                <a:defRPr/>
              </a:pPr>
              <a:t>6/28/2012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7B3F3A4E-B067-4628-88EC-DBD5FEC290DE}"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221BE187-4A1A-4CCF-A0C5-0E0D4FF03599}" type="datetime1">
              <a:rPr lang="en-US" smtClean="0"/>
              <a:pPr>
                <a:defRPr/>
              </a:pPr>
              <a:t>6/28/2012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CD85AD0-3877-483A-AA25-54A9C56C9CD7}"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fld id="{C3B2DB6C-1BCA-4014-AFD9-5F660661D497}" type="datetime1">
              <a:rPr lang="en-US" smtClean="0"/>
              <a:pPr>
                <a:defRPr/>
              </a:pPr>
              <a:t>6/28/2012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6186C0E-2E3A-4B64-AB73-81852BABD07C}"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defRPr/>
            </a:pPr>
            <a:fld id="{E09DFBD4-2B3F-4660-823C-886451C94514}" type="datetime1">
              <a:rPr lang="en-US" smtClean="0"/>
              <a:pPr>
                <a:defRPr/>
              </a:pPr>
              <a:t>6/28/2012</a:t>
            </a:fld>
            <a:endParaRPr lang="en-US"/>
          </a:p>
        </p:txBody>
      </p:sp>
      <p:sp>
        <p:nvSpPr>
          <p:cNvPr id="7" name="Slide Number Placeholder 6"/>
          <p:cNvSpPr>
            <a:spLocks noGrp="1"/>
          </p:cNvSpPr>
          <p:nvPr>
            <p:ph type="sldNum" sz="quarter" idx="11"/>
          </p:nvPr>
        </p:nvSpPr>
        <p:spPr/>
        <p:txBody>
          <a:bodyPr rtlCol="0"/>
          <a:lstStyle/>
          <a:p>
            <a:pPr>
              <a:defRPr/>
            </a:pPr>
            <a:fld id="{86395809-2065-4C71-A838-925E14B8C1F1}"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76200"/>
            <a:ext cx="7043208" cy="1523494"/>
          </a:xfrm>
        </p:spPr>
        <p:txBody>
          <a:bodyPr anchor="ctr" anchorCtr="0">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 edit Master text styles</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D13BEEC-70B7-4BF6-9B91-9F0A9F3004A4}" type="datetime1">
              <a:rPr lang="en-US" smtClean="0"/>
              <a:pPr>
                <a:defRPr/>
              </a:pPr>
              <a:t>6/28/2012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2B5B63D-1162-4C2C-81F5-FDD179C8DCC8}"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defRPr/>
            </a:pPr>
            <a:fld id="{9E790088-019D-44DA-AC4C-D2EDF886A472}" type="datetime1">
              <a:rPr lang="en-US" smtClean="0"/>
              <a:pPr>
                <a:defRPr/>
              </a:pPr>
              <a:t>6/28/2012</a:t>
            </a:fld>
            <a:endParaRPr lang="en-US"/>
          </a:p>
        </p:txBody>
      </p:sp>
      <p:sp>
        <p:nvSpPr>
          <p:cNvPr id="22" name="Slide Number Placeholder 21"/>
          <p:cNvSpPr>
            <a:spLocks noGrp="1"/>
          </p:cNvSpPr>
          <p:nvPr>
            <p:ph type="sldNum" sz="quarter" idx="15"/>
          </p:nvPr>
        </p:nvSpPr>
        <p:spPr/>
        <p:txBody>
          <a:bodyPr rtlCol="0"/>
          <a:lstStyle/>
          <a:p>
            <a:pPr>
              <a:defRPr/>
            </a:pPr>
            <a:fld id="{377C668C-1018-43CC-A0C1-B5F1C065698C}"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fld id="{3D87ADD1-56B0-4E8F-A30F-9957CDF5ED2F}" type="datetime1">
              <a:rPr lang="en-US" smtClean="0"/>
              <a:pPr>
                <a:defRPr/>
              </a:pPr>
              <a:t>6/28/2012</a:t>
            </a:fld>
            <a:endParaRPr lang="en-US"/>
          </a:p>
        </p:txBody>
      </p:sp>
      <p:sp>
        <p:nvSpPr>
          <p:cNvPr id="18" name="Slide Number Placeholder 17"/>
          <p:cNvSpPr>
            <a:spLocks noGrp="1"/>
          </p:cNvSpPr>
          <p:nvPr>
            <p:ph type="sldNum" sz="quarter" idx="11"/>
          </p:nvPr>
        </p:nvSpPr>
        <p:spPr/>
        <p:txBody>
          <a:bodyPr rtlCol="0"/>
          <a:lstStyle/>
          <a:p>
            <a:pPr>
              <a:defRPr/>
            </a:pPr>
            <a:fld id="{7695F118-720A-4F5D-ADCB-92CB62E79D30}"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97BEA9A-0919-435C-B852-14988AB58A1E}" type="datetime1">
              <a:rPr lang="en-US" smtClean="0"/>
              <a:pPr>
                <a:defRPr/>
              </a:pPr>
              <a:t>6/28/2012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697093-D4A7-46AA-923D-34B4EA814B11}"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54103932-1F0D-4ABA-82E0-755D12E8BE62}" type="datetime1">
              <a:rPr lang="en-US" smtClean="0"/>
              <a:pPr>
                <a:defRPr/>
              </a:pPr>
              <a:t>6/28/2012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2F9E47B-631A-44CD-999F-DDC45A3FBD08}"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FD60D4E-5C22-4607-ADA2-B19B28AEC08B}" type="datetime1">
              <a:rPr lang="en-US" smtClean="0"/>
              <a:pPr>
                <a:defRPr/>
              </a:pPr>
              <a:t>6/28/2012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75CBDE-7C77-4E15-AD0F-AEE7A3A456E2}"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5123" name="Text Placeholder 2"/>
          <p:cNvSpPr>
            <a:spLocks noGrp="1"/>
          </p:cNvSpPr>
          <p:nvPr>
            <p:ph type="body" idx="1"/>
          </p:nvPr>
        </p:nvSpPr>
        <p:spPr bwMode="auto">
          <a:xfrm>
            <a:off x="381000" y="1412875"/>
            <a:ext cx="8382000" cy="21351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58" r:id="rId10"/>
    <p:sldLayoutId id="2147483759" r:id="rId11"/>
    <p:sldLayoutId id="2147483743" r:id="rId12"/>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2pPr>
      <a:lvl3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3pPr>
      <a:lvl4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4pPr>
      <a:lvl5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Calibri" pitchFamily="34" charset="0"/>
          <a:cs typeface="Arial" charset="0"/>
        </a:defRPr>
      </a:lvl9pPr>
    </p:titleStyle>
    <p:bodyStyle>
      <a:lvl1pPr marL="396875" indent="-396875" algn="l" defTabSz="912813" rtl="0" eaLnBrk="0" fontAlgn="base" hangingPunct="0">
        <a:lnSpc>
          <a:spcPct val="90000"/>
        </a:lnSpc>
        <a:spcBef>
          <a:spcPct val="20000"/>
        </a:spcBef>
        <a:spcAft>
          <a:spcPct val="0"/>
        </a:spcAft>
        <a:buBlip>
          <a:blip r:embed="rId15"/>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6"/>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6"/>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6"/>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8000" r="-8000"/>
          </a:stretch>
        </a:blipFill>
        <a:effectLst/>
      </p:bgPr>
    </p:bg>
    <p:spTree>
      <p:nvGrpSpPr>
        <p:cNvPr id="1" name=""/>
        <p:cNvGrpSpPr/>
        <p:nvPr/>
      </p:nvGrpSpPr>
      <p:grpSpPr>
        <a:xfrm>
          <a:off x="0" y="0"/>
          <a:ext cx="0" cy="0"/>
          <a:chOff x="0" y="0"/>
          <a:chExt cx="0" cy="0"/>
        </a:xfrm>
      </p:grpSpPr>
      <p:pic>
        <p:nvPicPr>
          <p:cNvPr id="6146" name="Picture 3" descr="white rectangle.png"/>
          <p:cNvPicPr>
            <a:picLocks noChangeAspect="1"/>
          </p:cNvPicPr>
          <p:nvPr/>
        </p:nvPicPr>
        <p:blipFill>
          <a:blip r:embed="rId4" cstate="print"/>
          <a:srcRect b="10452"/>
          <a:stretch>
            <a:fillRect/>
          </a:stretch>
        </p:blipFill>
        <p:spPr bwMode="auto">
          <a:xfrm>
            <a:off x="0" y="1300163"/>
            <a:ext cx="9144000" cy="5557837"/>
          </a:xfrm>
          <a:prstGeom prst="rect">
            <a:avLst/>
          </a:prstGeom>
          <a:noFill/>
          <a:ln w="9525">
            <a:noFill/>
            <a:miter lim="800000"/>
            <a:headEnd/>
            <a:tailEnd/>
          </a:ln>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6148" name="Text Placeholder 2"/>
          <p:cNvSpPr>
            <a:spLocks noGrp="1"/>
          </p:cNvSpPr>
          <p:nvPr>
            <p:ph type="body" idx="1"/>
          </p:nvPr>
        </p:nvSpPr>
        <p:spPr bwMode="auto">
          <a:xfrm>
            <a:off x="722313" y="1905000"/>
            <a:ext cx="8040687" cy="2108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4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2pPr>
      <a:lvl3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3pPr>
      <a:lvl4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4pPr>
      <a:lvl5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Calibri" pitchFamily="34" charset="0"/>
          <a:cs typeface="Arial" charset="0"/>
        </a:defRPr>
      </a:lvl9pPr>
    </p:titleStyle>
    <p:bodyStyle>
      <a:lvl1pPr algn="l" defTabSz="912813" rtl="0" eaLnBrk="0" fontAlgn="base" hangingPunct="0">
        <a:lnSpc>
          <a:spcPct val="90000"/>
        </a:lnSpc>
        <a:spcBef>
          <a:spcPct val="20000"/>
        </a:spcBef>
        <a:spcAft>
          <a:spcPct val="0"/>
        </a:spcAft>
        <a:buFont typeface="Arial" charset="0"/>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charset="0"/>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4pPr>
      <a:lvl5pPr marL="1425575"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6BE2DC0F-F25A-4643-8299-9FD8196A0639}" type="datetime1">
              <a:rPr lang="en-US" smtClean="0">
                <a:solidFill>
                  <a:schemeClr val="tx2"/>
                </a:solidFill>
              </a:rPr>
              <a:pPr algn="r" eaLnBrk="1" latinLnBrk="0" hangingPunct="1"/>
              <a:t>6/28/2012</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ransition>
    <p:fade/>
  </p:transition>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1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hyperlink" Target="mailto:ShiehChingyi@cc.nih.gov" TargetMode="Externa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2"/>
          <p:cNvSpPr>
            <a:spLocks noGrp="1"/>
          </p:cNvSpPr>
          <p:nvPr>
            <p:ph type="subTitle" idx="4294967295"/>
          </p:nvPr>
        </p:nvSpPr>
        <p:spPr>
          <a:xfrm>
            <a:off x="533400" y="4038600"/>
            <a:ext cx="4495800" cy="1524000"/>
          </a:xfrm>
        </p:spPr>
        <p:txBody>
          <a:bodyPr lIns="0" tIns="0" rIns="0" bIns="0"/>
          <a:lstStyle/>
          <a:p>
            <a:pPr marL="0" indent="0" eaLnBrk="1" hangingPunct="1">
              <a:buFontTx/>
              <a:buNone/>
            </a:pPr>
            <a:r>
              <a:rPr lang="en-US" sz="1800" dirty="0" smtClean="0">
                <a:latin typeface="Comic Sans MS" pitchFamily="66" charset="0"/>
              </a:rPr>
              <a:t>Ching-</a:t>
            </a:r>
            <a:r>
              <a:rPr lang="en-US" sz="1800" dirty="0" err="1" smtClean="0">
                <a:latin typeface="Comic Sans MS" pitchFamily="66" charset="0"/>
              </a:rPr>
              <a:t>yi</a:t>
            </a:r>
            <a:r>
              <a:rPr lang="en-US" sz="1800" dirty="0" smtClean="0">
                <a:latin typeface="Comic Sans MS" pitchFamily="66" charset="0"/>
              </a:rPr>
              <a:t> Shieh, Ph.D.</a:t>
            </a:r>
          </a:p>
          <a:p>
            <a:pPr marL="0" indent="0" eaLnBrk="1" hangingPunct="1">
              <a:buFontTx/>
              <a:buNone/>
            </a:pPr>
            <a:r>
              <a:rPr lang="en-US" sz="1800" dirty="0" smtClean="0">
                <a:latin typeface="Comic Sans MS" pitchFamily="66" charset="0"/>
              </a:rPr>
              <a:t>National Institutes of Health</a:t>
            </a:r>
          </a:p>
          <a:p>
            <a:pPr marL="0" indent="0" eaLnBrk="1" hangingPunct="1">
              <a:buFontTx/>
              <a:buNone/>
            </a:pPr>
            <a:r>
              <a:rPr lang="en-US" sz="1800" dirty="0" smtClean="0">
                <a:latin typeface="Comic Sans MS" pitchFamily="66" charset="0"/>
              </a:rPr>
              <a:t>Mark O. Hatfield Clinical Research Center </a:t>
            </a:r>
          </a:p>
          <a:p>
            <a:pPr marL="0" indent="0" eaLnBrk="1" hangingPunct="1">
              <a:buFontTx/>
              <a:buNone/>
            </a:pPr>
            <a:r>
              <a:rPr lang="en-US" sz="1800" dirty="0" smtClean="0">
                <a:latin typeface="Comic Sans MS" pitchFamily="66" charset="0"/>
              </a:rPr>
              <a:t>Rehabilitation Medicine Department</a:t>
            </a:r>
          </a:p>
        </p:txBody>
      </p:sp>
      <p:sp>
        <p:nvSpPr>
          <p:cNvPr id="10243" name="Rectangle 4"/>
          <p:cNvSpPr>
            <a:spLocks noChangeArrowheads="1"/>
          </p:cNvSpPr>
          <p:nvPr/>
        </p:nvSpPr>
        <p:spPr bwMode="auto">
          <a:xfrm>
            <a:off x="304800" y="1752600"/>
            <a:ext cx="8305800" cy="1077218"/>
          </a:xfrm>
          <a:prstGeom prst="rect">
            <a:avLst/>
          </a:prstGeom>
          <a:solidFill>
            <a:schemeClr val="accent1">
              <a:lumMod val="60000"/>
              <a:lumOff val="40000"/>
            </a:schemeClr>
          </a:solidFill>
          <a:ln w="9525">
            <a:solidFill>
              <a:schemeClr val="tx2">
                <a:lumMod val="40000"/>
                <a:lumOff val="60000"/>
              </a:schemeClr>
            </a:solidFill>
            <a:miter lim="800000"/>
            <a:headEnd/>
            <a:tailEnd/>
          </a:ln>
        </p:spPr>
        <p:txBody>
          <a:bodyPr wrap="square">
            <a:spAutoFit/>
          </a:bodyPr>
          <a:lstStyle/>
          <a:p>
            <a:r>
              <a:rPr lang="en-US" sz="3000" dirty="0" smtClean="0">
                <a:solidFill>
                  <a:srgbClr val="663300"/>
                </a:solidFill>
                <a:latin typeface="Arial" pitchFamily="34" charset="0"/>
                <a:cs typeface="Arial" pitchFamily="34" charset="0"/>
              </a:rPr>
              <a:t>2012 </a:t>
            </a:r>
            <a:r>
              <a:rPr lang="en-US" sz="3000" dirty="0">
                <a:solidFill>
                  <a:srgbClr val="663300"/>
                </a:solidFill>
                <a:latin typeface="Arial" pitchFamily="34" charset="0"/>
                <a:cs typeface="Arial" pitchFamily="34" charset="0"/>
              </a:rPr>
              <a:t>Summer </a:t>
            </a:r>
            <a:r>
              <a:rPr lang="en-US" sz="3000" dirty="0" smtClean="0">
                <a:solidFill>
                  <a:srgbClr val="663300"/>
                </a:solidFill>
                <a:latin typeface="Arial" pitchFamily="34" charset="0"/>
                <a:cs typeface="Arial" pitchFamily="34" charset="0"/>
              </a:rPr>
              <a:t>Student </a:t>
            </a:r>
            <a:r>
              <a:rPr lang="en-US" sz="3000" dirty="0">
                <a:solidFill>
                  <a:srgbClr val="663300"/>
                </a:solidFill>
                <a:latin typeface="Arial" pitchFamily="34" charset="0"/>
                <a:cs typeface="Arial" pitchFamily="34" charset="0"/>
              </a:rPr>
              <a:t>Research </a:t>
            </a:r>
            <a:r>
              <a:rPr lang="en-US" sz="3000" dirty="0" smtClean="0">
                <a:solidFill>
                  <a:srgbClr val="663300"/>
                </a:solidFill>
                <a:latin typeface="Arial" pitchFamily="34" charset="0"/>
                <a:cs typeface="Arial" pitchFamily="34" charset="0"/>
              </a:rPr>
              <a:t>Training (1):</a:t>
            </a:r>
            <a:r>
              <a:rPr lang="en-US" sz="3000" b="1" dirty="0" smtClean="0">
                <a:solidFill>
                  <a:srgbClr val="663300"/>
                </a:solidFill>
                <a:latin typeface="Arial" pitchFamily="34" charset="0"/>
                <a:cs typeface="Arial" pitchFamily="34" charset="0"/>
              </a:rPr>
              <a:t> </a:t>
            </a:r>
            <a:endParaRPr lang="en-US" sz="3000" b="1" dirty="0">
              <a:solidFill>
                <a:srgbClr val="663300"/>
              </a:solidFill>
              <a:latin typeface="Arial" pitchFamily="34" charset="0"/>
              <a:cs typeface="Arial" pitchFamily="34" charset="0"/>
            </a:endParaRPr>
          </a:p>
          <a:p>
            <a:r>
              <a:rPr lang="en-US" sz="3400" dirty="0">
                <a:solidFill>
                  <a:srgbClr val="663300"/>
                </a:solidFill>
                <a:latin typeface="Arial" pitchFamily="34" charset="0"/>
                <a:cs typeface="Arial" pitchFamily="34" charset="0"/>
              </a:rPr>
              <a:t>Basics of Quantitative Research Methods</a:t>
            </a:r>
          </a:p>
        </p:txBody>
      </p:sp>
      <p:pic>
        <p:nvPicPr>
          <p:cNvPr id="10244" name="Picture 6" descr="NIH Logo"/>
          <p:cNvPicPr>
            <a:picLocks noChangeAspect="1" noChangeArrowheads="1"/>
          </p:cNvPicPr>
          <p:nvPr/>
        </p:nvPicPr>
        <p:blipFill>
          <a:blip r:embed="rId3" cstate="print"/>
          <a:srcRect/>
          <a:stretch>
            <a:fillRect/>
          </a:stretch>
        </p:blipFill>
        <p:spPr bwMode="auto">
          <a:xfrm>
            <a:off x="1447800" y="228600"/>
            <a:ext cx="838200" cy="838200"/>
          </a:xfrm>
          <a:prstGeom prst="rect">
            <a:avLst/>
          </a:prstGeom>
          <a:noFill/>
          <a:ln w="9525">
            <a:noFill/>
            <a:miter lim="800000"/>
            <a:headEnd/>
            <a:tailEnd/>
          </a:ln>
        </p:spPr>
      </p:pic>
      <p:pic>
        <p:nvPicPr>
          <p:cNvPr id="10245" name="Picture 7" descr="cc_wht_003"/>
          <p:cNvPicPr>
            <a:picLocks noChangeAspect="1" noChangeArrowheads="1"/>
          </p:cNvPicPr>
          <p:nvPr/>
        </p:nvPicPr>
        <p:blipFill>
          <a:blip r:embed="rId4" cstate="print">
            <a:grayscl/>
            <a:biLevel thresh="50000"/>
          </a:blip>
          <a:srcRect/>
          <a:stretch>
            <a:fillRect/>
          </a:stretch>
        </p:blipFill>
        <p:spPr bwMode="auto">
          <a:xfrm>
            <a:off x="2590800" y="228600"/>
            <a:ext cx="762000" cy="762000"/>
          </a:xfrm>
          <a:prstGeom prst="rect">
            <a:avLst/>
          </a:prstGeom>
          <a:noFill/>
          <a:ln w="9525">
            <a:noFill/>
            <a:miter lim="800000"/>
            <a:headEnd/>
            <a:tailEnd/>
          </a:ln>
        </p:spPr>
      </p:pic>
      <p:sp>
        <p:nvSpPr>
          <p:cNvPr id="10246" name="Text Box 9"/>
          <p:cNvSpPr txBox="1">
            <a:spLocks noChangeArrowheads="1"/>
          </p:cNvSpPr>
          <p:nvPr/>
        </p:nvSpPr>
        <p:spPr bwMode="auto">
          <a:xfrm>
            <a:off x="2362200" y="5791200"/>
            <a:ext cx="4495800" cy="366713"/>
          </a:xfrm>
          <a:prstGeom prst="rect">
            <a:avLst/>
          </a:prstGeom>
          <a:noFill/>
          <a:ln w="9525">
            <a:noFill/>
            <a:miter lim="800000"/>
            <a:headEnd/>
            <a:tailEnd/>
          </a:ln>
        </p:spPr>
        <p:txBody>
          <a:bodyPr>
            <a:spAutoFit/>
          </a:bodyPr>
          <a:lstStyle/>
          <a:p>
            <a:pPr algn="ctr">
              <a:lnSpc>
                <a:spcPct val="90000"/>
              </a:lnSpc>
              <a:spcBef>
                <a:spcPct val="20000"/>
              </a:spcBef>
            </a:pPr>
            <a:r>
              <a:rPr lang="en-US" sz="2000" dirty="0"/>
              <a:t>June </a:t>
            </a:r>
            <a:r>
              <a:rPr lang="en-US" sz="2000" dirty="0" smtClean="0"/>
              <a:t>28, 2012</a:t>
            </a:r>
            <a:endParaRPr lang="en-US" sz="2000" dirty="0"/>
          </a:p>
        </p:txBody>
      </p:sp>
      <p:pic>
        <p:nvPicPr>
          <p:cNvPr id="10247" name="Picture 15" descr="rehab Medicine Logo"/>
          <p:cNvPicPr>
            <a:picLocks noChangeAspect="1" noChangeArrowheads="1"/>
          </p:cNvPicPr>
          <p:nvPr/>
        </p:nvPicPr>
        <p:blipFill>
          <a:blip r:embed="rId5" cstate="print"/>
          <a:srcRect/>
          <a:stretch>
            <a:fillRect/>
          </a:stretch>
        </p:blipFill>
        <p:spPr bwMode="auto">
          <a:xfrm>
            <a:off x="3505200" y="152400"/>
            <a:ext cx="914400" cy="990600"/>
          </a:xfrm>
          <a:prstGeom prst="rect">
            <a:avLst/>
          </a:prstGeom>
          <a:noFill/>
          <a:ln w="9525">
            <a:noFill/>
            <a:miter lim="800000"/>
            <a:headEnd/>
            <a:tailEnd/>
          </a:ln>
        </p:spPr>
      </p:pic>
      <p:pic>
        <p:nvPicPr>
          <p:cNvPr id="10248" name="Picture 5" descr="dhhs_clr_005"/>
          <p:cNvPicPr>
            <a:picLocks noChangeAspect="1" noChangeArrowheads="1"/>
          </p:cNvPicPr>
          <p:nvPr/>
        </p:nvPicPr>
        <p:blipFill>
          <a:blip r:embed="rId6" cstate="print">
            <a:grayscl/>
            <a:biLevel thresh="50000"/>
          </a:blip>
          <a:srcRect/>
          <a:stretch>
            <a:fillRect/>
          </a:stretch>
        </p:blipFill>
        <p:spPr bwMode="auto">
          <a:xfrm>
            <a:off x="381000" y="228600"/>
            <a:ext cx="838200" cy="838200"/>
          </a:xfrm>
          <a:prstGeom prst="rect">
            <a:avLst/>
          </a:prstGeom>
          <a:noFill/>
          <a:ln w="9525">
            <a:noFill/>
            <a:miter lim="800000"/>
            <a:headEnd/>
            <a:tailEnd/>
          </a:ln>
        </p:spPr>
      </p:pic>
      <p:pic>
        <p:nvPicPr>
          <p:cNvPr id="10" name="Picture 8" descr="MM900283948[1]"/>
          <p:cNvPicPr>
            <a:picLocks noChangeAspect="1" noChangeArrowheads="1" noCrop="1"/>
          </p:cNvPicPr>
          <p:nvPr/>
        </p:nvPicPr>
        <p:blipFill>
          <a:blip r:embed="rId7" cstate="print"/>
          <a:srcRect/>
          <a:stretch>
            <a:fillRect/>
          </a:stretch>
        </p:blipFill>
        <p:spPr bwMode="auto">
          <a:xfrm>
            <a:off x="6172200" y="4495800"/>
            <a:ext cx="2590800" cy="2133600"/>
          </a:xfrm>
          <a:prstGeom prst="rect">
            <a:avLst/>
          </a:prstGeom>
          <a:solidFill>
            <a:schemeClr val="accent2">
              <a:lumMod val="60000"/>
              <a:lumOff val="40000"/>
            </a:schemeClr>
          </a:solidFill>
          <a:ln w="9525">
            <a:noFill/>
            <a:miter lim="800000"/>
            <a:headEnd/>
            <a:tailEnd/>
          </a:ln>
        </p:spPr>
      </p:pic>
      <p:sp>
        <p:nvSpPr>
          <p:cNvPr id="11" name="Rectangle 10"/>
          <p:cNvSpPr/>
          <p:nvPr/>
        </p:nvSpPr>
        <p:spPr>
          <a:xfrm>
            <a:off x="6172200" y="3505200"/>
            <a:ext cx="2514600" cy="707886"/>
          </a:xfrm>
          <a:prstGeom prst="rect">
            <a:avLst/>
          </a:prstGeom>
          <a:noFill/>
          <a:ln w="19050">
            <a:solidFill>
              <a:schemeClr val="accent2">
                <a:lumMod val="50000"/>
              </a:schemeClr>
            </a:solidFill>
          </a:ln>
        </p:spPr>
        <p:txBody>
          <a:bodyPr wrap="square">
            <a:spAutoFit/>
          </a:bodyPr>
          <a:lstStyle/>
          <a:p>
            <a:pPr algn="ctr">
              <a:spcBef>
                <a:spcPct val="50000"/>
              </a:spcBef>
            </a:pPr>
            <a:r>
              <a:rPr lang="en-US" sz="2000" b="1" dirty="0" smtClean="0">
                <a:latin typeface="Comic Sans MS" pitchFamily="66" charset="0"/>
              </a:rPr>
              <a:t>Welcome to the NIH/RMD!</a:t>
            </a:r>
            <a:endParaRPr lang="en-US" sz="2000" b="1" dirty="0">
              <a:latin typeface="Comic Sans MS" pitchFamily="66" charset="0"/>
            </a:endParaRPr>
          </a:p>
        </p:txBody>
      </p:sp>
      <p:sp>
        <p:nvSpPr>
          <p:cNvPr id="12" name="Slide Number Placeholder 11"/>
          <p:cNvSpPr>
            <a:spLocks noGrp="1"/>
          </p:cNvSpPr>
          <p:nvPr>
            <p:ph type="sldNum" sz="quarter" idx="12"/>
          </p:nvPr>
        </p:nvSpPr>
        <p:spPr/>
        <p:txBody>
          <a:bodyPr/>
          <a:lstStyle/>
          <a:p>
            <a:pPr>
              <a:defRPr/>
            </a:pPr>
            <a:fld id="{22B5B63D-1162-4C2C-81F5-FDD179C8DCC8}" type="slidenum">
              <a:rPr lang="en-US" smtClean="0"/>
              <a:pPr>
                <a:defRPr/>
              </a:pPr>
              <a:t>1</a:t>
            </a:fld>
            <a:endParaRPr lang="en-US"/>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nchor="ctr">
            <a:noAutofit/>
          </a:bodyPr>
          <a:lstStyle/>
          <a:p>
            <a:r>
              <a:rPr lang="en-US" sz="4000" dirty="0" smtClean="0">
                <a:solidFill>
                  <a:srgbClr val="663300"/>
                </a:solidFill>
                <a:latin typeface="Arial" pitchFamily="34" charset="0"/>
                <a:cs typeface="Arial" pitchFamily="34" charset="0"/>
              </a:rPr>
              <a:t>Manage your data in a proper way (Cont.)</a:t>
            </a:r>
            <a:endParaRPr lang="en-US" sz="4000" dirty="0"/>
          </a:p>
        </p:txBody>
      </p:sp>
      <p:sp>
        <p:nvSpPr>
          <p:cNvPr id="5" name="Content Placeholder 4"/>
          <p:cNvSpPr>
            <a:spLocks noGrp="1"/>
          </p:cNvSpPr>
          <p:nvPr>
            <p:ph sz="quarter" idx="1"/>
          </p:nvPr>
        </p:nvSpPr>
        <p:spPr>
          <a:xfrm>
            <a:off x="457200" y="1600200"/>
            <a:ext cx="8077200" cy="4873752"/>
          </a:xfrm>
        </p:spPr>
        <p:txBody>
          <a:bodyPr/>
          <a:lstStyle/>
          <a:p>
            <a:pPr lvl="0"/>
            <a:r>
              <a:rPr lang="en-US" dirty="0" smtClean="0">
                <a:latin typeface="+mj-lt"/>
              </a:rPr>
              <a:t>Never include a space in the variable name. For example, a variable named as “Visit Date” is not acceptable. Consider to use a combination of upper or lower case, or an underscore sign to name this variable. Either </a:t>
            </a:r>
            <a:r>
              <a:rPr lang="en-US" b="1" dirty="0" err="1" smtClean="0">
                <a:latin typeface="+mj-lt"/>
              </a:rPr>
              <a:t>VisitDate</a:t>
            </a:r>
            <a:r>
              <a:rPr lang="en-US" b="1" dirty="0" smtClean="0">
                <a:latin typeface="+mj-lt"/>
              </a:rPr>
              <a:t> </a:t>
            </a:r>
            <a:r>
              <a:rPr lang="en-US" dirty="0" smtClean="0">
                <a:latin typeface="+mj-lt"/>
              </a:rPr>
              <a:t>or </a:t>
            </a:r>
            <a:r>
              <a:rPr lang="en-US" b="1" dirty="0" err="1" smtClean="0">
                <a:latin typeface="+mj-lt"/>
              </a:rPr>
              <a:t>Visit_Date</a:t>
            </a:r>
            <a:r>
              <a:rPr lang="en-US" b="1" dirty="0" smtClean="0">
                <a:latin typeface="+mj-lt"/>
              </a:rPr>
              <a:t> </a:t>
            </a:r>
            <a:r>
              <a:rPr lang="en-US" dirty="0" smtClean="0">
                <a:latin typeface="+mj-lt"/>
              </a:rPr>
              <a:t>will do.</a:t>
            </a:r>
          </a:p>
          <a:p>
            <a:pPr lvl="0"/>
            <a:r>
              <a:rPr lang="en-US" dirty="0" smtClean="0">
                <a:latin typeface="+mj-lt"/>
              </a:rPr>
              <a:t>Try to limit the variable names in a reasonable length.</a:t>
            </a:r>
          </a:p>
          <a:p>
            <a:r>
              <a:rPr lang="en-US" dirty="0" smtClean="0">
                <a:latin typeface="+mj-lt"/>
              </a:rPr>
              <a:t>Each database should contain at least one </a:t>
            </a:r>
            <a:r>
              <a:rPr lang="en-US" dirty="0" smtClean="0">
                <a:solidFill>
                  <a:srgbClr val="663300"/>
                </a:solidFill>
                <a:latin typeface="+mj-lt"/>
              </a:rPr>
              <a:t>unique case identifier. </a:t>
            </a:r>
            <a:r>
              <a:rPr lang="en-US" dirty="0" smtClean="0">
                <a:latin typeface="+mj-lt"/>
              </a:rPr>
              <a:t>For example, Patient’s ID, Medical Record ID, etc.</a:t>
            </a:r>
          </a:p>
          <a:p>
            <a:pPr lvl="0"/>
            <a:endParaRPr lang="en-US" dirty="0"/>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10</a:t>
            </a:fld>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74638"/>
            <a:ext cx="8458200" cy="792162"/>
          </a:xfrm>
          <a:solidFill>
            <a:schemeClr val="accent1">
              <a:lumMod val="60000"/>
              <a:lumOff val="40000"/>
            </a:schemeClr>
          </a:solidFill>
        </p:spPr>
        <p:txBody>
          <a:bodyPr anchor="ctr">
            <a:noAutofit/>
          </a:bodyPr>
          <a:lstStyle/>
          <a:p>
            <a:r>
              <a:rPr lang="en-US" sz="4000" dirty="0" smtClean="0">
                <a:solidFill>
                  <a:srgbClr val="663300"/>
                </a:solidFill>
                <a:latin typeface="Arial" pitchFamily="34" charset="0"/>
                <a:cs typeface="Arial" pitchFamily="34" charset="0"/>
              </a:rPr>
              <a:t>Let’s fix the problematic database</a:t>
            </a:r>
            <a:endParaRPr lang="en-US" sz="4000" dirty="0">
              <a:solidFill>
                <a:srgbClr val="663300"/>
              </a:solidFill>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589C05D5-78F2-4848-AB72-54A658925678}" type="slidenum">
              <a:rPr lang="en-US" smtClean="0"/>
              <a:pPr>
                <a:defRPr/>
              </a:pPr>
              <a:t>11</a:t>
            </a:fld>
            <a:endParaRPr lang="en-US"/>
          </a:p>
        </p:txBody>
      </p:sp>
      <p:graphicFrame>
        <p:nvGraphicFramePr>
          <p:cNvPr id="6" name="Content Placeholder 4"/>
          <p:cNvGraphicFramePr>
            <a:graphicFrameLocks/>
          </p:cNvGraphicFramePr>
          <p:nvPr/>
        </p:nvGraphicFramePr>
        <p:xfrm>
          <a:off x="152399" y="1295396"/>
          <a:ext cx="8610604" cy="5157724"/>
        </p:xfrm>
        <a:graphic>
          <a:graphicData uri="http://schemas.openxmlformats.org/drawingml/2006/table">
            <a:tbl>
              <a:tblPr firstRow="1" bandRow="1">
                <a:tableStyleId>{5C22544A-7EE6-4342-B048-85BDC9FD1C3A}</a:tableStyleId>
              </a:tblPr>
              <a:tblGrid>
                <a:gridCol w="533398"/>
                <a:gridCol w="838201"/>
                <a:gridCol w="533400"/>
                <a:gridCol w="609601"/>
                <a:gridCol w="609601"/>
                <a:gridCol w="762000"/>
                <a:gridCol w="1066800"/>
                <a:gridCol w="1066802"/>
                <a:gridCol w="1066801"/>
                <a:gridCol w="609601"/>
                <a:gridCol w="914399"/>
              </a:tblGrid>
              <a:tr h="381004">
                <a:tc>
                  <a:txBody>
                    <a:bodyPr/>
                    <a:lstStyle/>
                    <a:p>
                      <a:pPr algn="ctr" fontAlgn="b"/>
                      <a:r>
                        <a:rPr lang="en-US" sz="1400" b="1" i="0" u="none" strike="noStrike" dirty="0">
                          <a:solidFill>
                            <a:srgbClr val="000000"/>
                          </a:solidFill>
                          <a:latin typeface="Calibri"/>
                        </a:rPr>
                        <a:t>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400" b="1" i="0" u="none" strike="noStrike" dirty="0">
                          <a:solidFill>
                            <a:srgbClr val="000000"/>
                          </a:solidFill>
                          <a:latin typeface="Calibri"/>
                        </a:rPr>
                        <a:t>VisitDate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400" b="1" i="0" u="none" strike="noStrike" dirty="0">
                          <a:solidFill>
                            <a:srgbClr val="000000"/>
                          </a:solidFill>
                          <a:latin typeface="Calibri"/>
                        </a:rPr>
                        <a:t>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400" b="1" i="0" u="none" strike="noStrike" dirty="0">
                          <a:solidFill>
                            <a:srgbClr val="000000"/>
                          </a:solidFill>
                          <a:latin typeface="Calibri"/>
                        </a:rPr>
                        <a:t>Sex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400" b="1" i="0" u="none" strike="noStrike" dirty="0">
                          <a:solidFill>
                            <a:srgbClr val="000000"/>
                          </a:solidFill>
                          <a:latin typeface="Calibri"/>
                        </a:rPr>
                        <a:t>Race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400" b="1" i="0" u="none" strike="noStrike" dirty="0">
                          <a:solidFill>
                            <a:srgbClr val="000000"/>
                          </a:solidFill>
                          <a:latin typeface="Calibri"/>
                        </a:rPr>
                        <a:t>Yr_Educ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400" b="1" i="0" u="none" strike="noStrike" dirty="0">
                          <a:solidFill>
                            <a:srgbClr val="000000"/>
                          </a:solidFill>
                          <a:latin typeface="Calibri"/>
                        </a:rPr>
                        <a:t>BP_Systolic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400" b="1" i="0" u="none" strike="noStrike" dirty="0">
                          <a:solidFill>
                            <a:srgbClr val="000000"/>
                          </a:solidFill>
                          <a:latin typeface="Calibri"/>
                        </a:rPr>
                        <a:t>BP_Diastolic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400" b="1" i="0" u="none" strike="noStrike" dirty="0">
                          <a:solidFill>
                            <a:srgbClr val="000000"/>
                          </a:solidFill>
                          <a:latin typeface="Calibri"/>
                        </a:rPr>
                        <a:t>Walk_6Min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400" b="1" i="0" u="none" strike="noStrike" dirty="0">
                          <a:solidFill>
                            <a:srgbClr val="000000"/>
                          </a:solidFill>
                          <a:latin typeface="Calibri"/>
                        </a:rPr>
                        <a:t>MAS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400" b="1" i="0" u="none" strike="noStrike" dirty="0">
                          <a:solidFill>
                            <a:srgbClr val="000000"/>
                          </a:solidFill>
                          <a:latin typeface="Calibri"/>
                        </a:rPr>
                        <a:t>MAS_Pct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477672">
                <a:tc>
                  <a:txBody>
                    <a:bodyPr/>
                    <a:lstStyle/>
                    <a:p>
                      <a:pPr algn="ctr" fontAlgn="b"/>
                      <a:r>
                        <a:rPr lang="en-US" sz="1400" b="0" i="0" u="none" strike="noStrike" dirty="0" smtClean="0">
                          <a:solidFill>
                            <a:srgbClr val="000000"/>
                          </a:solidFill>
                          <a:latin typeface="Calibri"/>
                        </a:rPr>
                        <a:t>A001</a:t>
                      </a:r>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7672">
                <a:tc>
                  <a:txBody>
                    <a:bodyPr/>
                    <a:lstStyle/>
                    <a:p>
                      <a:pPr algn="ctr" fontAlgn="b"/>
                      <a:r>
                        <a:rPr lang="en-US" sz="1400" b="0" i="0" u="none" strike="noStrike" dirty="0" smtClean="0">
                          <a:solidFill>
                            <a:srgbClr val="000000"/>
                          </a:solidFill>
                          <a:latin typeface="Calibri"/>
                        </a:rPr>
                        <a:t>A002</a:t>
                      </a:r>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7672">
                <a:tc>
                  <a:txBody>
                    <a:bodyPr/>
                    <a:lstStyle/>
                    <a:p>
                      <a:pPr algn="ctr" fontAlgn="b"/>
                      <a:r>
                        <a:rPr lang="en-US" sz="1400" b="0" i="0" u="none" strike="noStrike" dirty="0" smtClean="0">
                          <a:solidFill>
                            <a:srgbClr val="000000"/>
                          </a:solidFill>
                          <a:latin typeface="Calibri"/>
                        </a:rPr>
                        <a:t>A003</a:t>
                      </a:r>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7672">
                <a:tc>
                  <a:txBody>
                    <a:bodyPr/>
                    <a:lstStyle/>
                    <a:p>
                      <a:pPr algn="ctr" fontAlgn="b"/>
                      <a:r>
                        <a:rPr lang="en-US" sz="1400" b="0" i="0" u="none" strike="noStrike" dirty="0" smtClean="0">
                          <a:solidFill>
                            <a:srgbClr val="000000"/>
                          </a:solidFill>
                          <a:latin typeface="Calibri"/>
                        </a:rPr>
                        <a:t>A004</a:t>
                      </a:r>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7672">
                <a:tc>
                  <a:txBody>
                    <a:bodyPr/>
                    <a:lstStyle/>
                    <a:p>
                      <a:pPr algn="ctr" fontAlgn="b"/>
                      <a:r>
                        <a:rPr lang="en-US" sz="1400" b="0" i="0" u="none" strike="noStrike" dirty="0" smtClean="0">
                          <a:solidFill>
                            <a:srgbClr val="000000"/>
                          </a:solidFill>
                          <a:latin typeface="Calibri"/>
                        </a:rPr>
                        <a:t>A005</a:t>
                      </a:r>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7672">
                <a:tc>
                  <a:txBody>
                    <a:bodyPr/>
                    <a:lstStyle/>
                    <a:p>
                      <a:pPr algn="ctr" fontAlgn="b"/>
                      <a:r>
                        <a:rPr lang="en-US" sz="1400" b="0" i="0" u="none" strike="noStrike" dirty="0" smtClean="0">
                          <a:solidFill>
                            <a:srgbClr val="000000"/>
                          </a:solidFill>
                          <a:latin typeface="Calibri"/>
                        </a:rPr>
                        <a:t>A006</a:t>
                      </a:r>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7672">
                <a:tc>
                  <a:txBody>
                    <a:bodyPr/>
                    <a:lstStyle/>
                    <a:p>
                      <a:pPr algn="ctr" fontAlgn="b"/>
                      <a:r>
                        <a:rPr lang="en-US" sz="1400" b="0" i="0" u="none" strike="noStrike" dirty="0" smtClean="0">
                          <a:solidFill>
                            <a:srgbClr val="000000"/>
                          </a:solidFill>
                          <a:latin typeface="Calibri"/>
                        </a:rPr>
                        <a:t>A007</a:t>
                      </a:r>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7672">
                <a:tc>
                  <a:txBody>
                    <a:bodyPr/>
                    <a:lstStyle/>
                    <a:p>
                      <a:pPr algn="ctr" fontAlgn="b"/>
                      <a:r>
                        <a:rPr lang="en-US" sz="1400" b="0" i="0" u="none" strike="noStrike" dirty="0" smtClean="0">
                          <a:solidFill>
                            <a:srgbClr val="000000"/>
                          </a:solidFill>
                          <a:latin typeface="Calibri"/>
                        </a:rPr>
                        <a:t>A008</a:t>
                      </a:r>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7672">
                <a:tc>
                  <a:txBody>
                    <a:bodyPr/>
                    <a:lstStyle/>
                    <a:p>
                      <a:pPr algn="ctr" fontAlgn="b"/>
                      <a:r>
                        <a:rPr lang="en-US" sz="1400" b="0" i="0" u="none" strike="noStrike" dirty="0" smtClean="0">
                          <a:solidFill>
                            <a:srgbClr val="000000"/>
                          </a:solidFill>
                          <a:latin typeface="Calibri"/>
                        </a:rPr>
                        <a:t>A009</a:t>
                      </a:r>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77672">
                <a:tc>
                  <a:txBody>
                    <a:bodyPr/>
                    <a:lstStyle/>
                    <a:p>
                      <a:pPr algn="ctr" fontAlgn="b"/>
                      <a:r>
                        <a:rPr lang="en-US" sz="1400" b="0" i="0" u="none" strike="noStrike" dirty="0" smtClean="0">
                          <a:solidFill>
                            <a:srgbClr val="000000"/>
                          </a:solidFill>
                          <a:latin typeface="Calibri"/>
                        </a:rPr>
                        <a:t>A010</a:t>
                      </a:r>
                      <a:endParaRPr lang="en-US" sz="14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
        <p:nvSpPr>
          <p:cNvPr id="7" name="Oval 6"/>
          <p:cNvSpPr/>
          <p:nvPr/>
        </p:nvSpPr>
        <p:spPr>
          <a:xfrm>
            <a:off x="685800" y="1295400"/>
            <a:ext cx="838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05400" y="1295400"/>
            <a:ext cx="10668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248400" y="1295400"/>
            <a:ext cx="9906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48600" y="1295400"/>
            <a:ext cx="9144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1295400"/>
            <a:ext cx="1066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868362"/>
          </a:xfrm>
          <a:solidFill>
            <a:schemeClr val="accent1">
              <a:lumMod val="60000"/>
              <a:lumOff val="40000"/>
            </a:schemeClr>
          </a:solidFill>
        </p:spPr>
        <p:txBody>
          <a:bodyPr anchor="ctr">
            <a:normAutofit/>
          </a:bodyPr>
          <a:lstStyle/>
          <a:p>
            <a:r>
              <a:rPr lang="en-US" sz="4400" dirty="0" smtClean="0">
                <a:solidFill>
                  <a:srgbClr val="663300"/>
                </a:solidFill>
                <a:latin typeface="Arial" pitchFamily="34" charset="0"/>
                <a:cs typeface="Arial" pitchFamily="34" charset="0"/>
              </a:rPr>
              <a:t>Data dictionary</a:t>
            </a:r>
            <a:endParaRPr lang="en-US" sz="4400" dirty="0">
              <a:latin typeface="Arial" pitchFamily="34" charset="0"/>
              <a:cs typeface="Arial" pitchFamily="34" charset="0"/>
            </a:endParaRPr>
          </a:p>
        </p:txBody>
      </p:sp>
      <p:sp>
        <p:nvSpPr>
          <p:cNvPr id="3" name="Content Placeholder 2"/>
          <p:cNvSpPr>
            <a:spLocks noGrp="1"/>
          </p:cNvSpPr>
          <p:nvPr>
            <p:ph sz="quarter" idx="1"/>
          </p:nvPr>
        </p:nvSpPr>
        <p:spPr>
          <a:xfrm>
            <a:off x="457200" y="1371600"/>
            <a:ext cx="8229600" cy="5102352"/>
          </a:xfrm>
        </p:spPr>
        <p:txBody>
          <a:bodyPr>
            <a:normAutofit/>
          </a:bodyPr>
          <a:lstStyle/>
          <a:p>
            <a:r>
              <a:rPr lang="en-US" dirty="0" smtClean="0">
                <a:latin typeface="+mj-lt"/>
              </a:rPr>
              <a:t>A data dictionary is a collection of descriptions of the data objects and items in a database. It is important for the benefit of researchers and analysts who need to refer to them. </a:t>
            </a:r>
            <a:endParaRPr lang="en-US" dirty="0" smtClean="0">
              <a:solidFill>
                <a:srgbClr val="663300"/>
              </a:solidFill>
              <a:latin typeface="+mj-lt"/>
            </a:endParaRPr>
          </a:p>
          <a:p>
            <a:pPr lvl="1"/>
            <a:r>
              <a:rPr lang="en-US" sz="2400" dirty="0" smtClean="0">
                <a:latin typeface="+mj-lt"/>
              </a:rPr>
              <a:t>At minimum should contain variable names, definitions, attributes/selection categories, filter questions and skip pattern instructions (if any). </a:t>
            </a:r>
          </a:p>
          <a:p>
            <a:pPr lvl="1"/>
            <a:r>
              <a:rPr lang="en-US" sz="2400" dirty="0" smtClean="0">
                <a:latin typeface="+mj-lt"/>
              </a:rPr>
              <a:t>Some dictionaries also contain the sampling methods, data collection strategies, data column positions (for .txt format data read-in), and descriptive statistics of the raw data. These information are extremely crucial.</a:t>
            </a:r>
          </a:p>
          <a:p>
            <a:r>
              <a:rPr lang="en-US" dirty="0" smtClean="0">
                <a:solidFill>
                  <a:srgbClr val="663300"/>
                </a:solidFill>
                <a:latin typeface="+mj-lt"/>
              </a:rPr>
              <a:t>Always create a data dictionary or codebook for your study!</a:t>
            </a:r>
            <a:endParaRPr lang="en-US" dirty="0">
              <a:latin typeface="+mj-lt"/>
            </a:endParaRPr>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12</a:t>
            </a:fld>
            <a:endParaRPr 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a:solidFill>
            <a:schemeClr val="accent1">
              <a:lumMod val="60000"/>
              <a:lumOff val="40000"/>
            </a:schemeClr>
          </a:solidFill>
        </p:spPr>
        <p:txBody>
          <a:bodyPr anchor="ctr">
            <a:noAutofit/>
          </a:bodyPr>
          <a:lstStyle/>
          <a:p>
            <a:r>
              <a:rPr lang="en-US" sz="4400" dirty="0" smtClean="0">
                <a:solidFill>
                  <a:srgbClr val="663300"/>
                </a:solidFill>
                <a:latin typeface="Arial" pitchFamily="34" charset="0"/>
                <a:cs typeface="Arial" pitchFamily="34" charset="0"/>
              </a:rPr>
              <a:t>Example of Data dictionary</a:t>
            </a:r>
            <a:endParaRPr lang="en-US" sz="4400" dirty="0">
              <a:latin typeface="Arial" pitchFamily="34" charset="0"/>
              <a:cs typeface="Arial" pitchFamily="34" charset="0"/>
            </a:endParaRPr>
          </a:p>
        </p:txBody>
      </p:sp>
      <p:sp>
        <p:nvSpPr>
          <p:cNvPr id="3" name="Slide Number Placeholder 2"/>
          <p:cNvSpPr>
            <a:spLocks noGrp="1"/>
          </p:cNvSpPr>
          <p:nvPr>
            <p:ph type="sldNum" sz="quarter" idx="11"/>
          </p:nvPr>
        </p:nvSpPr>
        <p:spPr/>
        <p:txBody>
          <a:bodyPr/>
          <a:lstStyle/>
          <a:p>
            <a:pPr>
              <a:defRPr/>
            </a:pPr>
            <a:fld id="{86395809-2065-4C71-A838-925E14B8C1F1}" type="slidenum">
              <a:rPr lang="en-US" smtClean="0"/>
              <a:pPr>
                <a:defRPr/>
              </a:pPr>
              <a:t>13</a:t>
            </a:fld>
            <a:endParaRPr lang="en-US"/>
          </a:p>
        </p:txBody>
      </p:sp>
      <p:graphicFrame>
        <p:nvGraphicFramePr>
          <p:cNvPr id="4" name="Content Placeholder 4"/>
          <p:cNvGraphicFramePr>
            <a:graphicFrameLocks/>
          </p:cNvGraphicFramePr>
          <p:nvPr/>
        </p:nvGraphicFramePr>
        <p:xfrm>
          <a:off x="228600" y="1219200"/>
          <a:ext cx="8534401" cy="5410200"/>
        </p:xfrm>
        <a:graphic>
          <a:graphicData uri="http://schemas.openxmlformats.org/drawingml/2006/table">
            <a:tbl>
              <a:tblPr firstRow="1" bandRow="1">
                <a:tableStyleId>{073A0DAA-6AF3-43AB-8588-CEC1D06C72B9}</a:tableStyleId>
              </a:tblPr>
              <a:tblGrid>
                <a:gridCol w="1661565"/>
                <a:gridCol w="3021027"/>
                <a:gridCol w="3851809"/>
              </a:tblGrid>
              <a:tr h="438389">
                <a:tc>
                  <a:txBody>
                    <a:bodyPr/>
                    <a:lstStyle/>
                    <a:p>
                      <a:pPr marL="342900" marR="0" lvl="0" indent="-342900" algn="l" defTabSz="914400" rtl="0" eaLnBrk="1" fontAlgn="b" latinLnBrk="0" hangingPunct="1">
                        <a:lnSpc>
                          <a:spcPct val="100000"/>
                        </a:lnSpc>
                        <a:spcBef>
                          <a:spcPct val="0"/>
                        </a:spcBef>
                        <a:spcAft>
                          <a:spcPct val="0"/>
                        </a:spcAft>
                        <a:buClrTx/>
                        <a:buSzTx/>
                        <a:buFontTx/>
                        <a:buNone/>
                        <a:tabLst>
                          <a:tab pos="1481138" algn="l"/>
                        </a:tabLst>
                      </a:pPr>
                      <a:r>
                        <a:rPr kumimoji="0" lang="en-US" sz="1900" b="1" i="0" u="none" strike="noStrike" cap="none" normalizeH="0" baseline="0" dirty="0" smtClean="0">
                          <a:ln>
                            <a:noFill/>
                          </a:ln>
                          <a:solidFill>
                            <a:schemeClr val="tx1"/>
                          </a:solidFill>
                          <a:effectLst/>
                          <a:latin typeface="+mj-lt"/>
                          <a:cs typeface="Arial" charset="0"/>
                        </a:rPr>
                        <a:t>Variable name </a:t>
                      </a:r>
                      <a:endParaRPr kumimoji="0" lang="en-US" sz="1900" b="0" i="0" u="none" strike="noStrike" cap="none" normalizeH="0" baseline="0" dirty="0" smtClean="0">
                        <a:ln>
                          <a:noFill/>
                        </a:ln>
                        <a:solidFill>
                          <a:schemeClr val="tx1"/>
                        </a:solidFill>
                        <a:effectLst/>
                        <a:latin typeface="+mj-lt"/>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900" b="1" i="0" u="none" strike="noStrike" cap="none" normalizeH="0" baseline="0" dirty="0" smtClean="0">
                          <a:ln>
                            <a:noFill/>
                          </a:ln>
                          <a:solidFill>
                            <a:schemeClr val="tx1"/>
                          </a:solidFill>
                          <a:effectLst/>
                          <a:latin typeface="+mj-lt"/>
                          <a:cs typeface="Arial" charset="0"/>
                        </a:rPr>
                        <a:t>Definition/Label</a:t>
                      </a:r>
                      <a:endParaRPr kumimoji="0" lang="en-US" sz="1900" b="0" i="0" u="none" strike="noStrike" cap="none" normalizeH="0" baseline="0" dirty="0" smtClean="0">
                        <a:ln>
                          <a:noFill/>
                        </a:ln>
                        <a:solidFill>
                          <a:schemeClr val="tx1"/>
                        </a:solidFill>
                        <a:effectLst/>
                        <a:latin typeface="+mj-lt"/>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900" b="1" i="0" u="none" strike="noStrike" cap="none" normalizeH="0" baseline="0" dirty="0" smtClean="0">
                          <a:ln>
                            <a:noFill/>
                          </a:ln>
                          <a:solidFill>
                            <a:schemeClr val="tx1"/>
                          </a:solidFill>
                          <a:effectLst/>
                          <a:latin typeface="+mj-lt"/>
                          <a:cs typeface="Arial" charset="0"/>
                        </a:rPr>
                        <a:t>Attributes/Category</a:t>
                      </a:r>
                      <a:endParaRPr kumimoji="0" lang="en-US" sz="1900" b="0" i="0" u="none" strike="noStrike" cap="none" normalizeH="0" baseline="0" dirty="0" smtClean="0">
                        <a:ln>
                          <a:noFill/>
                        </a:ln>
                        <a:solidFill>
                          <a:schemeClr val="tx1"/>
                        </a:solidFill>
                        <a:effectLst/>
                        <a:latin typeface="+mj-lt"/>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438389">
                <a:tc>
                  <a:txBody>
                    <a:bodyPr/>
                    <a:lstStyle/>
                    <a:p>
                      <a:r>
                        <a:rPr lang="en-US" sz="1600" dirty="0" smtClean="0">
                          <a:latin typeface="+mj-lt"/>
                        </a:rPr>
                        <a:t>ID</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Patient’s identifier</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1 character followed by 3 </a:t>
                      </a:r>
                      <a:r>
                        <a:rPr kumimoji="0" lang="en-US" sz="1600" b="0" i="0" u="none" strike="noStrike" cap="none" normalizeH="0" baseline="0" dirty="0" smtClean="0">
                          <a:ln>
                            <a:noFill/>
                          </a:ln>
                          <a:solidFill>
                            <a:schemeClr val="tx1"/>
                          </a:solidFill>
                          <a:effectLst/>
                          <a:latin typeface="+mj-lt"/>
                          <a:cs typeface="Arial" charset="0"/>
                        </a:rPr>
                        <a:t>digit numbers</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8389">
                <a:tc>
                  <a:txBody>
                    <a:bodyPr/>
                    <a:lstStyle/>
                    <a:p>
                      <a:r>
                        <a:rPr lang="en-US" sz="1600" dirty="0" smtClean="0">
                          <a:latin typeface="+mj-lt"/>
                        </a:rPr>
                        <a:t>VisitDate</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Visit date</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In MM/DD/YYYY format</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8389">
                <a:tc>
                  <a:txBody>
                    <a:bodyPr/>
                    <a:lstStyle/>
                    <a:p>
                      <a:r>
                        <a:rPr lang="en-US" sz="1600" dirty="0" smtClean="0">
                          <a:latin typeface="+mj-lt"/>
                        </a:rPr>
                        <a:t>Age</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Age</a:t>
                      </a:r>
                      <a:r>
                        <a:rPr lang="en-US" sz="1600" baseline="0" dirty="0" smtClean="0">
                          <a:latin typeface="+mj-lt"/>
                        </a:rPr>
                        <a:t> at  the date of visit</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Continuous years of age, ranges 18-100</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8389">
                <a:tc>
                  <a:txBody>
                    <a:bodyPr/>
                    <a:lstStyle/>
                    <a:p>
                      <a:r>
                        <a:rPr lang="en-US" sz="1600" dirty="0" smtClean="0">
                          <a:latin typeface="+mj-lt"/>
                        </a:rPr>
                        <a:t>Sex</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Sex</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1=Male, 2=Female</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8389">
                <a:tc>
                  <a:txBody>
                    <a:bodyPr/>
                    <a:lstStyle/>
                    <a:p>
                      <a:r>
                        <a:rPr lang="en-US" sz="1600" dirty="0" smtClean="0">
                          <a:latin typeface="+mj-lt"/>
                        </a:rPr>
                        <a:t>Race</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Race</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1=White; 2=African American; </a:t>
                      </a:r>
                      <a:r>
                        <a:rPr lang="en-US" sz="1600" dirty="0" smtClean="0">
                          <a:solidFill>
                            <a:srgbClr val="663300"/>
                          </a:solidFill>
                          <a:latin typeface="+mj-lt"/>
                        </a:rPr>
                        <a:t>3=Other</a:t>
                      </a:r>
                      <a:endParaRPr lang="en-US" sz="1600" dirty="0">
                        <a:solidFill>
                          <a:srgbClr val="6633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81735">
                <a:tc>
                  <a:txBody>
                    <a:bodyPr/>
                    <a:lstStyle/>
                    <a:p>
                      <a:r>
                        <a:rPr lang="en-US" sz="1600" dirty="0" smtClean="0">
                          <a:latin typeface="+mj-lt"/>
                        </a:rPr>
                        <a:t>Yr_Educ</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Years of education</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Continuous years of schooling, </a:t>
                      </a:r>
                      <a:r>
                        <a:rPr lang="en-US" sz="1600" dirty="0" smtClean="0">
                          <a:solidFill>
                            <a:srgbClr val="663300"/>
                          </a:solidFill>
                          <a:latin typeface="+mj-lt"/>
                        </a:rPr>
                        <a:t>top coded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8389">
                <a:tc>
                  <a:txBody>
                    <a:bodyPr/>
                    <a:lstStyle/>
                    <a:p>
                      <a:r>
                        <a:rPr lang="en-US" sz="1600" dirty="0" smtClean="0">
                          <a:latin typeface="+mj-lt"/>
                        </a:rPr>
                        <a:t>BP_Systolic</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Blood pressure, Systolic</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In mmHg </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8389">
                <a:tc>
                  <a:txBody>
                    <a:bodyPr/>
                    <a:lstStyle/>
                    <a:p>
                      <a:r>
                        <a:rPr lang="en-US" sz="1600" dirty="0" smtClean="0">
                          <a:latin typeface="+mj-lt"/>
                        </a:rPr>
                        <a:t>BP_Diastolic</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Blood pressure, Diastolic</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In mmHg</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8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j-lt"/>
                        </a:rPr>
                        <a:t>Walk_6Min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Walk distance in 6 minutes</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In meter</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8389">
                <a:tc>
                  <a:txBody>
                    <a:bodyPr/>
                    <a:lstStyle/>
                    <a:p>
                      <a:r>
                        <a:rPr lang="en-US" sz="1600" dirty="0" smtClean="0">
                          <a:latin typeface="+mj-lt"/>
                        </a:rPr>
                        <a:t>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Maximum activity score</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MAS score, ranges 1-94</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4575">
                <a:tc>
                  <a:txBody>
                    <a:bodyPr/>
                    <a:lstStyle/>
                    <a:p>
                      <a:r>
                        <a:rPr lang="en-US" sz="1600" dirty="0" smtClean="0">
                          <a:latin typeface="+mj-lt"/>
                        </a:rPr>
                        <a:t>MAS_Pct</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Maximum activity score percentile</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latin typeface="+mj-lt"/>
                        </a:rPr>
                        <a:t>Converted</a:t>
                      </a:r>
                      <a:r>
                        <a:rPr lang="en-US" sz="1600" baseline="0" dirty="0" smtClean="0">
                          <a:latin typeface="+mj-lt"/>
                        </a:rPr>
                        <a:t> MAS percentile based on age</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sz="quarter" idx="1"/>
          </p:nvPr>
        </p:nvSpPr>
        <p:spPr>
          <a:xfrm>
            <a:off x="381000" y="1219200"/>
            <a:ext cx="8458200" cy="5105400"/>
          </a:xfrm>
        </p:spPr>
        <p:txBody>
          <a:bodyPr/>
          <a:lstStyle/>
          <a:p>
            <a:pPr eaLnBrk="1" hangingPunct="1"/>
            <a:r>
              <a:rPr lang="en-US" sz="2200" dirty="0" smtClean="0">
                <a:latin typeface="+mj-lt"/>
              </a:rPr>
              <a:t>Real datasets often contain missing values. Reasons:</a:t>
            </a:r>
          </a:p>
          <a:p>
            <a:pPr lvl="1" eaLnBrk="1" hangingPunct="1"/>
            <a:r>
              <a:rPr lang="en-US" sz="2000" dirty="0" smtClean="0">
                <a:latin typeface="+mj-lt"/>
              </a:rPr>
              <a:t>A patient may fail to come back for a follow-up visit. </a:t>
            </a:r>
          </a:p>
          <a:p>
            <a:pPr lvl="1" eaLnBrk="1" hangingPunct="1"/>
            <a:r>
              <a:rPr lang="en-US" sz="2000" dirty="0" smtClean="0">
                <a:latin typeface="+mj-lt"/>
              </a:rPr>
              <a:t>Data collected with a skip pattern or filter question structure, and the condition does not apply to the respondent (NAP). </a:t>
            </a:r>
          </a:p>
          <a:p>
            <a:pPr lvl="1" eaLnBrk="1" hangingPunct="1"/>
            <a:r>
              <a:rPr lang="en-US" sz="2000" dirty="0" smtClean="0">
                <a:latin typeface="+mj-lt"/>
              </a:rPr>
              <a:t>Respondents do not know how to answer the question, or cannot find a suitable answer from your selection list (NA).</a:t>
            </a:r>
          </a:p>
          <a:p>
            <a:pPr lvl="1" eaLnBrk="1" hangingPunct="1"/>
            <a:r>
              <a:rPr lang="en-US" sz="2000" dirty="0" smtClean="0">
                <a:latin typeface="+mj-lt"/>
              </a:rPr>
              <a:t>Respondents do not want to answer your questions (Refuse). </a:t>
            </a:r>
          </a:p>
          <a:p>
            <a:pPr lvl="1" eaLnBrk="1" hangingPunct="1"/>
            <a:r>
              <a:rPr lang="en-US" sz="2000" dirty="0" smtClean="0">
                <a:latin typeface="+mj-lt"/>
              </a:rPr>
              <a:t>Respondents give an answer, but it does not make sense. </a:t>
            </a:r>
          </a:p>
          <a:p>
            <a:pPr eaLnBrk="1" hangingPunct="1"/>
            <a:r>
              <a:rPr lang="en-US" sz="2200" dirty="0" smtClean="0">
                <a:latin typeface="+mj-lt"/>
              </a:rPr>
              <a:t>How to handle missing data?</a:t>
            </a:r>
          </a:p>
          <a:p>
            <a:pPr lvl="1" eaLnBrk="1" hangingPunct="1"/>
            <a:r>
              <a:rPr lang="en-US" sz="2000" dirty="0" smtClean="0">
                <a:latin typeface="+mj-lt"/>
              </a:rPr>
              <a:t>If you have no data for a particular entry, leave it </a:t>
            </a:r>
            <a:r>
              <a:rPr lang="en-US" sz="2000" dirty="0" smtClean="0">
                <a:solidFill>
                  <a:srgbClr val="663300"/>
                </a:solidFill>
                <a:latin typeface="+mj-lt"/>
              </a:rPr>
              <a:t>blank</a:t>
            </a:r>
            <a:r>
              <a:rPr lang="en-US" sz="2000" dirty="0" smtClean="0">
                <a:solidFill>
                  <a:schemeClr val="hlink"/>
                </a:solidFill>
                <a:latin typeface="+mj-lt"/>
              </a:rPr>
              <a:t> </a:t>
            </a:r>
            <a:r>
              <a:rPr lang="en-US" sz="2000" dirty="0" smtClean="0">
                <a:latin typeface="+mj-lt"/>
              </a:rPr>
              <a:t>or use</a:t>
            </a:r>
            <a:r>
              <a:rPr lang="en-US" sz="2000" dirty="0" smtClean="0">
                <a:solidFill>
                  <a:schemeClr val="hlink"/>
                </a:solidFill>
                <a:latin typeface="+mj-lt"/>
              </a:rPr>
              <a:t> </a:t>
            </a:r>
            <a:r>
              <a:rPr lang="en-US" sz="2000" dirty="0" smtClean="0">
                <a:latin typeface="+mj-lt"/>
              </a:rPr>
              <a:t>a </a:t>
            </a:r>
            <a:r>
              <a:rPr lang="en-US" sz="2000" dirty="0" smtClean="0">
                <a:solidFill>
                  <a:srgbClr val="663300"/>
                </a:solidFill>
                <a:latin typeface="+mj-lt"/>
              </a:rPr>
              <a:t>dot “.” </a:t>
            </a:r>
            <a:r>
              <a:rPr lang="en-US" sz="2000" dirty="0" smtClean="0">
                <a:latin typeface="+mj-lt"/>
              </a:rPr>
              <a:t>to represent a missing case (SPSS shows missing value in this way).</a:t>
            </a:r>
          </a:p>
          <a:p>
            <a:pPr lvl="1" eaLnBrk="1" hangingPunct="1"/>
            <a:r>
              <a:rPr lang="en-US" sz="2000" dirty="0" smtClean="0">
                <a:solidFill>
                  <a:srgbClr val="663300"/>
                </a:solidFill>
                <a:latin typeface="+mj-lt"/>
              </a:rPr>
              <a:t>Do not use “0” to represent a missing value! </a:t>
            </a:r>
            <a:r>
              <a:rPr lang="en-US" sz="2000" dirty="0" smtClean="0">
                <a:latin typeface="+mj-lt"/>
              </a:rPr>
              <a:t>Unless specified, statistical software would process zero as a true value.</a:t>
            </a:r>
          </a:p>
          <a:p>
            <a:pPr eaLnBrk="1" hangingPunct="1">
              <a:buFontTx/>
              <a:buNone/>
            </a:pPr>
            <a:endParaRPr lang="en-US" sz="2000" dirty="0" smtClean="0">
              <a:latin typeface="+mj-lt"/>
            </a:endParaRPr>
          </a:p>
        </p:txBody>
      </p:sp>
      <p:sp>
        <p:nvSpPr>
          <p:cNvPr id="19460" name="Text Box 4"/>
          <p:cNvSpPr txBox="1">
            <a:spLocks noChangeArrowheads="1"/>
          </p:cNvSpPr>
          <p:nvPr/>
        </p:nvSpPr>
        <p:spPr bwMode="auto">
          <a:xfrm>
            <a:off x="533400" y="381000"/>
            <a:ext cx="8077200" cy="701675"/>
          </a:xfrm>
          <a:prstGeom prst="rect">
            <a:avLst/>
          </a:prstGeom>
          <a:solidFill>
            <a:schemeClr val="accent1">
              <a:lumMod val="60000"/>
              <a:lumOff val="40000"/>
            </a:schemeClr>
          </a:solidFill>
          <a:ln w="9525">
            <a:noFill/>
            <a:miter lim="800000"/>
            <a:headEnd/>
            <a:tailEnd/>
          </a:ln>
        </p:spPr>
        <p:txBody>
          <a:bodyPr>
            <a:spAutoFit/>
          </a:bodyPr>
          <a:lstStyle/>
          <a:p>
            <a:pPr>
              <a:spcBef>
                <a:spcPct val="50000"/>
              </a:spcBef>
            </a:pPr>
            <a:r>
              <a:rPr lang="en-US" sz="4000" dirty="0" smtClean="0">
                <a:solidFill>
                  <a:srgbClr val="663300"/>
                </a:solidFill>
              </a:rPr>
              <a:t>MISSING DATA</a:t>
            </a:r>
            <a:endParaRPr lang="en-US" sz="4000" dirty="0">
              <a:solidFill>
                <a:srgbClr val="663300"/>
              </a:solidFill>
            </a:endParaRPr>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14</a:t>
            </a:fld>
            <a:endParaRPr 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990600" y="1828800"/>
            <a:ext cx="7086600" cy="2101850"/>
          </a:xfrm>
          <a:prstGeom prst="rect">
            <a:avLst/>
          </a:prstGeom>
          <a:solidFill>
            <a:schemeClr val="accent1">
              <a:lumMod val="60000"/>
              <a:lumOff val="40000"/>
            </a:schemeClr>
          </a:solidFill>
          <a:ln w="9525">
            <a:noFill/>
            <a:miter lim="800000"/>
            <a:headEnd/>
            <a:tailEnd/>
          </a:ln>
        </p:spPr>
        <p:txBody>
          <a:bodyPr>
            <a:spAutoFit/>
          </a:bodyPr>
          <a:lstStyle/>
          <a:p>
            <a:pPr algn="ctr"/>
            <a:r>
              <a:rPr lang="en-US" sz="4400" dirty="0">
                <a:solidFill>
                  <a:srgbClr val="663300"/>
                </a:solidFill>
              </a:rPr>
              <a:t>Concepts, Terminologies, </a:t>
            </a:r>
          </a:p>
          <a:p>
            <a:pPr algn="ctr"/>
            <a:r>
              <a:rPr lang="en-US" sz="4400" dirty="0">
                <a:solidFill>
                  <a:srgbClr val="663300"/>
                </a:solidFill>
              </a:rPr>
              <a:t>and </a:t>
            </a:r>
          </a:p>
          <a:p>
            <a:pPr algn="ctr"/>
            <a:r>
              <a:rPr lang="en-US" sz="4400" dirty="0">
                <a:solidFill>
                  <a:srgbClr val="663300"/>
                </a:solidFill>
              </a:rPr>
              <a:t>Research Designs</a:t>
            </a:r>
          </a:p>
        </p:txBody>
      </p:sp>
      <p:sp>
        <p:nvSpPr>
          <p:cNvPr id="5" name="Slide Number Placeholder 4"/>
          <p:cNvSpPr>
            <a:spLocks noGrp="1"/>
          </p:cNvSpPr>
          <p:nvPr>
            <p:ph type="sldNum" sz="quarter" idx="12"/>
          </p:nvPr>
        </p:nvSpPr>
        <p:spPr/>
        <p:txBody>
          <a:bodyPr/>
          <a:lstStyle/>
          <a:p>
            <a:pPr>
              <a:defRPr/>
            </a:pPr>
            <a:fld id="{22B5B63D-1162-4C2C-81F5-FDD179C8DCC8}" type="slidenum">
              <a:rPr lang="en-US" smtClean="0"/>
              <a:pPr>
                <a:defRPr/>
              </a:pPr>
              <a:t>15</a:t>
            </a:fld>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a:solidFill>
            <a:schemeClr val="accent1">
              <a:lumMod val="60000"/>
              <a:lumOff val="40000"/>
            </a:schemeClr>
          </a:solidFill>
        </p:spPr>
        <p:txBody>
          <a:bodyPr>
            <a:normAutofit/>
          </a:bodyPr>
          <a:lstStyle/>
          <a:p>
            <a:r>
              <a:rPr lang="en-US" sz="4400" dirty="0" smtClean="0">
                <a:solidFill>
                  <a:srgbClr val="663300"/>
                </a:solidFill>
                <a:latin typeface="Arial" pitchFamily="34" charset="0"/>
                <a:cs typeface="Arial" pitchFamily="34" charset="0"/>
              </a:rPr>
              <a:t>Population</a:t>
            </a:r>
            <a:endParaRPr lang="en-US" sz="4400" dirty="0">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en-US" dirty="0" smtClean="0">
                <a:solidFill>
                  <a:srgbClr val="663300"/>
                </a:solidFill>
                <a:latin typeface="+mj-lt"/>
              </a:rPr>
              <a:t>Population: </a:t>
            </a:r>
            <a:r>
              <a:rPr lang="en-US" dirty="0" smtClean="0">
                <a:latin typeface="+mj-lt"/>
              </a:rPr>
              <a:t>The entire set of individuals or entities that the researcher is interested in and wish to generalize about.</a:t>
            </a:r>
          </a:p>
          <a:p>
            <a:pPr lvl="1"/>
            <a:r>
              <a:rPr lang="en-US" sz="2600" dirty="0" smtClean="0">
                <a:latin typeface="+mj-lt"/>
              </a:rPr>
              <a:t>Theoretically can be in any size. Sometimes may be fairly large, even too large to be measured.</a:t>
            </a:r>
          </a:p>
          <a:p>
            <a:pPr lvl="1"/>
            <a:r>
              <a:rPr lang="en-US" sz="2600" dirty="0" smtClean="0">
                <a:latin typeface="+mj-lt"/>
              </a:rPr>
              <a:t>Some researchers use the word “universe” interchangeably with population.</a:t>
            </a:r>
          </a:p>
          <a:p>
            <a:pPr lvl="1"/>
            <a:r>
              <a:rPr lang="en-US" sz="2600" dirty="0" smtClean="0">
                <a:latin typeface="+mj-lt"/>
              </a:rPr>
              <a:t>For example, all TBI patients in the United States is a population.</a:t>
            </a:r>
          </a:p>
          <a:p>
            <a:endParaRPr lang="en-US" dirty="0"/>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16</a:t>
            </a:fld>
            <a:endParaRPr lang="en-US"/>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a:solidFill>
            <a:schemeClr val="accent1">
              <a:lumMod val="60000"/>
              <a:lumOff val="40000"/>
            </a:schemeClr>
          </a:solidFill>
        </p:spPr>
        <p:txBody>
          <a:bodyPr>
            <a:normAutofit/>
          </a:bodyPr>
          <a:lstStyle/>
          <a:p>
            <a:r>
              <a:rPr lang="en-US" sz="4400" dirty="0" smtClean="0">
                <a:solidFill>
                  <a:srgbClr val="663300"/>
                </a:solidFill>
                <a:latin typeface="Arial" pitchFamily="34" charset="0"/>
                <a:cs typeface="Arial" pitchFamily="34" charset="0"/>
              </a:rPr>
              <a:t>Parameter</a:t>
            </a:r>
            <a:endParaRPr lang="en-US" sz="4400" dirty="0">
              <a:latin typeface="Arial" pitchFamily="34" charset="0"/>
              <a:cs typeface="Arial" pitchFamily="34" charset="0"/>
            </a:endParaRPr>
          </a:p>
        </p:txBody>
      </p:sp>
      <p:sp>
        <p:nvSpPr>
          <p:cNvPr id="3" name="Content Placeholder 2"/>
          <p:cNvSpPr>
            <a:spLocks noGrp="1"/>
          </p:cNvSpPr>
          <p:nvPr>
            <p:ph sz="quarter" idx="1"/>
          </p:nvPr>
        </p:nvSpPr>
        <p:spPr>
          <a:xfrm>
            <a:off x="457200" y="1447800"/>
            <a:ext cx="7924800" cy="5026152"/>
          </a:xfrm>
        </p:spPr>
        <p:txBody>
          <a:bodyPr/>
          <a:lstStyle/>
          <a:p>
            <a:r>
              <a:rPr lang="en-US" sz="2800" dirty="0" smtClean="0">
                <a:solidFill>
                  <a:srgbClr val="663300"/>
                </a:solidFill>
                <a:latin typeface="+mj-lt"/>
              </a:rPr>
              <a:t>Parameter: </a:t>
            </a:r>
            <a:r>
              <a:rPr lang="en-US" sz="2800" dirty="0" smtClean="0">
                <a:latin typeface="+mj-lt"/>
              </a:rPr>
              <a:t>Is used to delineate the characteristics of a population.</a:t>
            </a:r>
          </a:p>
          <a:p>
            <a:r>
              <a:rPr lang="en-US" sz="2800" dirty="0" smtClean="0">
                <a:latin typeface="+mj-lt"/>
              </a:rPr>
              <a:t>For example, if all TBI patients in the United States have an average cognitive score= 25, we can say that the TBI population parameter for the cognitive measurement is 25.</a:t>
            </a:r>
          </a:p>
          <a:p>
            <a:endParaRPr lang="en-US" dirty="0"/>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17</a:t>
            </a:fld>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304800"/>
            <a:ext cx="8229600" cy="762000"/>
          </a:xfrm>
          <a:solidFill>
            <a:schemeClr val="accent1">
              <a:lumMod val="60000"/>
              <a:lumOff val="40000"/>
            </a:schemeClr>
          </a:solidFill>
        </p:spPr>
        <p:txBody>
          <a:bodyPr anchor="ctr">
            <a:noAutofit/>
          </a:bodyPr>
          <a:lstStyle/>
          <a:p>
            <a:pPr eaLnBrk="1" hangingPunct="1"/>
            <a:r>
              <a:rPr lang="en-US" sz="4400" dirty="0" smtClean="0">
                <a:solidFill>
                  <a:srgbClr val="663300"/>
                </a:solidFill>
                <a:latin typeface="Arial" pitchFamily="34" charset="0"/>
                <a:cs typeface="Arial" pitchFamily="34" charset="0"/>
              </a:rPr>
              <a:t>Sample</a:t>
            </a:r>
          </a:p>
        </p:txBody>
      </p:sp>
      <p:sp>
        <p:nvSpPr>
          <p:cNvPr id="24580" name="Rectangle 3"/>
          <p:cNvSpPr>
            <a:spLocks noGrp="1" noChangeArrowheads="1"/>
          </p:cNvSpPr>
          <p:nvPr>
            <p:ph sz="quarter" idx="1"/>
          </p:nvPr>
        </p:nvSpPr>
        <p:spPr>
          <a:xfrm>
            <a:off x="381000" y="1219200"/>
            <a:ext cx="8382000" cy="4953000"/>
          </a:xfrm>
        </p:spPr>
        <p:txBody>
          <a:bodyPr/>
          <a:lstStyle/>
          <a:p>
            <a:pPr eaLnBrk="1" hangingPunct="1">
              <a:lnSpc>
                <a:spcPct val="80000"/>
              </a:lnSpc>
            </a:pPr>
            <a:r>
              <a:rPr lang="en-US" sz="2400" dirty="0" smtClean="0">
                <a:latin typeface="+mj-lt"/>
              </a:rPr>
              <a:t>A sample is a subset of members of population. Usually, it is too costly and time consuming to collect data from all members of actual population of interest. </a:t>
            </a:r>
          </a:p>
          <a:p>
            <a:pPr eaLnBrk="1" hangingPunct="1">
              <a:lnSpc>
                <a:spcPct val="80000"/>
              </a:lnSpc>
            </a:pPr>
            <a:r>
              <a:rPr lang="en-US" sz="2400" dirty="0" smtClean="0">
                <a:latin typeface="+mj-lt"/>
              </a:rPr>
              <a:t>What types of sample do we prefer when performing a statistical analysis ?  </a:t>
            </a:r>
          </a:p>
          <a:p>
            <a:pPr lvl="1" eaLnBrk="1" hangingPunct="1">
              <a:lnSpc>
                <a:spcPct val="80000"/>
              </a:lnSpc>
            </a:pPr>
            <a:r>
              <a:rPr lang="en-US" sz="2000" dirty="0" smtClean="0">
                <a:latin typeface="+mj-lt"/>
              </a:rPr>
              <a:t>Large sample size. </a:t>
            </a:r>
          </a:p>
          <a:p>
            <a:pPr lvl="1" eaLnBrk="1" hangingPunct="1">
              <a:lnSpc>
                <a:spcPct val="80000"/>
              </a:lnSpc>
            </a:pPr>
            <a:r>
              <a:rPr lang="en-US" sz="2000" dirty="0" smtClean="0">
                <a:latin typeface="+mj-lt"/>
              </a:rPr>
              <a:t>A representative-probability sample (more like your actual “population”). -- Why? Because samples with above qualities tend to have fewer estimation errors, more analytical power, and allow researchers to conduct sub-group comparisons.</a:t>
            </a:r>
          </a:p>
          <a:p>
            <a:pPr eaLnBrk="1" hangingPunct="1">
              <a:lnSpc>
                <a:spcPct val="80000"/>
              </a:lnSpc>
            </a:pPr>
            <a:r>
              <a:rPr lang="en-US" sz="2400" dirty="0" smtClean="0">
                <a:latin typeface="+mj-lt"/>
              </a:rPr>
              <a:t>The NIH samples are very unique. Many projects study on rare diseases, and recruit subjects in a non-randomized manner with a limited sample size. Think about how sample selection influences your analytical approaches and results.</a:t>
            </a:r>
          </a:p>
          <a:p>
            <a:pPr eaLnBrk="1" hangingPunct="1">
              <a:lnSpc>
                <a:spcPct val="80000"/>
              </a:lnSpc>
              <a:buFontTx/>
              <a:buNone/>
            </a:pPr>
            <a:endParaRPr lang="en-US" sz="2400" dirty="0" smtClean="0">
              <a:solidFill>
                <a:schemeClr val="hlink"/>
              </a:solidFill>
            </a:endParaRPr>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18</a:t>
            </a:fld>
            <a:endParaRPr 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a:solidFill>
            <a:schemeClr val="accent1">
              <a:lumMod val="60000"/>
              <a:lumOff val="40000"/>
            </a:schemeClr>
          </a:solidFill>
        </p:spPr>
        <p:txBody>
          <a:bodyPr anchor="ctr">
            <a:normAutofit/>
          </a:bodyPr>
          <a:lstStyle/>
          <a:p>
            <a:r>
              <a:rPr lang="en-US" sz="4400" dirty="0" smtClean="0">
                <a:solidFill>
                  <a:srgbClr val="663300"/>
                </a:solidFill>
                <a:latin typeface="Arial" pitchFamily="34" charset="0"/>
                <a:cs typeface="Arial" pitchFamily="34" charset="0"/>
              </a:rPr>
              <a:t>Statistics</a:t>
            </a:r>
            <a:endParaRPr lang="en-US" sz="4400" dirty="0">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en-US" sz="2800" dirty="0" smtClean="0">
                <a:latin typeface="+mj-lt"/>
              </a:rPr>
              <a:t>Technically speaking, “statistics” is used to delineate a “sample”.</a:t>
            </a:r>
          </a:p>
          <a:p>
            <a:r>
              <a:rPr lang="en-US" sz="2800" dirty="0" smtClean="0">
                <a:latin typeface="+mj-lt"/>
              </a:rPr>
              <a:t>For example, if TBI patients seen by the NIH staff have an average cognitive score= 30, we can say that the NIH TBI sample statistics has a cognitive measurement score =30.</a:t>
            </a:r>
          </a:p>
          <a:p>
            <a:endParaRPr lang="en-US" dirty="0"/>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19</a:t>
            </a:fld>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Placeholder 2"/>
          <p:cNvSpPr>
            <a:spLocks noGrp="1"/>
          </p:cNvSpPr>
          <p:nvPr>
            <p:ph type="body" sz="quarter" idx="4294967295"/>
          </p:nvPr>
        </p:nvSpPr>
        <p:spPr>
          <a:xfrm>
            <a:off x="457200" y="1447800"/>
            <a:ext cx="8229600" cy="3585597"/>
          </a:xfrm>
        </p:spPr>
        <p:txBody>
          <a:bodyPr wrap="square" lIns="0" tIns="0" rIns="0" bIns="0">
            <a:spAutoFit/>
          </a:bodyPr>
          <a:lstStyle/>
          <a:p>
            <a:pPr eaLnBrk="1" hangingPunct="1"/>
            <a:r>
              <a:rPr lang="en-US" sz="2800" dirty="0" smtClean="0">
                <a:latin typeface="+mj-lt"/>
                <a:cs typeface="Arial" pitchFamily="34" charset="0"/>
              </a:rPr>
              <a:t>Today’s class: Provide / Review the principles of quantitative research methods</a:t>
            </a:r>
          </a:p>
          <a:p>
            <a:pPr eaLnBrk="1" hangingPunct="1"/>
            <a:r>
              <a:rPr lang="en-US" sz="2800" dirty="0" smtClean="0">
                <a:latin typeface="+mj-lt"/>
                <a:cs typeface="Arial" pitchFamily="34" charset="0"/>
              </a:rPr>
              <a:t>To be covered in this session: </a:t>
            </a:r>
          </a:p>
          <a:p>
            <a:pPr lvl="1" eaLnBrk="1" hangingPunct="1"/>
            <a:r>
              <a:rPr lang="en-US" sz="2400" dirty="0" smtClean="0">
                <a:latin typeface="+mj-lt"/>
                <a:cs typeface="Arial" pitchFamily="34" charset="0"/>
              </a:rPr>
              <a:t>What is quantitative research methodology?</a:t>
            </a:r>
          </a:p>
          <a:p>
            <a:pPr lvl="1" eaLnBrk="1" hangingPunct="1"/>
            <a:r>
              <a:rPr lang="en-US" sz="2400" dirty="0" smtClean="0">
                <a:latin typeface="+mj-lt"/>
                <a:cs typeface="Arial" pitchFamily="34" charset="0"/>
              </a:rPr>
              <a:t>Data management </a:t>
            </a:r>
          </a:p>
          <a:p>
            <a:pPr lvl="1" eaLnBrk="1" hangingPunct="1"/>
            <a:r>
              <a:rPr lang="en-US" sz="2400" dirty="0" smtClean="0">
                <a:latin typeface="+mj-lt"/>
                <a:cs typeface="Arial" pitchFamily="34" charset="0"/>
              </a:rPr>
              <a:t>Concepts, terminologies, and research designs </a:t>
            </a:r>
          </a:p>
          <a:p>
            <a:pPr lvl="1" eaLnBrk="1" hangingPunct="1"/>
            <a:r>
              <a:rPr lang="en-US" sz="2400" dirty="0" smtClean="0">
                <a:latin typeface="+mj-lt"/>
                <a:cs typeface="Arial" pitchFamily="34" charset="0"/>
              </a:rPr>
              <a:t>Summary of today’s class</a:t>
            </a:r>
          </a:p>
          <a:p>
            <a:pPr lvl="1" eaLnBrk="1" hangingPunct="1"/>
            <a:r>
              <a:rPr lang="en-US" sz="2400" dirty="0" smtClean="0">
                <a:latin typeface="+mj-lt"/>
                <a:cs typeface="Arial" pitchFamily="34" charset="0"/>
              </a:rPr>
              <a:t>Questions?</a:t>
            </a:r>
          </a:p>
        </p:txBody>
      </p:sp>
      <p:sp>
        <p:nvSpPr>
          <p:cNvPr id="11268" name="Text Box 22"/>
          <p:cNvSpPr txBox="1">
            <a:spLocks noChangeArrowheads="1"/>
          </p:cNvSpPr>
          <p:nvPr/>
        </p:nvSpPr>
        <p:spPr bwMode="auto">
          <a:xfrm>
            <a:off x="838200" y="381000"/>
            <a:ext cx="7543800" cy="701675"/>
          </a:xfrm>
          <a:prstGeom prst="rect">
            <a:avLst/>
          </a:prstGeom>
          <a:solidFill>
            <a:schemeClr val="accent1">
              <a:lumMod val="60000"/>
              <a:lumOff val="40000"/>
            </a:schemeClr>
          </a:solidFill>
          <a:ln w="9525">
            <a:noFill/>
            <a:miter lim="800000"/>
            <a:headEnd/>
            <a:tailEnd/>
          </a:ln>
        </p:spPr>
        <p:txBody>
          <a:bodyPr>
            <a:spAutoFit/>
          </a:bodyPr>
          <a:lstStyle/>
          <a:p>
            <a:pPr algn="ctr">
              <a:spcBef>
                <a:spcPct val="50000"/>
              </a:spcBef>
            </a:pPr>
            <a:r>
              <a:rPr lang="en-US" sz="4000" dirty="0" smtClean="0">
                <a:solidFill>
                  <a:srgbClr val="663300"/>
                </a:solidFill>
              </a:rPr>
              <a:t>OVERVIEW</a:t>
            </a:r>
            <a:endParaRPr lang="en-US" sz="4000" dirty="0">
              <a:solidFill>
                <a:srgbClr val="663300"/>
              </a:solidFill>
            </a:endParaRPr>
          </a:p>
        </p:txBody>
      </p:sp>
      <p:sp>
        <p:nvSpPr>
          <p:cNvPr id="6" name="Slide Number Placeholder 5"/>
          <p:cNvSpPr>
            <a:spLocks noGrp="1"/>
          </p:cNvSpPr>
          <p:nvPr>
            <p:ph type="sldNum" sz="quarter" idx="12"/>
          </p:nvPr>
        </p:nvSpPr>
        <p:spPr/>
        <p:txBody>
          <a:bodyPr/>
          <a:lstStyle/>
          <a:p>
            <a:pPr>
              <a:defRPr/>
            </a:pPr>
            <a:fld id="{22B5B63D-1162-4C2C-81F5-FDD179C8DCC8}" type="slidenum">
              <a:rPr lang="en-US" smtClean="0"/>
              <a:pPr>
                <a:defRPr/>
              </a:pPr>
              <a:t>2</a:t>
            </a:fld>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153400" cy="1143000"/>
          </a:xfrm>
          <a:solidFill>
            <a:schemeClr val="accent1">
              <a:lumMod val="60000"/>
              <a:lumOff val="40000"/>
            </a:schemeClr>
          </a:solidFill>
        </p:spPr>
        <p:txBody>
          <a:bodyPr>
            <a:noAutofit/>
          </a:bodyPr>
          <a:lstStyle/>
          <a:p>
            <a:r>
              <a:rPr lang="en-US" sz="4000" dirty="0" smtClean="0">
                <a:solidFill>
                  <a:srgbClr val="663300"/>
                </a:solidFill>
                <a:latin typeface="Arial" pitchFamily="34" charset="0"/>
                <a:cs typeface="Arial" pitchFamily="34" charset="0"/>
              </a:rPr>
              <a:t>Sample, Sampling distribution, </a:t>
            </a:r>
            <a:br>
              <a:rPr lang="en-US" sz="4000" dirty="0" smtClean="0">
                <a:solidFill>
                  <a:srgbClr val="663300"/>
                </a:solidFill>
                <a:latin typeface="Arial" pitchFamily="34" charset="0"/>
                <a:cs typeface="Arial" pitchFamily="34" charset="0"/>
              </a:rPr>
            </a:br>
            <a:r>
              <a:rPr lang="en-US" sz="4000" dirty="0" smtClean="0">
                <a:solidFill>
                  <a:srgbClr val="663300"/>
                </a:solidFill>
                <a:latin typeface="Arial" pitchFamily="34" charset="0"/>
                <a:cs typeface="Arial" pitchFamily="34" charset="0"/>
              </a:rPr>
              <a:t>and Population</a:t>
            </a:r>
            <a:endParaRPr lang="en-US" sz="4000" dirty="0">
              <a:latin typeface="Arial" pitchFamily="34" charset="0"/>
              <a:cs typeface="Arial" pitchFamily="34" charset="0"/>
            </a:endParaRPr>
          </a:p>
        </p:txBody>
      </p:sp>
      <p:sp>
        <p:nvSpPr>
          <p:cNvPr id="4" name="Slide Number Placeholder 3"/>
          <p:cNvSpPr>
            <a:spLocks noGrp="1"/>
          </p:cNvSpPr>
          <p:nvPr>
            <p:ph type="sldNum" sz="quarter" idx="11"/>
          </p:nvPr>
        </p:nvSpPr>
        <p:spPr/>
        <p:txBody>
          <a:bodyPr/>
          <a:lstStyle/>
          <a:p>
            <a:pPr>
              <a:defRPr/>
            </a:pPr>
            <a:fld id="{589C05D5-78F2-4848-AB72-54A658925678}" type="slidenum">
              <a:rPr lang="en-US" smtClean="0"/>
              <a:pPr>
                <a:defRPr/>
              </a:pPr>
              <a:t>20</a:t>
            </a:fld>
            <a:endParaRPr lang="en-US"/>
          </a:p>
        </p:txBody>
      </p:sp>
      <p:graphicFrame>
        <p:nvGraphicFramePr>
          <p:cNvPr id="8" name="Content Placeholder 5"/>
          <p:cNvGraphicFramePr>
            <a:graphicFrameLocks noGrp="1"/>
          </p:cNvGraphicFramePr>
          <p:nvPr>
            <p:ph sz="half" idx="4294967295"/>
          </p:nvPr>
        </p:nvGraphicFramePr>
        <p:xfrm>
          <a:off x="5105400" y="16002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5"/>
          <p:cNvGraphicFramePr>
            <a:graphicFrameLocks/>
          </p:cNvGraphicFramePr>
          <p:nvPr/>
        </p:nvGraphicFramePr>
        <p:xfrm>
          <a:off x="4800600" y="1752600"/>
          <a:ext cx="4038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Content Placeholder 5"/>
          <p:cNvGraphicFramePr>
            <a:graphicFrameLocks/>
          </p:cNvGraphicFramePr>
          <p:nvPr/>
        </p:nvGraphicFramePr>
        <p:xfrm>
          <a:off x="4572000" y="1752601"/>
          <a:ext cx="4038600" cy="3962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Content Placeholder 5"/>
          <p:cNvGraphicFramePr>
            <a:graphicFrameLocks/>
          </p:cNvGraphicFramePr>
          <p:nvPr/>
        </p:nvGraphicFramePr>
        <p:xfrm>
          <a:off x="457200" y="1600200"/>
          <a:ext cx="4038600" cy="452596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7" name="Flowchart: Alternate Process 16"/>
          <p:cNvSpPr/>
          <p:nvPr/>
        </p:nvSpPr>
        <p:spPr>
          <a:xfrm>
            <a:off x="1143000" y="2057400"/>
            <a:ext cx="2590800" cy="685800"/>
          </a:xfrm>
          <a:prstGeom prst="flowChartAlternate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Population</a:t>
            </a:r>
            <a:endParaRPr lang="en-US" dirty="0">
              <a:solidFill>
                <a:schemeClr val="tx1"/>
              </a:solidFill>
            </a:endParaRPr>
          </a:p>
        </p:txBody>
      </p:sp>
      <p:sp>
        <p:nvSpPr>
          <p:cNvPr id="18" name="Flowchart: Alternate Process 17"/>
          <p:cNvSpPr/>
          <p:nvPr/>
        </p:nvSpPr>
        <p:spPr>
          <a:xfrm>
            <a:off x="1143000" y="3429000"/>
            <a:ext cx="2590800" cy="6858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Sampling Distribution</a:t>
            </a:r>
            <a:endParaRPr lang="en-US" dirty="0">
              <a:solidFill>
                <a:schemeClr val="tx1"/>
              </a:solidFill>
            </a:endParaRPr>
          </a:p>
        </p:txBody>
      </p:sp>
      <p:sp>
        <p:nvSpPr>
          <p:cNvPr id="19" name="Flowchart: Alternate Process 18"/>
          <p:cNvSpPr/>
          <p:nvPr/>
        </p:nvSpPr>
        <p:spPr>
          <a:xfrm>
            <a:off x="1143000" y="4800600"/>
            <a:ext cx="2590800" cy="685800"/>
          </a:xfrm>
          <a:prstGeom prst="flowChartAlternate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Sample</a:t>
            </a:r>
            <a:endParaRPr lang="en-US" dirty="0">
              <a:solidFill>
                <a:schemeClr val="tx1"/>
              </a:solidFill>
            </a:endParaRPr>
          </a:p>
        </p:txBody>
      </p:sp>
      <p:cxnSp>
        <p:nvCxnSpPr>
          <p:cNvPr id="22" name="Straight Arrow Connector 21"/>
          <p:cNvCxnSpPr/>
          <p:nvPr/>
        </p:nvCxnSpPr>
        <p:spPr>
          <a:xfrm>
            <a:off x="1981200" y="2743200"/>
            <a:ext cx="0" cy="68580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1981200" y="4114800"/>
            <a:ext cx="0" cy="68580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2819400" y="2743200"/>
            <a:ext cx="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819400" y="4114800"/>
            <a:ext cx="0"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05800" cy="1143000"/>
          </a:xfrm>
          <a:solidFill>
            <a:schemeClr val="accent1">
              <a:lumMod val="60000"/>
              <a:lumOff val="40000"/>
            </a:schemeClr>
          </a:solidFill>
        </p:spPr>
        <p:txBody>
          <a:bodyPr>
            <a:noAutofit/>
          </a:bodyPr>
          <a:lstStyle/>
          <a:p>
            <a:r>
              <a:rPr lang="en-US" sz="3500" dirty="0" smtClean="0">
                <a:solidFill>
                  <a:srgbClr val="663300"/>
                </a:solidFill>
                <a:latin typeface="Arial" pitchFamily="34" charset="0"/>
                <a:cs typeface="Arial" pitchFamily="34" charset="0"/>
              </a:rPr>
              <a:t>Convert Your Research Questions </a:t>
            </a:r>
            <a:br>
              <a:rPr lang="en-US" sz="3500" dirty="0" smtClean="0">
                <a:solidFill>
                  <a:srgbClr val="663300"/>
                </a:solidFill>
                <a:latin typeface="Arial" pitchFamily="34" charset="0"/>
                <a:cs typeface="Arial" pitchFamily="34" charset="0"/>
              </a:rPr>
            </a:br>
            <a:r>
              <a:rPr lang="en-US" sz="3500" dirty="0" smtClean="0">
                <a:solidFill>
                  <a:srgbClr val="663300"/>
                </a:solidFill>
                <a:latin typeface="Arial" pitchFamily="34" charset="0"/>
                <a:cs typeface="Arial" pitchFamily="34" charset="0"/>
              </a:rPr>
              <a:t>into Testable Hypotheses</a:t>
            </a:r>
            <a:endParaRPr lang="en-US" sz="3500" dirty="0">
              <a:latin typeface="Arial" pitchFamily="34" charset="0"/>
              <a:cs typeface="Arial" pitchFamily="34" charset="0"/>
            </a:endParaRPr>
          </a:p>
        </p:txBody>
      </p:sp>
      <p:sp>
        <p:nvSpPr>
          <p:cNvPr id="3" name="Content Placeholder 2"/>
          <p:cNvSpPr>
            <a:spLocks noGrp="1"/>
          </p:cNvSpPr>
          <p:nvPr>
            <p:ph sz="quarter" idx="1"/>
          </p:nvPr>
        </p:nvSpPr>
        <p:spPr>
          <a:xfrm>
            <a:off x="457200" y="1600200"/>
            <a:ext cx="8001000" cy="4873752"/>
          </a:xfrm>
        </p:spPr>
        <p:txBody>
          <a:bodyPr/>
          <a:lstStyle/>
          <a:p>
            <a:r>
              <a:rPr lang="en-US" sz="2800" dirty="0" smtClean="0">
                <a:latin typeface="+mj-lt"/>
              </a:rPr>
              <a:t>With the research questions you have, formulate research and null hypotheses (Unless your project is completely descriptive).</a:t>
            </a:r>
          </a:p>
          <a:p>
            <a:pPr lvl="1"/>
            <a:r>
              <a:rPr lang="en-US" sz="2600" dirty="0" smtClean="0">
                <a:latin typeface="+mj-lt"/>
              </a:rPr>
              <a:t>What’s your rationale for these hypotheses?</a:t>
            </a:r>
          </a:p>
          <a:p>
            <a:pPr lvl="1"/>
            <a:r>
              <a:rPr lang="en-US" sz="2600" dirty="0" smtClean="0">
                <a:latin typeface="+mj-lt"/>
              </a:rPr>
              <a:t>What are the independent and dependent variables you intend to use for the hypothesis testing? </a:t>
            </a:r>
          </a:p>
          <a:p>
            <a:pPr lvl="1"/>
            <a:r>
              <a:rPr lang="en-US" sz="2600" dirty="0" smtClean="0">
                <a:latin typeface="+mj-lt"/>
              </a:rPr>
              <a:t>Any intermediate variable to be included in the analysis?</a:t>
            </a:r>
          </a:p>
          <a:p>
            <a:endParaRPr lang="en-US" dirty="0"/>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21</a:t>
            </a:fld>
            <a:endParaRPr lang="en-US"/>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a:solidFill>
            <a:schemeClr val="accent1">
              <a:lumMod val="60000"/>
              <a:lumOff val="40000"/>
            </a:schemeClr>
          </a:solidFill>
        </p:spPr>
        <p:txBody>
          <a:bodyPr anchor="ctr">
            <a:normAutofit/>
          </a:bodyPr>
          <a:lstStyle/>
          <a:p>
            <a:r>
              <a:rPr lang="en-US" sz="4400" dirty="0" smtClean="0">
                <a:solidFill>
                  <a:srgbClr val="663300"/>
                </a:solidFill>
                <a:latin typeface="Arial" pitchFamily="34" charset="0"/>
                <a:cs typeface="Arial" pitchFamily="34" charset="0"/>
              </a:rPr>
              <a:t>Hypothesis</a:t>
            </a:r>
            <a:endParaRPr lang="en-US" sz="4400" dirty="0">
              <a:latin typeface="Arial" pitchFamily="34" charset="0"/>
              <a:cs typeface="Arial" pitchFamily="34" charset="0"/>
            </a:endParaRPr>
          </a:p>
        </p:txBody>
      </p:sp>
      <p:sp>
        <p:nvSpPr>
          <p:cNvPr id="3" name="Content Placeholder 2"/>
          <p:cNvSpPr>
            <a:spLocks noGrp="1"/>
          </p:cNvSpPr>
          <p:nvPr>
            <p:ph sz="quarter" idx="1"/>
          </p:nvPr>
        </p:nvSpPr>
        <p:spPr>
          <a:xfrm>
            <a:off x="457200" y="1524000"/>
            <a:ext cx="8077200" cy="4949952"/>
          </a:xfrm>
        </p:spPr>
        <p:txBody>
          <a:bodyPr>
            <a:normAutofit/>
          </a:bodyPr>
          <a:lstStyle/>
          <a:p>
            <a:pPr>
              <a:lnSpc>
                <a:spcPct val="80000"/>
              </a:lnSpc>
            </a:pPr>
            <a:r>
              <a:rPr lang="en-US" dirty="0" smtClean="0">
                <a:latin typeface="+mj-lt"/>
              </a:rPr>
              <a:t>A </a:t>
            </a:r>
            <a:r>
              <a:rPr lang="en-US" b="1" dirty="0" smtClean="0">
                <a:latin typeface="+mj-lt"/>
              </a:rPr>
              <a:t>null hypothesis </a:t>
            </a:r>
            <a:r>
              <a:rPr lang="en-US" dirty="0" smtClean="0">
                <a:latin typeface="+mj-lt"/>
              </a:rPr>
              <a:t>(H0) posits that there is </a:t>
            </a:r>
            <a:r>
              <a:rPr lang="en-US" u="sng" dirty="0" smtClean="0">
                <a:latin typeface="+mj-lt"/>
              </a:rPr>
              <a:t>no</a:t>
            </a:r>
            <a:r>
              <a:rPr lang="en-US" dirty="0" smtClean="0">
                <a:latin typeface="+mj-lt"/>
              </a:rPr>
              <a:t> relationship between the independent and the dependent variable. </a:t>
            </a:r>
          </a:p>
          <a:p>
            <a:pPr>
              <a:lnSpc>
                <a:spcPct val="80000"/>
              </a:lnSpc>
            </a:pPr>
            <a:r>
              <a:rPr lang="en-US" dirty="0" smtClean="0">
                <a:latin typeface="+mj-lt"/>
              </a:rPr>
              <a:t>A </a:t>
            </a:r>
            <a:r>
              <a:rPr lang="en-US" b="1" dirty="0" smtClean="0">
                <a:latin typeface="+mj-lt"/>
              </a:rPr>
              <a:t>research hypothesis </a:t>
            </a:r>
            <a:r>
              <a:rPr lang="en-US" dirty="0" smtClean="0">
                <a:latin typeface="+mj-lt"/>
              </a:rPr>
              <a:t>(H1) is a </a:t>
            </a:r>
            <a:r>
              <a:rPr lang="en-US" u="sng" dirty="0" smtClean="0">
                <a:latin typeface="+mj-lt"/>
              </a:rPr>
              <a:t>tentative statement</a:t>
            </a:r>
            <a:r>
              <a:rPr lang="en-US" dirty="0" smtClean="0">
                <a:latin typeface="+mj-lt"/>
              </a:rPr>
              <a:t> about empirical reality involving a relationship between two or more variables. It is the </a:t>
            </a:r>
            <a:r>
              <a:rPr lang="en-US" dirty="0" smtClean="0">
                <a:solidFill>
                  <a:srgbClr val="663300"/>
                </a:solidFill>
                <a:latin typeface="+mj-lt"/>
              </a:rPr>
              <a:t>opposite</a:t>
            </a:r>
            <a:r>
              <a:rPr lang="en-US" dirty="0" smtClean="0">
                <a:latin typeface="+mj-lt"/>
              </a:rPr>
              <a:t> of the null hypothesis.</a:t>
            </a:r>
          </a:p>
          <a:p>
            <a:pPr lvl="1">
              <a:lnSpc>
                <a:spcPct val="80000"/>
              </a:lnSpc>
            </a:pPr>
            <a:r>
              <a:rPr lang="en-US" sz="2400" dirty="0" smtClean="0">
                <a:latin typeface="+mj-lt"/>
              </a:rPr>
              <a:t>For instance: </a:t>
            </a:r>
          </a:p>
          <a:p>
            <a:pPr lvl="1">
              <a:lnSpc>
                <a:spcPct val="80000"/>
              </a:lnSpc>
              <a:buNone/>
            </a:pPr>
            <a:r>
              <a:rPr lang="en-US" sz="2400" dirty="0" smtClean="0">
                <a:latin typeface="+mj-lt"/>
              </a:rPr>
              <a:t>    </a:t>
            </a:r>
            <a:r>
              <a:rPr lang="en-US" sz="2400" u="sng" dirty="0" smtClean="0">
                <a:latin typeface="+mj-lt"/>
              </a:rPr>
              <a:t>Null hypothesis:</a:t>
            </a:r>
            <a:r>
              <a:rPr lang="en-US" sz="2400" dirty="0" smtClean="0">
                <a:latin typeface="+mj-lt"/>
              </a:rPr>
              <a:t> “There is </a:t>
            </a:r>
            <a:r>
              <a:rPr lang="en-US" sz="2400" i="1" u="sng" dirty="0" smtClean="0">
                <a:latin typeface="+mj-lt"/>
              </a:rPr>
              <a:t>no</a:t>
            </a:r>
            <a:r>
              <a:rPr lang="en-US" sz="2400" dirty="0" smtClean="0">
                <a:latin typeface="+mj-lt"/>
              </a:rPr>
              <a:t> relationship between disability and quality of life”.</a:t>
            </a:r>
          </a:p>
          <a:p>
            <a:pPr lvl="1">
              <a:lnSpc>
                <a:spcPct val="80000"/>
              </a:lnSpc>
              <a:buNone/>
            </a:pPr>
            <a:r>
              <a:rPr lang="en-US" sz="2400" dirty="0" smtClean="0">
                <a:latin typeface="+mj-lt"/>
              </a:rPr>
              <a:t>    </a:t>
            </a:r>
            <a:r>
              <a:rPr lang="en-US" sz="2400" u="sng" dirty="0" smtClean="0">
                <a:latin typeface="+mj-lt"/>
              </a:rPr>
              <a:t>Research hypothesis:</a:t>
            </a:r>
            <a:r>
              <a:rPr lang="en-US" sz="2400" dirty="0" smtClean="0">
                <a:latin typeface="+mj-lt"/>
              </a:rPr>
              <a:t> “There </a:t>
            </a:r>
            <a:r>
              <a:rPr lang="en-US" sz="2400" i="1" u="sng" dirty="0" smtClean="0">
                <a:latin typeface="+mj-lt"/>
              </a:rPr>
              <a:t>is</a:t>
            </a:r>
            <a:r>
              <a:rPr lang="en-US" sz="2400" dirty="0" smtClean="0">
                <a:latin typeface="+mj-lt"/>
              </a:rPr>
              <a:t> a relationship between disability and quality of life”. </a:t>
            </a:r>
          </a:p>
          <a:p>
            <a:pPr>
              <a:lnSpc>
                <a:spcPct val="80000"/>
              </a:lnSpc>
            </a:pPr>
            <a:r>
              <a:rPr lang="en-US" dirty="0" smtClean="0">
                <a:latin typeface="+mj-lt"/>
              </a:rPr>
              <a:t>In most situations, the researcher will wish to support the research hypothesis by rejecting the null hypothesis. </a:t>
            </a:r>
            <a:r>
              <a:rPr lang="en-US" dirty="0" smtClean="0">
                <a:solidFill>
                  <a:schemeClr val="hlink"/>
                </a:solidFill>
                <a:latin typeface="+mj-lt"/>
              </a:rPr>
              <a:t> </a:t>
            </a:r>
          </a:p>
          <a:p>
            <a:endParaRPr lang="en-US" dirty="0"/>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22</a:t>
            </a:fld>
            <a:endParaRPr 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a:solidFill>
            <a:schemeClr val="accent1">
              <a:lumMod val="60000"/>
              <a:lumOff val="40000"/>
            </a:schemeClr>
          </a:solidFill>
        </p:spPr>
        <p:txBody>
          <a:bodyPr anchor="ctr">
            <a:normAutofit/>
          </a:bodyPr>
          <a:lstStyle/>
          <a:p>
            <a:r>
              <a:rPr lang="en-US" sz="4400" dirty="0" smtClean="0">
                <a:solidFill>
                  <a:srgbClr val="663300"/>
                </a:solidFill>
              </a:rPr>
              <a:t>Type I and Type II Error</a:t>
            </a:r>
            <a:endParaRPr lang="en-US" sz="4400" dirty="0"/>
          </a:p>
        </p:txBody>
      </p:sp>
      <p:sp>
        <p:nvSpPr>
          <p:cNvPr id="4" name="Slide Number Placeholder 3"/>
          <p:cNvSpPr>
            <a:spLocks noGrp="1"/>
          </p:cNvSpPr>
          <p:nvPr>
            <p:ph type="sldNum" sz="quarter" idx="11"/>
          </p:nvPr>
        </p:nvSpPr>
        <p:spPr/>
        <p:txBody>
          <a:bodyPr/>
          <a:lstStyle/>
          <a:p>
            <a:pPr>
              <a:defRPr/>
            </a:pPr>
            <a:fld id="{589C05D5-78F2-4848-AB72-54A658925678}" type="slidenum">
              <a:rPr lang="en-US" smtClean="0"/>
              <a:pPr>
                <a:defRPr/>
              </a:pPr>
              <a:t>23</a:t>
            </a:fld>
            <a:endParaRPr lang="en-US"/>
          </a:p>
        </p:txBody>
      </p:sp>
      <p:graphicFrame>
        <p:nvGraphicFramePr>
          <p:cNvPr id="5" name="Group 179"/>
          <p:cNvGraphicFramePr>
            <a:graphicFrameLocks/>
          </p:cNvGraphicFramePr>
          <p:nvPr/>
        </p:nvGraphicFramePr>
        <p:xfrm>
          <a:off x="304800" y="3048000"/>
          <a:ext cx="8458200" cy="3429000"/>
        </p:xfrm>
        <a:graphic>
          <a:graphicData uri="http://schemas.openxmlformats.org/drawingml/2006/table">
            <a:tbl>
              <a:tblPr/>
              <a:tblGrid>
                <a:gridCol w="3271568"/>
                <a:gridCol w="2315698"/>
                <a:gridCol w="2870934"/>
              </a:tblGrid>
              <a:tr h="5080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663300"/>
                          </a:solidFill>
                          <a:effectLst/>
                          <a:latin typeface="Arial" charset="0"/>
                        </a:rPr>
                        <a:t>Researcher Decision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1597025" algn="l" defTabSz="914400" rtl="0" eaLnBrk="1" fontAlgn="base" latinLnBrk="0" hangingPunct="1">
                        <a:lnSpc>
                          <a:spcPct val="100000"/>
                        </a:lnSpc>
                        <a:spcBef>
                          <a:spcPct val="20000"/>
                        </a:spcBef>
                        <a:spcAft>
                          <a:spcPct val="0"/>
                        </a:spcAft>
                        <a:buClrTx/>
                        <a:buSzTx/>
                        <a:buFontTx/>
                        <a:buNone/>
                        <a:tabLst>
                          <a:tab pos="1089025" algn="l"/>
                        </a:tabLst>
                      </a:pPr>
                      <a:r>
                        <a:rPr kumimoji="0" lang="en-US" sz="2400" b="0" i="0" u="none" strike="noStrike" cap="none" normalizeH="0" baseline="0" dirty="0" smtClean="0">
                          <a:ln>
                            <a:noFill/>
                          </a:ln>
                          <a:solidFill>
                            <a:srgbClr val="663300"/>
                          </a:solidFill>
                          <a:effectLst/>
                          <a:latin typeface="Arial" charset="0"/>
                        </a:rPr>
                        <a:t>Actual State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7380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H</a:t>
                      </a:r>
                      <a:r>
                        <a:rPr kumimoji="0" lang="en-US" sz="1800" b="0" i="0" u="none" strike="noStrike" cap="none" normalizeH="0" baseline="0" dirty="0" smtClean="0">
                          <a:ln>
                            <a:noFill/>
                          </a:ln>
                          <a:solidFill>
                            <a:schemeClr val="tx1"/>
                          </a:solidFill>
                          <a:effectLst/>
                          <a:latin typeface="Arial" charset="0"/>
                        </a:rPr>
                        <a:t>0</a:t>
                      </a:r>
                      <a:r>
                        <a:rPr kumimoji="0" lang="en-US" sz="2400" b="0" i="0" u="none" strike="noStrike" cap="none" normalizeH="0" baseline="0" dirty="0" smtClean="0">
                          <a:ln>
                            <a:noFill/>
                          </a:ln>
                          <a:solidFill>
                            <a:schemeClr val="tx1"/>
                          </a:solidFill>
                          <a:effectLst/>
                          <a:latin typeface="Arial" charset="0"/>
                        </a:rPr>
                        <a:t>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231775"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H</a:t>
                      </a:r>
                      <a:r>
                        <a:rPr kumimoji="0" lang="en-US" sz="1800" b="0" i="0" u="none" strike="noStrike" cap="none" normalizeH="0" baseline="0" smtClean="0">
                          <a:ln>
                            <a:noFill/>
                          </a:ln>
                          <a:solidFill>
                            <a:schemeClr val="tx1"/>
                          </a:solidFill>
                          <a:effectLst/>
                          <a:latin typeface="Arial" charset="0"/>
                        </a:rPr>
                        <a:t>0</a:t>
                      </a:r>
                      <a:r>
                        <a:rPr kumimoji="0" lang="en-US" sz="2400" b="0" i="0" u="none" strike="noStrike" cap="none" normalizeH="0" baseline="0" smtClean="0">
                          <a:ln>
                            <a:noFill/>
                          </a:ln>
                          <a:solidFill>
                            <a:schemeClr val="tx1"/>
                          </a:solidFill>
                          <a:effectLst/>
                          <a:latin typeface="Arial" charset="0"/>
                        </a:rPr>
                        <a:t> is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00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Reject H</a:t>
                      </a:r>
                      <a:r>
                        <a:rPr kumimoji="0" lang="en-US" sz="1800" b="0" i="0" u="none" strike="noStrike" cap="none" normalizeH="0" baseline="0" dirty="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Type I error (Alpha)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0" algn="l" defTabSz="914400" rtl="0" eaLnBrk="1" fontAlgn="base" latinLnBrk="0" hangingPunct="1">
                        <a:lnSpc>
                          <a:spcPct val="100000"/>
                        </a:lnSpc>
                        <a:spcBef>
                          <a:spcPct val="20000"/>
                        </a:spcBef>
                        <a:spcAft>
                          <a:spcPct val="0"/>
                        </a:spcAft>
                        <a:buClrTx/>
                        <a:buSzTx/>
                        <a:buFontTx/>
                        <a:buNone/>
                        <a:tabLst>
                          <a:tab pos="115888" algn="l"/>
                        </a:tabLst>
                      </a:pPr>
                      <a:r>
                        <a:rPr kumimoji="0" lang="en-US" sz="2200" b="0" i="0" u="none" strike="noStrike" cap="none" normalizeH="0" baseline="0" dirty="0" smtClean="0">
                          <a:ln>
                            <a:noFill/>
                          </a:ln>
                          <a:solidFill>
                            <a:schemeClr val="tx1"/>
                          </a:solidFill>
                          <a:effectLst/>
                          <a:latin typeface="Arial" charset="0"/>
                        </a:rPr>
                        <a:t>Correct decision</a:t>
                      </a:r>
                    </a:p>
                    <a:p>
                      <a:pPr marL="231775" marR="0" lvl="0" indent="0" algn="l" defTabSz="914400" rtl="0" eaLnBrk="1" fontAlgn="base" latinLnBrk="0" hangingPunct="1">
                        <a:lnSpc>
                          <a:spcPct val="100000"/>
                        </a:lnSpc>
                        <a:spcBef>
                          <a:spcPct val="20000"/>
                        </a:spcBef>
                        <a:spcAft>
                          <a:spcPct val="0"/>
                        </a:spcAft>
                        <a:buClrTx/>
                        <a:buSzTx/>
                        <a:buFontTx/>
                        <a:buNone/>
                        <a:tabLst>
                          <a:tab pos="115888" algn="l"/>
                        </a:tabLst>
                      </a:pPr>
                      <a:r>
                        <a:rPr kumimoji="0" lang="en-US" sz="2200" b="0" i="0" u="none" strike="noStrike" cap="none" normalizeH="0" baseline="0" dirty="0" smtClean="0">
                          <a:ln>
                            <a:noFill/>
                          </a:ln>
                          <a:solidFill>
                            <a:schemeClr val="tx1"/>
                          </a:solidFill>
                          <a:effectLst/>
                          <a:latin typeface="Arial" charset="0"/>
                        </a:rPr>
                        <a:t>(1-Beta)=Power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70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Accept H</a:t>
                      </a:r>
                      <a:r>
                        <a:rPr kumimoji="0" lang="en-US" sz="1800" b="0" i="0" u="none" strike="noStrike" cap="none" normalizeH="0" baseline="0" dirty="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944688"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Correct decision </a:t>
                      </a:r>
                    </a:p>
                    <a:p>
                      <a:pPr marL="0" marR="0" lvl="0" indent="0" algn="l" defTabSz="1944688"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(1-Alpha)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   Type II error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   (Beta)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31"/>
          <p:cNvSpPr txBox="1">
            <a:spLocks noChangeArrowheads="1"/>
          </p:cNvSpPr>
          <p:nvPr/>
        </p:nvSpPr>
        <p:spPr bwMode="auto">
          <a:xfrm>
            <a:off x="533400" y="1600200"/>
            <a:ext cx="8001000" cy="1200329"/>
          </a:xfrm>
          <a:prstGeom prst="rect">
            <a:avLst/>
          </a:prstGeom>
          <a:noFill/>
          <a:ln w="9525">
            <a:noFill/>
            <a:miter lim="800000"/>
            <a:headEnd/>
            <a:tailEnd/>
          </a:ln>
        </p:spPr>
        <p:txBody>
          <a:bodyPr wrap="square">
            <a:spAutoFit/>
          </a:bodyPr>
          <a:lstStyle/>
          <a:p>
            <a:pPr>
              <a:spcBef>
                <a:spcPct val="50000"/>
              </a:spcBef>
            </a:pPr>
            <a:r>
              <a:rPr lang="en-US" sz="2400" b="1" dirty="0">
                <a:latin typeface="+mj-lt"/>
              </a:rPr>
              <a:t>Statistical power: </a:t>
            </a:r>
            <a:r>
              <a:rPr lang="en-US" sz="2400" dirty="0">
                <a:latin typeface="+mj-lt"/>
              </a:rPr>
              <a:t>The probability of correctly rejecting H</a:t>
            </a:r>
            <a:r>
              <a:rPr lang="en-US" dirty="0">
                <a:latin typeface="+mj-lt"/>
              </a:rPr>
              <a:t>0</a:t>
            </a:r>
            <a:r>
              <a:rPr lang="en-US" sz="2400" dirty="0">
                <a:latin typeface="+mj-lt"/>
              </a:rPr>
              <a:t> when H</a:t>
            </a:r>
            <a:r>
              <a:rPr lang="en-US" dirty="0">
                <a:latin typeface="+mj-lt"/>
              </a:rPr>
              <a:t>0</a:t>
            </a:r>
            <a:r>
              <a:rPr lang="en-US" sz="2400" dirty="0">
                <a:latin typeface="+mj-lt"/>
              </a:rPr>
              <a:t> is false (1-Beta). Factors that increase statistical power also decrease the risk of Type II error.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sz="half" idx="1"/>
          </p:nvPr>
        </p:nvSpPr>
        <p:spPr>
          <a:xfrm>
            <a:off x="228600" y="1143000"/>
            <a:ext cx="8458200" cy="5105400"/>
          </a:xfrm>
        </p:spPr>
        <p:txBody>
          <a:bodyPr>
            <a:normAutofit/>
          </a:bodyPr>
          <a:lstStyle/>
          <a:p>
            <a:pPr eaLnBrk="1" hangingPunct="1">
              <a:lnSpc>
                <a:spcPct val="80000"/>
              </a:lnSpc>
            </a:pPr>
            <a:r>
              <a:rPr lang="en-US" dirty="0" smtClean="0">
                <a:latin typeface="+mj-lt"/>
              </a:rPr>
              <a:t>Definition: A characteristic or property that can vary. Every variable has </a:t>
            </a:r>
            <a:r>
              <a:rPr lang="en-US" u="sng" dirty="0" smtClean="0">
                <a:latin typeface="+mj-lt"/>
              </a:rPr>
              <a:t>at least 2</a:t>
            </a:r>
            <a:r>
              <a:rPr lang="en-US" dirty="0" smtClean="0">
                <a:latin typeface="+mj-lt"/>
              </a:rPr>
              <a:t> attributes.</a:t>
            </a:r>
          </a:p>
          <a:p>
            <a:pPr lvl="1" eaLnBrk="1" hangingPunct="1">
              <a:lnSpc>
                <a:spcPct val="80000"/>
              </a:lnSpc>
            </a:pPr>
            <a:r>
              <a:rPr lang="en-US" sz="2400" dirty="0" smtClean="0">
                <a:solidFill>
                  <a:srgbClr val="663300"/>
                </a:solidFill>
                <a:latin typeface="+mj-lt"/>
              </a:rPr>
              <a:t>Dependent variable: </a:t>
            </a:r>
            <a:r>
              <a:rPr lang="en-US" sz="2400" dirty="0" smtClean="0">
                <a:latin typeface="+mj-lt"/>
              </a:rPr>
              <a:t>A variable that is hypothesized to vary depending on, or under the influence of another variable.</a:t>
            </a:r>
          </a:p>
          <a:p>
            <a:pPr lvl="1" eaLnBrk="1" hangingPunct="1">
              <a:lnSpc>
                <a:spcPct val="80000"/>
              </a:lnSpc>
            </a:pPr>
            <a:r>
              <a:rPr lang="en-US" sz="2400" dirty="0" smtClean="0">
                <a:solidFill>
                  <a:srgbClr val="663300"/>
                </a:solidFill>
                <a:latin typeface="+mj-lt"/>
              </a:rPr>
              <a:t>Independent variable:</a:t>
            </a:r>
            <a:r>
              <a:rPr lang="en-US" sz="2400" dirty="0" smtClean="0">
                <a:latin typeface="+mj-lt"/>
              </a:rPr>
              <a:t> A variable that is hypothesized to lead to variation in another variable. </a:t>
            </a:r>
          </a:p>
          <a:p>
            <a:pPr lvl="1" eaLnBrk="1" hangingPunct="1">
              <a:lnSpc>
                <a:spcPct val="80000"/>
              </a:lnSpc>
            </a:pPr>
            <a:r>
              <a:rPr lang="en-US" sz="2400" dirty="0" smtClean="0">
                <a:solidFill>
                  <a:srgbClr val="663300"/>
                </a:solidFill>
                <a:latin typeface="+mj-lt"/>
              </a:rPr>
              <a:t>Mediator (intervening) variable: </a:t>
            </a:r>
            <a:r>
              <a:rPr lang="en-US" sz="2400" dirty="0" smtClean="0">
                <a:latin typeface="+mj-lt"/>
              </a:rPr>
              <a:t>A variable that intervenes the causal sequence.</a:t>
            </a:r>
          </a:p>
          <a:p>
            <a:pPr lvl="1" eaLnBrk="1" hangingPunct="1">
              <a:lnSpc>
                <a:spcPct val="80000"/>
              </a:lnSpc>
              <a:buFontTx/>
              <a:buNone/>
            </a:pPr>
            <a:endParaRPr lang="en-US" sz="2000" dirty="0" smtClean="0">
              <a:latin typeface="+mj-lt"/>
            </a:endParaRPr>
          </a:p>
          <a:p>
            <a:pPr lvl="1" eaLnBrk="1" hangingPunct="1">
              <a:lnSpc>
                <a:spcPct val="80000"/>
              </a:lnSpc>
              <a:buFontTx/>
              <a:buNone/>
            </a:pPr>
            <a:endParaRPr lang="en-US" sz="2000" dirty="0" smtClean="0">
              <a:latin typeface="+mj-lt"/>
            </a:endParaRPr>
          </a:p>
          <a:p>
            <a:pPr lvl="1" eaLnBrk="1" hangingPunct="1">
              <a:lnSpc>
                <a:spcPct val="80000"/>
              </a:lnSpc>
              <a:buFontTx/>
              <a:buNone/>
            </a:pPr>
            <a:endParaRPr lang="en-US" sz="2000" dirty="0" smtClean="0">
              <a:latin typeface="+mj-lt"/>
            </a:endParaRPr>
          </a:p>
          <a:p>
            <a:pPr lvl="1" eaLnBrk="1" hangingPunct="1">
              <a:lnSpc>
                <a:spcPct val="80000"/>
              </a:lnSpc>
            </a:pPr>
            <a:endParaRPr lang="en-US" sz="2000" dirty="0" smtClean="0">
              <a:latin typeface="+mj-lt"/>
            </a:endParaRPr>
          </a:p>
          <a:p>
            <a:pPr lvl="1" eaLnBrk="1" hangingPunct="1">
              <a:lnSpc>
                <a:spcPct val="80000"/>
              </a:lnSpc>
            </a:pPr>
            <a:endParaRPr lang="en-US" sz="2000" dirty="0" smtClean="0">
              <a:latin typeface="+mj-lt"/>
            </a:endParaRPr>
          </a:p>
        </p:txBody>
      </p:sp>
      <p:sp>
        <p:nvSpPr>
          <p:cNvPr id="25604" name="Text Box 4"/>
          <p:cNvSpPr txBox="1">
            <a:spLocks noChangeArrowheads="1"/>
          </p:cNvSpPr>
          <p:nvPr/>
        </p:nvSpPr>
        <p:spPr bwMode="auto">
          <a:xfrm>
            <a:off x="457200" y="381000"/>
            <a:ext cx="8229600" cy="701675"/>
          </a:xfrm>
          <a:prstGeom prst="rect">
            <a:avLst/>
          </a:prstGeom>
          <a:solidFill>
            <a:schemeClr val="accent1">
              <a:lumMod val="60000"/>
              <a:lumOff val="40000"/>
            </a:schemeClr>
          </a:solidFill>
          <a:ln w="9525">
            <a:noFill/>
            <a:miter lim="800000"/>
            <a:headEnd/>
            <a:tailEnd/>
          </a:ln>
        </p:spPr>
        <p:txBody>
          <a:bodyPr>
            <a:spAutoFit/>
          </a:bodyPr>
          <a:lstStyle/>
          <a:p>
            <a:pPr>
              <a:spcBef>
                <a:spcPct val="50000"/>
              </a:spcBef>
            </a:pPr>
            <a:r>
              <a:rPr lang="en-US" sz="4000" dirty="0" smtClean="0">
                <a:solidFill>
                  <a:srgbClr val="663300"/>
                </a:solidFill>
              </a:rPr>
              <a:t>VARIABLES</a:t>
            </a:r>
            <a:endParaRPr lang="en-US" sz="4000" dirty="0">
              <a:solidFill>
                <a:srgbClr val="663300"/>
              </a:solidFill>
            </a:endParaRPr>
          </a:p>
        </p:txBody>
      </p:sp>
      <p:sp>
        <p:nvSpPr>
          <p:cNvPr id="25605" name="AutoShape 27"/>
          <p:cNvSpPr>
            <a:spLocks noChangeArrowheads="1"/>
          </p:cNvSpPr>
          <p:nvPr/>
        </p:nvSpPr>
        <p:spPr bwMode="auto">
          <a:xfrm>
            <a:off x="1143000" y="4343400"/>
            <a:ext cx="1828800" cy="7620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1700" dirty="0">
                <a:solidFill>
                  <a:srgbClr val="660066"/>
                </a:solidFill>
                <a:latin typeface="Comic Sans MS" pitchFamily="66" charset="0"/>
              </a:rPr>
              <a:t>Cancer Stage</a:t>
            </a:r>
          </a:p>
          <a:p>
            <a:pPr algn="ctr"/>
            <a:r>
              <a:rPr lang="en-US" sz="1700" dirty="0">
                <a:solidFill>
                  <a:srgbClr val="660066"/>
                </a:solidFill>
                <a:latin typeface="Comic Sans MS" pitchFamily="66" charset="0"/>
              </a:rPr>
              <a:t>(Independent)</a:t>
            </a:r>
          </a:p>
        </p:txBody>
      </p:sp>
      <p:sp>
        <p:nvSpPr>
          <p:cNvPr id="25606" name="AutoShape 30"/>
          <p:cNvSpPr>
            <a:spLocks noChangeArrowheads="1"/>
          </p:cNvSpPr>
          <p:nvPr/>
        </p:nvSpPr>
        <p:spPr bwMode="auto">
          <a:xfrm>
            <a:off x="6096000" y="4267200"/>
            <a:ext cx="1828800" cy="762000"/>
          </a:xfrm>
          <a:prstGeom prst="flowChartAlternateProcess">
            <a:avLst/>
          </a:prstGeom>
          <a:solidFill>
            <a:srgbClr val="CC99FF"/>
          </a:solidFill>
          <a:ln w="9525">
            <a:solidFill>
              <a:schemeClr val="tx1"/>
            </a:solidFill>
            <a:miter lim="800000"/>
            <a:headEnd/>
            <a:tailEnd/>
          </a:ln>
        </p:spPr>
        <p:txBody>
          <a:bodyPr wrap="none" anchor="ctr"/>
          <a:lstStyle/>
          <a:p>
            <a:pPr algn="ctr"/>
            <a:r>
              <a:rPr lang="en-US" sz="1700" dirty="0">
                <a:solidFill>
                  <a:srgbClr val="660066"/>
                </a:solidFill>
                <a:latin typeface="Comic Sans MS" pitchFamily="66" charset="0"/>
              </a:rPr>
              <a:t>Patient Survival</a:t>
            </a:r>
          </a:p>
          <a:p>
            <a:pPr algn="ctr"/>
            <a:r>
              <a:rPr lang="en-US" sz="1700" dirty="0">
                <a:solidFill>
                  <a:srgbClr val="660066"/>
                </a:solidFill>
                <a:latin typeface="Comic Sans MS" pitchFamily="66" charset="0"/>
              </a:rPr>
              <a:t>(Dependent)</a:t>
            </a:r>
          </a:p>
        </p:txBody>
      </p:sp>
      <p:sp>
        <p:nvSpPr>
          <p:cNvPr id="25607" name="Line 31"/>
          <p:cNvSpPr>
            <a:spLocks noChangeShapeType="1"/>
          </p:cNvSpPr>
          <p:nvPr/>
        </p:nvSpPr>
        <p:spPr bwMode="auto">
          <a:xfrm flipV="1">
            <a:off x="2971800" y="4724400"/>
            <a:ext cx="3124200" cy="0"/>
          </a:xfrm>
          <a:prstGeom prst="line">
            <a:avLst/>
          </a:prstGeom>
          <a:noFill/>
          <a:ln w="28575">
            <a:solidFill>
              <a:schemeClr val="tx1"/>
            </a:solidFill>
            <a:round/>
            <a:headEnd/>
            <a:tailEnd type="triangle" w="med" len="med"/>
          </a:ln>
        </p:spPr>
        <p:txBody>
          <a:bodyPr/>
          <a:lstStyle/>
          <a:p>
            <a:endParaRPr lang="en-US"/>
          </a:p>
        </p:txBody>
      </p:sp>
      <p:sp>
        <p:nvSpPr>
          <p:cNvPr id="25608" name="Line 32"/>
          <p:cNvSpPr>
            <a:spLocks noChangeShapeType="1"/>
          </p:cNvSpPr>
          <p:nvPr/>
        </p:nvSpPr>
        <p:spPr bwMode="auto">
          <a:xfrm flipV="1">
            <a:off x="4495800" y="4724400"/>
            <a:ext cx="0" cy="838200"/>
          </a:xfrm>
          <a:prstGeom prst="line">
            <a:avLst/>
          </a:prstGeom>
          <a:noFill/>
          <a:ln w="28575">
            <a:solidFill>
              <a:schemeClr val="tx1"/>
            </a:solidFill>
            <a:prstDash val="sysDot"/>
            <a:round/>
            <a:headEnd/>
            <a:tailEnd type="triangle" w="med" len="med"/>
          </a:ln>
        </p:spPr>
        <p:txBody>
          <a:bodyPr/>
          <a:lstStyle/>
          <a:p>
            <a:endParaRPr lang="en-US"/>
          </a:p>
        </p:txBody>
      </p:sp>
      <p:sp>
        <p:nvSpPr>
          <p:cNvPr id="25609" name="AutoShape 33"/>
          <p:cNvSpPr>
            <a:spLocks noChangeArrowheads="1"/>
          </p:cNvSpPr>
          <p:nvPr/>
        </p:nvSpPr>
        <p:spPr bwMode="auto">
          <a:xfrm>
            <a:off x="3048000" y="5562600"/>
            <a:ext cx="3200400" cy="457200"/>
          </a:xfrm>
          <a:prstGeom prst="flowChartProcess">
            <a:avLst/>
          </a:prstGeom>
          <a:solidFill>
            <a:srgbClr val="FF99CC"/>
          </a:solidFill>
          <a:ln w="9525">
            <a:solidFill>
              <a:schemeClr val="tx1"/>
            </a:solidFill>
            <a:miter lim="800000"/>
            <a:headEnd/>
            <a:tailEnd/>
          </a:ln>
        </p:spPr>
        <p:txBody>
          <a:bodyPr wrap="none" anchor="ctr"/>
          <a:lstStyle/>
          <a:p>
            <a:pPr algn="ctr"/>
            <a:r>
              <a:rPr lang="en-US" sz="1700" dirty="0">
                <a:solidFill>
                  <a:srgbClr val="660066"/>
                </a:solidFill>
                <a:latin typeface="Comic Sans MS" pitchFamily="66" charset="0"/>
              </a:rPr>
              <a:t>Type of Therapy (Mediator)</a:t>
            </a:r>
          </a:p>
        </p:txBody>
      </p:sp>
      <p:sp>
        <p:nvSpPr>
          <p:cNvPr id="9" name="Slide Number Placeholder 8"/>
          <p:cNvSpPr>
            <a:spLocks noGrp="1"/>
          </p:cNvSpPr>
          <p:nvPr>
            <p:ph type="sldNum" sz="quarter" idx="12"/>
          </p:nvPr>
        </p:nvSpPr>
        <p:spPr/>
        <p:txBody>
          <a:bodyPr/>
          <a:lstStyle/>
          <a:p>
            <a:pPr>
              <a:defRPr/>
            </a:pPr>
            <a:fld id="{EE75CBDE-7C77-4E15-AD0F-AEE7A3A456E2}" type="slidenum">
              <a:rPr lang="en-US" smtClean="0"/>
              <a:pPr>
                <a:defRPr/>
              </a:pPr>
              <a:t>24</a:t>
            </a:fld>
            <a:endParaRPr 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sz="quarter" idx="1"/>
          </p:nvPr>
        </p:nvSpPr>
        <p:spPr>
          <a:xfrm>
            <a:off x="228600" y="1143000"/>
            <a:ext cx="8458200" cy="4965700"/>
          </a:xfrm>
        </p:spPr>
        <p:txBody>
          <a:bodyPr>
            <a:normAutofit lnSpcReduction="10000"/>
          </a:bodyPr>
          <a:lstStyle/>
          <a:p>
            <a:pPr marL="290513" indent="-290513" eaLnBrk="1" hangingPunct="1"/>
            <a:r>
              <a:rPr lang="en-US" sz="2200" dirty="0" smtClean="0">
                <a:solidFill>
                  <a:schemeClr val="hlink"/>
                </a:solidFill>
                <a:latin typeface="+mj-lt"/>
              </a:rPr>
              <a:t>Why levels of measurement are important? Select right statistics to analyze your data.</a:t>
            </a:r>
          </a:p>
          <a:p>
            <a:pPr marL="682625" lvl="1" indent="-277813" eaLnBrk="1" hangingPunct="1"/>
            <a:r>
              <a:rPr lang="en-US" sz="2000" dirty="0" smtClean="0">
                <a:solidFill>
                  <a:schemeClr val="hlink"/>
                </a:solidFill>
                <a:latin typeface="+mj-lt"/>
              </a:rPr>
              <a:t>Nominal:</a:t>
            </a:r>
            <a:r>
              <a:rPr lang="en-US" sz="2000" dirty="0" smtClean="0">
                <a:latin typeface="+mj-lt"/>
              </a:rPr>
              <a:t> Labeling, with </a:t>
            </a:r>
            <a:r>
              <a:rPr lang="en-US" sz="2000" u="sng" dirty="0" smtClean="0">
                <a:latin typeface="+mj-lt"/>
              </a:rPr>
              <a:t>no</a:t>
            </a:r>
            <a:r>
              <a:rPr lang="en-US" sz="2000" dirty="0" smtClean="0">
                <a:latin typeface="+mj-lt"/>
              </a:rPr>
              <a:t> mathematical interpretation. </a:t>
            </a:r>
          </a:p>
          <a:p>
            <a:pPr marL="290513" indent="-290513" eaLnBrk="1" hangingPunct="1">
              <a:buFontTx/>
              <a:buNone/>
            </a:pPr>
            <a:r>
              <a:rPr lang="en-US" sz="2200" dirty="0" smtClean="0">
                <a:latin typeface="+mj-lt"/>
              </a:rPr>
              <a:t>         </a:t>
            </a:r>
            <a:r>
              <a:rPr lang="en-US" sz="2000" dirty="0" smtClean="0">
                <a:latin typeface="+mj-lt"/>
              </a:rPr>
              <a:t>Example: Gender [1=Male; 2=Female].</a:t>
            </a:r>
          </a:p>
          <a:p>
            <a:pPr marL="682625" lvl="1" indent="-277813" eaLnBrk="1" hangingPunct="1"/>
            <a:r>
              <a:rPr lang="en-US" sz="2000" dirty="0" smtClean="0">
                <a:solidFill>
                  <a:schemeClr val="hlink"/>
                </a:solidFill>
                <a:latin typeface="+mj-lt"/>
              </a:rPr>
              <a:t>Ordinal:</a:t>
            </a:r>
            <a:r>
              <a:rPr lang="en-US" sz="2000" dirty="0" smtClean="0">
                <a:latin typeface="+mj-lt"/>
              </a:rPr>
              <a:t> Specifies only the </a:t>
            </a:r>
            <a:r>
              <a:rPr lang="en-US" sz="2000" u="sng" dirty="0" smtClean="0">
                <a:latin typeface="+mj-lt"/>
              </a:rPr>
              <a:t>order</a:t>
            </a:r>
            <a:r>
              <a:rPr lang="en-US" sz="2000" dirty="0" smtClean="0">
                <a:latin typeface="+mj-lt"/>
              </a:rPr>
              <a:t> of cases. Greater than/less than operations. Example: Educational Degree</a:t>
            </a:r>
          </a:p>
          <a:p>
            <a:pPr marL="290513" indent="-290513" eaLnBrk="1" hangingPunct="1">
              <a:buFontTx/>
              <a:buNone/>
            </a:pPr>
            <a:r>
              <a:rPr lang="en-US" sz="2000" dirty="0" smtClean="0">
                <a:latin typeface="+mj-lt"/>
              </a:rPr>
              <a:t>          [1=Lower than high school; 2= High school graduate; 3=Some</a:t>
            </a:r>
          </a:p>
          <a:p>
            <a:pPr marL="290513" indent="-290513" eaLnBrk="1" hangingPunct="1">
              <a:buFontTx/>
              <a:buNone/>
            </a:pPr>
            <a:r>
              <a:rPr lang="en-US" sz="2000" dirty="0" smtClean="0">
                <a:latin typeface="+mj-lt"/>
              </a:rPr>
              <a:t>          college; 4=College graduate; 5=Post-graduate].</a:t>
            </a:r>
          </a:p>
          <a:p>
            <a:pPr marL="682625" lvl="1" indent="-277813" eaLnBrk="1" hangingPunct="1"/>
            <a:r>
              <a:rPr lang="en-US" sz="2000" dirty="0" smtClean="0">
                <a:solidFill>
                  <a:schemeClr val="hlink"/>
                </a:solidFill>
                <a:latin typeface="+mj-lt"/>
              </a:rPr>
              <a:t>Interval and Ratio:</a:t>
            </a:r>
            <a:r>
              <a:rPr lang="en-US" sz="2000" dirty="0" smtClean="0">
                <a:latin typeface="+mj-lt"/>
              </a:rPr>
              <a:t> </a:t>
            </a:r>
            <a:r>
              <a:rPr lang="en-US" sz="2000" u="sng" dirty="0" smtClean="0">
                <a:latin typeface="+mj-lt"/>
              </a:rPr>
              <a:t>Numbers</a:t>
            </a:r>
            <a:r>
              <a:rPr lang="en-US" sz="2000" dirty="0" smtClean="0">
                <a:latin typeface="+mj-lt"/>
              </a:rPr>
              <a:t> represent fixed measurement units, can perform mathematical calculation and sub-divided. </a:t>
            </a:r>
          </a:p>
          <a:p>
            <a:pPr marL="1030288" lvl="2" indent="-233363" eaLnBrk="1" hangingPunct="1">
              <a:lnSpc>
                <a:spcPct val="80000"/>
              </a:lnSpc>
            </a:pPr>
            <a:r>
              <a:rPr lang="en-US" sz="2000" dirty="0" smtClean="0">
                <a:solidFill>
                  <a:srgbClr val="660066"/>
                </a:solidFill>
                <a:latin typeface="+mj-lt"/>
              </a:rPr>
              <a:t>Interval has no true zero:</a:t>
            </a:r>
            <a:r>
              <a:rPr lang="en-US" sz="2000" dirty="0" smtClean="0">
                <a:latin typeface="+mj-lt"/>
              </a:rPr>
              <a:t> 0 degree in Fahrenheit does not mean there is no temperature.</a:t>
            </a:r>
          </a:p>
          <a:p>
            <a:pPr marL="1030288" lvl="2" indent="-233363" eaLnBrk="1" hangingPunct="1">
              <a:lnSpc>
                <a:spcPct val="80000"/>
              </a:lnSpc>
            </a:pPr>
            <a:r>
              <a:rPr lang="en-US" sz="2000" dirty="0" smtClean="0">
                <a:solidFill>
                  <a:srgbClr val="660066"/>
                </a:solidFill>
                <a:latin typeface="+mj-lt"/>
              </a:rPr>
              <a:t>Ratio has a true zero:</a:t>
            </a:r>
            <a:r>
              <a:rPr lang="en-US" sz="2000" dirty="0" smtClean="0">
                <a:latin typeface="+mj-lt"/>
              </a:rPr>
              <a:t> Wage=0 dollar indicates that you are not working for pay. </a:t>
            </a:r>
          </a:p>
          <a:p>
            <a:pPr marL="1030288" lvl="2" indent="-233363" eaLnBrk="1" hangingPunct="1">
              <a:lnSpc>
                <a:spcPct val="80000"/>
              </a:lnSpc>
            </a:pPr>
            <a:r>
              <a:rPr lang="en-US" sz="2000" dirty="0" smtClean="0">
                <a:latin typeface="+mj-lt"/>
              </a:rPr>
              <a:t>Many studies analyze interval and ratio level measurements the same way.</a:t>
            </a:r>
          </a:p>
        </p:txBody>
      </p:sp>
      <p:sp>
        <p:nvSpPr>
          <p:cNvPr id="27652" name="Text Box 3"/>
          <p:cNvSpPr txBox="1">
            <a:spLocks noChangeArrowheads="1"/>
          </p:cNvSpPr>
          <p:nvPr/>
        </p:nvSpPr>
        <p:spPr bwMode="auto">
          <a:xfrm>
            <a:off x="228600" y="381000"/>
            <a:ext cx="6477000" cy="366713"/>
          </a:xfrm>
          <a:prstGeom prst="rect">
            <a:avLst/>
          </a:prstGeom>
          <a:noFill/>
          <a:ln w="9525">
            <a:noFill/>
            <a:miter lim="800000"/>
            <a:headEnd/>
            <a:tailEnd/>
          </a:ln>
        </p:spPr>
        <p:txBody>
          <a:bodyPr>
            <a:spAutoFit/>
          </a:bodyPr>
          <a:lstStyle/>
          <a:p>
            <a:pPr>
              <a:spcBef>
                <a:spcPct val="50000"/>
              </a:spcBef>
            </a:pPr>
            <a:endParaRPr lang="en-US"/>
          </a:p>
        </p:txBody>
      </p:sp>
      <p:sp>
        <p:nvSpPr>
          <p:cNvPr id="27653" name="Text Box 4"/>
          <p:cNvSpPr txBox="1">
            <a:spLocks noChangeArrowheads="1"/>
          </p:cNvSpPr>
          <p:nvPr/>
        </p:nvSpPr>
        <p:spPr bwMode="auto">
          <a:xfrm>
            <a:off x="533400" y="304800"/>
            <a:ext cx="7848600" cy="701675"/>
          </a:xfrm>
          <a:prstGeom prst="rect">
            <a:avLst/>
          </a:prstGeom>
          <a:solidFill>
            <a:schemeClr val="accent1">
              <a:lumMod val="60000"/>
              <a:lumOff val="40000"/>
            </a:schemeClr>
          </a:solidFill>
          <a:ln w="9525">
            <a:noFill/>
            <a:miter lim="800000"/>
            <a:headEnd/>
            <a:tailEnd/>
          </a:ln>
        </p:spPr>
        <p:txBody>
          <a:bodyPr wrap="square">
            <a:spAutoFit/>
          </a:bodyPr>
          <a:lstStyle/>
          <a:p>
            <a:pPr>
              <a:spcBef>
                <a:spcPct val="50000"/>
              </a:spcBef>
            </a:pPr>
            <a:r>
              <a:rPr lang="en-US" sz="4000" dirty="0" smtClean="0">
                <a:solidFill>
                  <a:srgbClr val="663300"/>
                </a:solidFill>
              </a:rPr>
              <a:t>LEVELS OF MEASUREMENT</a:t>
            </a:r>
            <a:endParaRPr lang="en-US" sz="4000" dirty="0">
              <a:solidFill>
                <a:srgbClr val="663300"/>
              </a:solidFill>
            </a:endParaRPr>
          </a:p>
        </p:txBody>
      </p:sp>
      <p:sp>
        <p:nvSpPr>
          <p:cNvPr id="5" name="Slide Number Placeholder 4"/>
          <p:cNvSpPr>
            <a:spLocks noGrp="1"/>
          </p:cNvSpPr>
          <p:nvPr>
            <p:ph type="sldNum" sz="quarter" idx="15"/>
          </p:nvPr>
        </p:nvSpPr>
        <p:spPr/>
        <p:txBody>
          <a:bodyPr/>
          <a:lstStyle/>
          <a:p>
            <a:pPr>
              <a:defRPr/>
            </a:pPr>
            <a:fld id="{589C05D5-78F2-4848-AB72-54A658925678}" type="slidenum">
              <a:rPr lang="en-US" smtClean="0"/>
              <a:pPr>
                <a:defRPr/>
              </a:pPr>
              <a:t>25</a:t>
            </a:fld>
            <a:endParaRPr lang="en-US"/>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81000" y="457200"/>
            <a:ext cx="8382000" cy="762000"/>
          </a:xfrm>
          <a:solidFill>
            <a:schemeClr val="accent1">
              <a:lumMod val="60000"/>
              <a:lumOff val="40000"/>
            </a:schemeClr>
          </a:solidFill>
        </p:spPr>
        <p:txBody>
          <a:bodyPr>
            <a:normAutofit/>
          </a:bodyPr>
          <a:lstStyle/>
          <a:p>
            <a:pPr eaLnBrk="1" hangingPunct="1"/>
            <a:r>
              <a:rPr lang="en-US" sz="4400" smtClean="0">
                <a:solidFill>
                  <a:srgbClr val="663300"/>
                </a:solidFill>
                <a:latin typeface="Arial" pitchFamily="34" charset="0"/>
                <a:cs typeface="Arial" pitchFamily="34" charset="0"/>
              </a:rPr>
              <a:t>Research designs</a:t>
            </a:r>
          </a:p>
        </p:txBody>
      </p:sp>
      <p:sp>
        <p:nvSpPr>
          <p:cNvPr id="30724" name="Rectangle 3"/>
          <p:cNvSpPr>
            <a:spLocks noGrp="1" noChangeArrowheads="1"/>
          </p:cNvSpPr>
          <p:nvPr>
            <p:ph sz="quarter" idx="1"/>
          </p:nvPr>
        </p:nvSpPr>
        <p:spPr>
          <a:xfrm>
            <a:off x="381000" y="1524000"/>
            <a:ext cx="4114800" cy="4495800"/>
          </a:xfrm>
          <a:noFill/>
          <a:ln w="57150" cmpd="thinThick">
            <a:solidFill>
              <a:srgbClr val="663300"/>
            </a:solidFill>
          </a:ln>
        </p:spPr>
        <p:txBody>
          <a:bodyPr/>
          <a:lstStyle/>
          <a:p>
            <a:pPr eaLnBrk="1" hangingPunct="1"/>
            <a:r>
              <a:rPr lang="en-US" u="sng" dirty="0" smtClean="0">
                <a:solidFill>
                  <a:srgbClr val="663300"/>
                </a:solidFill>
                <a:latin typeface="+mj-lt"/>
              </a:rPr>
              <a:t>Experimental study</a:t>
            </a:r>
          </a:p>
          <a:p>
            <a:pPr lvl="1" eaLnBrk="1" hangingPunct="1"/>
            <a:r>
              <a:rPr lang="en-US" dirty="0" smtClean="0">
                <a:latin typeface="+mj-lt"/>
              </a:rPr>
              <a:t>Study in which conditions are under the direct control of the investigator.</a:t>
            </a:r>
          </a:p>
          <a:p>
            <a:pPr lvl="1" eaLnBrk="1" hangingPunct="1"/>
            <a:r>
              <a:rPr lang="en-US" dirty="0" smtClean="0">
                <a:latin typeface="+mj-lt"/>
              </a:rPr>
              <a:t>Examples: controlled clinical trial; randomized control clinical trial (RCT).</a:t>
            </a:r>
          </a:p>
        </p:txBody>
      </p:sp>
      <p:sp>
        <p:nvSpPr>
          <p:cNvPr id="30725" name="Rectangle 4"/>
          <p:cNvSpPr>
            <a:spLocks noGrp="1" noChangeArrowheads="1"/>
          </p:cNvSpPr>
          <p:nvPr>
            <p:ph sz="quarter" idx="2"/>
          </p:nvPr>
        </p:nvSpPr>
        <p:spPr>
          <a:xfrm>
            <a:off x="4648200" y="1524000"/>
            <a:ext cx="4114800" cy="4495800"/>
          </a:xfrm>
          <a:noFill/>
          <a:ln w="57150" cmpd="thinThick">
            <a:solidFill>
              <a:srgbClr val="663300"/>
            </a:solidFill>
          </a:ln>
        </p:spPr>
        <p:txBody>
          <a:bodyPr/>
          <a:lstStyle/>
          <a:p>
            <a:pPr eaLnBrk="1" hangingPunct="1"/>
            <a:r>
              <a:rPr lang="en-US" u="sng" dirty="0" smtClean="0">
                <a:solidFill>
                  <a:srgbClr val="663300"/>
                </a:solidFill>
                <a:latin typeface="+mj-lt"/>
              </a:rPr>
              <a:t>Observational study</a:t>
            </a:r>
          </a:p>
          <a:p>
            <a:pPr lvl="1" eaLnBrk="1" hangingPunct="1"/>
            <a:r>
              <a:rPr lang="en-US" dirty="0" smtClean="0">
                <a:latin typeface="+mj-lt"/>
              </a:rPr>
              <a:t>Study that </a:t>
            </a:r>
            <a:r>
              <a:rPr lang="en-US" u="sng" dirty="0" smtClean="0">
                <a:latin typeface="+mj-lt"/>
              </a:rPr>
              <a:t>does not</a:t>
            </a:r>
            <a:r>
              <a:rPr lang="en-US" dirty="0" smtClean="0">
                <a:latin typeface="+mj-lt"/>
              </a:rPr>
              <a:t> involve an intervention (experimental or otherwise).</a:t>
            </a:r>
          </a:p>
          <a:p>
            <a:pPr lvl="1" eaLnBrk="1" hangingPunct="1"/>
            <a:r>
              <a:rPr lang="en-US" dirty="0" smtClean="0">
                <a:latin typeface="+mj-lt"/>
              </a:rPr>
              <a:t>Nature is allowed to take its course.</a:t>
            </a:r>
          </a:p>
          <a:p>
            <a:pPr lvl="1" eaLnBrk="1" hangingPunct="1"/>
            <a:r>
              <a:rPr lang="en-US" dirty="0" smtClean="0">
                <a:latin typeface="+mj-lt"/>
              </a:rPr>
              <a:t>Examples: Cohort study; case-control study; cross-sectional study; case series.</a:t>
            </a:r>
          </a:p>
        </p:txBody>
      </p:sp>
      <p:sp>
        <p:nvSpPr>
          <p:cNvPr id="5" name="Slide Number Placeholder 4"/>
          <p:cNvSpPr>
            <a:spLocks noGrp="1"/>
          </p:cNvSpPr>
          <p:nvPr>
            <p:ph type="sldNum" sz="quarter" idx="12"/>
          </p:nvPr>
        </p:nvSpPr>
        <p:spPr/>
        <p:txBody>
          <a:bodyPr/>
          <a:lstStyle/>
          <a:p>
            <a:pPr>
              <a:defRPr/>
            </a:pPr>
            <a:fld id="{ECD85AD0-3877-483A-AA25-54A9C56C9CD7}" type="slidenum">
              <a:rPr lang="en-US" smtClean="0"/>
              <a:pPr>
                <a:defRPr/>
              </a:pPr>
              <a:t>26</a:t>
            </a:fld>
            <a:endParaRPr lang="en-US"/>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sz="quarter" idx="1"/>
          </p:nvPr>
        </p:nvSpPr>
        <p:spPr>
          <a:xfrm>
            <a:off x="152400" y="1143000"/>
            <a:ext cx="8686800" cy="5029200"/>
          </a:xfrm>
        </p:spPr>
        <p:txBody>
          <a:bodyPr/>
          <a:lstStyle/>
          <a:p>
            <a:pPr eaLnBrk="1" hangingPunct="1"/>
            <a:r>
              <a:rPr lang="en-US" sz="2400" dirty="0" smtClean="0">
                <a:solidFill>
                  <a:srgbClr val="663300"/>
                </a:solidFill>
                <a:latin typeface="+mj-lt"/>
              </a:rPr>
              <a:t>Cross-sectional design: </a:t>
            </a:r>
            <a:r>
              <a:rPr lang="en-US" sz="2400" dirty="0" smtClean="0">
                <a:latin typeface="+mj-lt"/>
              </a:rPr>
              <a:t>Collect data at </a:t>
            </a:r>
            <a:r>
              <a:rPr lang="en-US" sz="2400" u="sng" dirty="0" smtClean="0">
                <a:latin typeface="+mj-lt"/>
              </a:rPr>
              <a:t>only one point in time.</a:t>
            </a:r>
            <a:r>
              <a:rPr lang="en-US" sz="2400" dirty="0" smtClean="0">
                <a:latin typeface="+mj-lt"/>
              </a:rPr>
              <a:t> Doesn’t directly measure the impact of time. </a:t>
            </a:r>
          </a:p>
          <a:p>
            <a:pPr lvl="1" eaLnBrk="1" hangingPunct="1"/>
            <a:r>
              <a:rPr lang="en-US" sz="2000" dirty="0" smtClean="0">
                <a:latin typeface="+mj-lt"/>
              </a:rPr>
              <a:t>Example: Side effects of cancer treatment among patients seen in NIH in year 2011.</a:t>
            </a:r>
          </a:p>
          <a:p>
            <a:pPr eaLnBrk="1" hangingPunct="1"/>
            <a:r>
              <a:rPr lang="en-US" sz="2400" dirty="0" smtClean="0">
                <a:solidFill>
                  <a:srgbClr val="663300"/>
                </a:solidFill>
                <a:latin typeface="+mj-lt"/>
              </a:rPr>
              <a:t>Longitudinal design: </a:t>
            </a:r>
            <a:r>
              <a:rPr lang="en-US" sz="2400" dirty="0" smtClean="0">
                <a:latin typeface="+mj-lt"/>
              </a:rPr>
              <a:t>Examine changes </a:t>
            </a:r>
            <a:r>
              <a:rPr lang="en-US" sz="2400" u="sng" dirty="0" smtClean="0">
                <a:latin typeface="+mj-lt"/>
              </a:rPr>
              <a:t>over time.</a:t>
            </a:r>
          </a:p>
          <a:p>
            <a:pPr lvl="1" eaLnBrk="1" hangingPunct="1"/>
            <a:r>
              <a:rPr lang="en-US" sz="2000" dirty="0" smtClean="0">
                <a:latin typeface="+mj-lt"/>
              </a:rPr>
              <a:t>Example: The effectiveness of cancer treatment among patients seen in NIH over time.</a:t>
            </a:r>
          </a:p>
          <a:p>
            <a:pPr lvl="2" eaLnBrk="1" hangingPunct="1"/>
            <a:r>
              <a:rPr lang="en-US" sz="2000" dirty="0" smtClean="0">
                <a:latin typeface="+mj-lt"/>
              </a:rPr>
              <a:t>Data collections:</a:t>
            </a:r>
          </a:p>
          <a:p>
            <a:pPr lvl="3" eaLnBrk="1" hangingPunct="1"/>
            <a:r>
              <a:rPr lang="en-US" sz="2000" u="sng" dirty="0" smtClean="0">
                <a:latin typeface="+mj-lt"/>
              </a:rPr>
              <a:t>Different </a:t>
            </a:r>
            <a:r>
              <a:rPr lang="en-US" sz="2000" dirty="0" smtClean="0">
                <a:latin typeface="+mj-lt"/>
              </a:rPr>
              <a:t>patients seen in 1980, 1990, 2000, and 2010 (trend study), or</a:t>
            </a:r>
          </a:p>
          <a:p>
            <a:pPr lvl="3" eaLnBrk="1" hangingPunct="1"/>
            <a:r>
              <a:rPr lang="en-US" sz="2000" u="sng" dirty="0" smtClean="0">
                <a:latin typeface="+mj-lt"/>
              </a:rPr>
              <a:t>The same</a:t>
            </a:r>
            <a:r>
              <a:rPr lang="en-US" sz="2000" dirty="0" smtClean="0">
                <a:latin typeface="+mj-lt"/>
              </a:rPr>
              <a:t> patients seen in 1980, 1990, 2000, and 2010 (cohort / panel study, subject to patient attritions). </a:t>
            </a:r>
          </a:p>
        </p:txBody>
      </p:sp>
      <p:sp>
        <p:nvSpPr>
          <p:cNvPr id="31748" name="Text Box 4"/>
          <p:cNvSpPr txBox="1">
            <a:spLocks noChangeArrowheads="1"/>
          </p:cNvSpPr>
          <p:nvPr/>
        </p:nvSpPr>
        <p:spPr bwMode="auto">
          <a:xfrm>
            <a:off x="304800" y="304800"/>
            <a:ext cx="8229600" cy="701675"/>
          </a:xfrm>
          <a:prstGeom prst="rect">
            <a:avLst/>
          </a:prstGeom>
          <a:solidFill>
            <a:schemeClr val="accent1">
              <a:lumMod val="60000"/>
              <a:lumOff val="40000"/>
            </a:schemeClr>
          </a:solidFill>
          <a:ln w="9525">
            <a:noFill/>
            <a:miter lim="800000"/>
            <a:headEnd/>
            <a:tailEnd/>
          </a:ln>
        </p:spPr>
        <p:txBody>
          <a:bodyPr wrap="square">
            <a:spAutoFit/>
          </a:bodyPr>
          <a:lstStyle/>
          <a:p>
            <a:pPr>
              <a:spcBef>
                <a:spcPct val="50000"/>
              </a:spcBef>
            </a:pPr>
            <a:r>
              <a:rPr lang="en-US" sz="4000" dirty="0" smtClean="0">
                <a:solidFill>
                  <a:srgbClr val="663300"/>
                </a:solidFill>
              </a:rPr>
              <a:t>RESEARCH DESIGN AND TIME</a:t>
            </a:r>
            <a:endParaRPr lang="en-US" sz="4000" dirty="0">
              <a:solidFill>
                <a:srgbClr val="663300"/>
              </a:solidFill>
            </a:endParaRPr>
          </a:p>
        </p:txBody>
      </p:sp>
      <p:pic>
        <p:nvPicPr>
          <p:cNvPr id="69637" name="Picture 5" descr="MC900320752[1]"/>
          <p:cNvPicPr>
            <a:picLocks noChangeAspect="1" noChangeArrowheads="1"/>
          </p:cNvPicPr>
          <p:nvPr/>
        </p:nvPicPr>
        <p:blipFill>
          <a:blip r:embed="rId2" cstate="print"/>
          <a:srcRect/>
          <a:stretch>
            <a:fillRect/>
          </a:stretch>
        </p:blipFill>
        <p:spPr bwMode="auto">
          <a:xfrm>
            <a:off x="1143000" y="5334000"/>
            <a:ext cx="1219200" cy="1209675"/>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pPr>
              <a:defRPr/>
            </a:pPr>
            <a:fld id="{589C05D5-78F2-4848-AB72-54A658925678}" type="slidenum">
              <a:rPr lang="en-US" smtClean="0"/>
              <a:pPr>
                <a:defRPr/>
              </a:pPr>
              <a:t>27</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nodeType="withEffect">
                                  <p:stCondLst>
                                    <p:cond delay="0"/>
                                  </p:stCondLst>
                                  <p:childTnLst>
                                    <p:anim calcmode="lin" valueType="num">
                                      <p:cBhvr additive="base">
                                        <p:cTn id="6" dur="5000"/>
                                        <p:tgtEl>
                                          <p:spTgt spid="69637"/>
                                        </p:tgtEl>
                                        <p:attrNameLst>
                                          <p:attrName>ppt_x</p:attrName>
                                        </p:attrNameLst>
                                      </p:cBhvr>
                                      <p:tavLst>
                                        <p:tav tm="0">
                                          <p:val>
                                            <p:strVal val="ppt_x"/>
                                          </p:val>
                                        </p:tav>
                                        <p:tav tm="100000">
                                          <p:val>
                                            <p:strVal val="1+ppt_w/2"/>
                                          </p:val>
                                        </p:tav>
                                      </p:tavLst>
                                    </p:anim>
                                    <p:anim calcmode="lin" valueType="num">
                                      <p:cBhvr additive="base">
                                        <p:cTn id="7" dur="5000"/>
                                        <p:tgtEl>
                                          <p:spTgt spid="69637"/>
                                        </p:tgtEl>
                                        <p:attrNameLst>
                                          <p:attrName>ppt_y</p:attrName>
                                        </p:attrNameLst>
                                      </p:cBhvr>
                                      <p:tavLst>
                                        <p:tav tm="0">
                                          <p:val>
                                            <p:strVal val="ppt_y"/>
                                          </p:val>
                                        </p:tav>
                                        <p:tav tm="100000">
                                          <p:val>
                                            <p:strVal val="ppt_y"/>
                                          </p:val>
                                        </p:tav>
                                      </p:tavLst>
                                    </p:anim>
                                    <p:set>
                                      <p:cBhvr>
                                        <p:cTn id="8" dur="1" fill="hold">
                                          <p:stCondLst>
                                            <p:cond delay="4999"/>
                                          </p:stCondLst>
                                        </p:cTn>
                                        <p:tgtEl>
                                          <p:spTgt spid="696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57200" y="274638"/>
            <a:ext cx="8229600" cy="944562"/>
          </a:xfrm>
          <a:solidFill>
            <a:schemeClr val="accent1">
              <a:lumMod val="60000"/>
              <a:lumOff val="40000"/>
            </a:schemeClr>
          </a:solidFill>
        </p:spPr>
        <p:txBody>
          <a:bodyPr>
            <a:normAutofit/>
          </a:bodyPr>
          <a:lstStyle/>
          <a:p>
            <a:pPr eaLnBrk="1" hangingPunct="1"/>
            <a:r>
              <a:rPr lang="en-US" sz="4400" dirty="0" smtClean="0">
                <a:solidFill>
                  <a:srgbClr val="663300"/>
                </a:solidFill>
                <a:latin typeface="Arial" pitchFamily="34" charset="0"/>
                <a:cs typeface="Arial" pitchFamily="34" charset="0"/>
              </a:rPr>
              <a:t>Research design </a:t>
            </a:r>
          </a:p>
        </p:txBody>
      </p:sp>
      <p:sp>
        <p:nvSpPr>
          <p:cNvPr id="43012" name="Rectangle 3"/>
          <p:cNvSpPr>
            <a:spLocks noGrp="1" noChangeArrowheads="1"/>
          </p:cNvSpPr>
          <p:nvPr>
            <p:ph sz="quarter" idx="1"/>
          </p:nvPr>
        </p:nvSpPr>
        <p:spPr/>
        <p:txBody>
          <a:bodyPr/>
          <a:lstStyle/>
          <a:p>
            <a:pPr eaLnBrk="1" hangingPunct="1"/>
            <a:r>
              <a:rPr lang="en-US" sz="2800" dirty="0" smtClean="0">
                <a:latin typeface="+mj-lt"/>
              </a:rPr>
              <a:t>Is your project a cross-sectional or longitudinal study? If this is a longitudinal research:</a:t>
            </a:r>
          </a:p>
          <a:p>
            <a:pPr lvl="1" eaLnBrk="1" hangingPunct="1"/>
            <a:r>
              <a:rPr lang="en-US" sz="2400" dirty="0" smtClean="0">
                <a:latin typeface="+mj-lt"/>
              </a:rPr>
              <a:t>Tracking the same patients, or different</a:t>
            </a:r>
            <a:r>
              <a:rPr lang="en-US" sz="2400" i="1" dirty="0" smtClean="0">
                <a:latin typeface="+mj-lt"/>
              </a:rPr>
              <a:t> </a:t>
            </a:r>
            <a:r>
              <a:rPr lang="en-US" sz="2400" dirty="0" smtClean="0">
                <a:latin typeface="+mj-lt"/>
              </a:rPr>
              <a:t>patients?</a:t>
            </a:r>
          </a:p>
          <a:p>
            <a:pPr lvl="1" eaLnBrk="1" hangingPunct="1"/>
            <a:r>
              <a:rPr lang="en-US" sz="2400" dirty="0" smtClean="0">
                <a:latin typeface="+mj-lt"/>
              </a:rPr>
              <a:t>Is this an experimental study (with intervention)?</a:t>
            </a:r>
          </a:p>
          <a:p>
            <a:pPr lvl="1" eaLnBrk="1" hangingPunct="1"/>
            <a:r>
              <a:rPr lang="en-US" sz="2400" dirty="0" smtClean="0">
                <a:latin typeface="+mj-lt"/>
              </a:rPr>
              <a:t>What will be the studied time frame?</a:t>
            </a:r>
          </a:p>
          <a:p>
            <a:pPr lvl="1" eaLnBrk="1" hangingPunct="1"/>
            <a:r>
              <a:rPr lang="en-US" sz="2400" dirty="0" smtClean="0">
                <a:latin typeface="+mj-lt"/>
              </a:rPr>
              <a:t>What are the proportions of sample attrition over time?</a:t>
            </a:r>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28</a:t>
            </a:fld>
            <a:endParaRPr lang="en-US"/>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304800" y="2362200"/>
            <a:ext cx="8229600" cy="1447800"/>
          </a:xfrm>
          <a:prstGeom prst="rect">
            <a:avLst/>
          </a:prstGeom>
          <a:solidFill>
            <a:schemeClr val="accent1">
              <a:lumMod val="60000"/>
              <a:lumOff val="40000"/>
            </a:schemeClr>
          </a:solidFill>
          <a:ln w="9525">
            <a:noFill/>
            <a:miter lim="800000"/>
            <a:headEnd/>
            <a:tailEnd/>
          </a:ln>
        </p:spPr>
        <p:txBody>
          <a:bodyPr anchor="ctr"/>
          <a:lstStyle/>
          <a:p>
            <a:pPr algn="ctr"/>
            <a:r>
              <a:rPr lang="en-US" sz="4400" dirty="0" smtClean="0">
                <a:solidFill>
                  <a:srgbClr val="663300"/>
                </a:solidFill>
              </a:rPr>
              <a:t>Summary </a:t>
            </a:r>
            <a:r>
              <a:rPr lang="en-US" sz="4400" dirty="0">
                <a:solidFill>
                  <a:srgbClr val="663300"/>
                </a:solidFill>
              </a:rPr>
              <a:t>of Today’s </a:t>
            </a:r>
            <a:r>
              <a:rPr lang="en-US" sz="4400" dirty="0" smtClean="0">
                <a:solidFill>
                  <a:srgbClr val="663300"/>
                </a:solidFill>
              </a:rPr>
              <a:t>Class</a:t>
            </a:r>
            <a:endParaRPr lang="en-US" sz="4400" dirty="0">
              <a:solidFill>
                <a:srgbClr val="663300"/>
              </a:solidFill>
            </a:endParaRPr>
          </a:p>
        </p:txBody>
      </p:sp>
      <p:sp>
        <p:nvSpPr>
          <p:cNvPr id="5" name="Slide Number Placeholder 4"/>
          <p:cNvSpPr>
            <a:spLocks noGrp="1"/>
          </p:cNvSpPr>
          <p:nvPr>
            <p:ph type="sldNum" sz="quarter" idx="11"/>
          </p:nvPr>
        </p:nvSpPr>
        <p:spPr/>
        <p:txBody>
          <a:bodyPr/>
          <a:lstStyle/>
          <a:p>
            <a:pPr>
              <a:defRPr/>
            </a:pPr>
            <a:fld id="{86395809-2065-4C71-A838-925E14B8C1F1}" type="slidenum">
              <a:rPr lang="en-US" smtClean="0"/>
              <a:pPr>
                <a:defRPr/>
              </a:pPr>
              <a:t>29</a:t>
            </a:fld>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0"/>
            <a:ext cx="7467600" cy="1371600"/>
          </a:xfrm>
          <a:solidFill>
            <a:schemeClr val="accent1">
              <a:lumMod val="60000"/>
              <a:lumOff val="40000"/>
            </a:schemeClr>
          </a:solidFill>
        </p:spPr>
        <p:txBody>
          <a:bodyPr>
            <a:noAutofit/>
          </a:bodyPr>
          <a:lstStyle/>
          <a:p>
            <a:pPr lvl="1" algn="ctr" rtl="0">
              <a:spcBef>
                <a:spcPct val="0"/>
              </a:spcBef>
            </a:pPr>
            <a:r>
              <a:rPr lang="en-US" sz="4400" dirty="0">
                <a:cs typeface="Arial" pitchFamily="34" charset="0"/>
              </a:rPr>
              <a:t/>
            </a:r>
            <a:br>
              <a:rPr lang="en-US" sz="4400" dirty="0">
                <a:cs typeface="Arial" pitchFamily="34" charset="0"/>
              </a:rPr>
            </a:br>
            <a:r>
              <a:rPr lang="en-US" sz="4400" dirty="0" smtClean="0">
                <a:cs typeface="Arial" pitchFamily="34" charset="0"/>
              </a:rPr>
              <a:t> </a:t>
            </a:r>
            <a:r>
              <a:rPr lang="en-US" sz="4400" dirty="0" smtClean="0">
                <a:solidFill>
                  <a:srgbClr val="663300"/>
                </a:solidFill>
                <a:latin typeface="Arial" pitchFamily="34" charset="0"/>
                <a:cs typeface="Arial" pitchFamily="34" charset="0"/>
              </a:rPr>
              <a:t>What Is Quantitative Research Methodology?</a:t>
            </a:r>
            <a:endParaRPr lang="en-US" sz="4400" dirty="0">
              <a:solidFill>
                <a:srgbClr val="663300"/>
              </a:solidFill>
              <a:latin typeface="Arial" pitchFamily="34" charset="0"/>
              <a:cs typeface="Arial" pitchFamily="34" charset="0"/>
            </a:endParaRPr>
          </a:p>
        </p:txBody>
      </p:sp>
      <p:sp>
        <p:nvSpPr>
          <p:cNvPr id="3" name="Slide Number Placeholder 2"/>
          <p:cNvSpPr>
            <a:spLocks noGrp="1"/>
          </p:cNvSpPr>
          <p:nvPr>
            <p:ph type="sldNum" sz="quarter" idx="11"/>
          </p:nvPr>
        </p:nvSpPr>
        <p:spPr/>
        <p:txBody>
          <a:bodyPr/>
          <a:lstStyle/>
          <a:p>
            <a:pPr>
              <a:defRPr/>
            </a:pPr>
            <a:fld id="{86395809-2065-4C71-A838-925E14B8C1F1}" type="slidenum">
              <a:rPr lang="en-US" smtClean="0"/>
              <a:pPr>
                <a:defRPr/>
              </a:pPr>
              <a:t>3</a:t>
            </a:fld>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04800" y="228600"/>
            <a:ext cx="8382000" cy="1143000"/>
          </a:xfrm>
          <a:solidFill>
            <a:schemeClr val="accent1">
              <a:lumMod val="60000"/>
              <a:lumOff val="40000"/>
            </a:schemeClr>
          </a:solidFill>
        </p:spPr>
        <p:txBody>
          <a:bodyPr>
            <a:noAutofit/>
          </a:bodyPr>
          <a:lstStyle/>
          <a:p>
            <a:pPr eaLnBrk="1" hangingPunct="1"/>
            <a:r>
              <a:rPr lang="en-US" sz="4000" dirty="0" smtClean="0">
                <a:solidFill>
                  <a:srgbClr val="663300"/>
                </a:solidFill>
              </a:rPr>
              <a:t>Develop your summer project with careful literature review</a:t>
            </a:r>
          </a:p>
        </p:txBody>
      </p:sp>
      <p:sp>
        <p:nvSpPr>
          <p:cNvPr id="39940" name="Rectangle 3"/>
          <p:cNvSpPr>
            <a:spLocks noGrp="1" noChangeArrowheads="1"/>
          </p:cNvSpPr>
          <p:nvPr>
            <p:ph sz="quarter" idx="1"/>
          </p:nvPr>
        </p:nvSpPr>
        <p:spPr>
          <a:xfrm>
            <a:off x="304800" y="1676400"/>
            <a:ext cx="8305800" cy="4953000"/>
          </a:xfrm>
        </p:spPr>
        <p:txBody>
          <a:bodyPr>
            <a:normAutofit/>
          </a:bodyPr>
          <a:lstStyle/>
          <a:p>
            <a:pPr eaLnBrk="1" hangingPunct="1"/>
            <a:r>
              <a:rPr lang="en-US" sz="2400" dirty="0" smtClean="0">
                <a:solidFill>
                  <a:srgbClr val="663300"/>
                </a:solidFill>
                <a:latin typeface="+mj-lt"/>
              </a:rPr>
              <a:t>What are the major study questions you attempt to answer? </a:t>
            </a:r>
          </a:p>
          <a:p>
            <a:pPr lvl="1" eaLnBrk="1" hangingPunct="1"/>
            <a:r>
              <a:rPr lang="en-US" sz="2400" dirty="0" smtClean="0">
                <a:latin typeface="+mj-lt"/>
              </a:rPr>
              <a:t>Conceptualize the research questions and rationale using a few sentences of your own. If you cannot complete this task, you are NOT ready yet to participate in the study!</a:t>
            </a:r>
          </a:p>
          <a:p>
            <a:pPr eaLnBrk="1" hangingPunct="1"/>
            <a:r>
              <a:rPr lang="en-US" sz="2400" dirty="0" smtClean="0">
                <a:solidFill>
                  <a:srgbClr val="663300"/>
                </a:solidFill>
                <a:latin typeface="+mj-lt"/>
              </a:rPr>
              <a:t>Read enough references and have good discussions with your mentors will help you to conceptualize your study.</a:t>
            </a:r>
          </a:p>
          <a:p>
            <a:pPr lvl="1" eaLnBrk="1" hangingPunct="1"/>
            <a:r>
              <a:rPr lang="en-US" sz="2400" dirty="0" smtClean="0">
                <a:latin typeface="+mj-lt"/>
              </a:rPr>
              <a:t>Literature review and having intellectual conversations with your mentors/colleagues should be continued throughout the entire period of study. Research itself is a learning process, even for the most distinguished scholars!</a:t>
            </a:r>
          </a:p>
          <a:p>
            <a:pPr eaLnBrk="1" hangingPunct="1"/>
            <a:endParaRPr lang="en-US" sz="2400" dirty="0" smtClean="0">
              <a:solidFill>
                <a:srgbClr val="663300"/>
              </a:solidFill>
              <a:latin typeface="+mj-lt"/>
            </a:endParaRPr>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30</a:t>
            </a:fld>
            <a:endParaRPr lang="en-US"/>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274638"/>
            <a:ext cx="8229600" cy="868362"/>
          </a:xfrm>
          <a:solidFill>
            <a:schemeClr val="accent1">
              <a:lumMod val="60000"/>
              <a:lumOff val="40000"/>
            </a:schemeClr>
          </a:solidFill>
        </p:spPr>
        <p:txBody>
          <a:bodyPr>
            <a:normAutofit/>
          </a:bodyPr>
          <a:lstStyle/>
          <a:p>
            <a:pPr eaLnBrk="1" hangingPunct="1"/>
            <a:r>
              <a:rPr lang="en-US" sz="4400" dirty="0" smtClean="0">
                <a:solidFill>
                  <a:srgbClr val="663300"/>
                </a:solidFill>
                <a:latin typeface="Arial" pitchFamily="34" charset="0"/>
                <a:cs typeface="Arial" pitchFamily="34" charset="0"/>
              </a:rPr>
              <a:t>Establish good work habits</a:t>
            </a:r>
          </a:p>
        </p:txBody>
      </p:sp>
      <p:sp>
        <p:nvSpPr>
          <p:cNvPr id="44036" name="Rectangle 3"/>
          <p:cNvSpPr>
            <a:spLocks noGrp="1" noChangeArrowheads="1"/>
          </p:cNvSpPr>
          <p:nvPr>
            <p:ph sz="quarter" idx="1"/>
          </p:nvPr>
        </p:nvSpPr>
        <p:spPr>
          <a:xfrm>
            <a:off x="457200" y="1600200"/>
            <a:ext cx="8001000" cy="4873752"/>
          </a:xfrm>
        </p:spPr>
        <p:txBody>
          <a:bodyPr/>
          <a:lstStyle/>
          <a:p>
            <a:r>
              <a:rPr lang="en-US" sz="2800" dirty="0" smtClean="0">
                <a:latin typeface="+mj-lt"/>
              </a:rPr>
              <a:t>Use responsible way to conduct research.</a:t>
            </a:r>
            <a:r>
              <a:rPr lang="en-US" sz="2800" dirty="0" smtClean="0">
                <a:latin typeface="+mj-lt"/>
                <a:cs typeface="Arial" pitchFamily="34" charset="0"/>
              </a:rPr>
              <a:t> Be a good Scientific researcher.</a:t>
            </a:r>
            <a:endParaRPr lang="en-US" sz="2800" dirty="0" smtClean="0">
              <a:latin typeface="+mj-lt"/>
            </a:endParaRPr>
          </a:p>
          <a:p>
            <a:pPr eaLnBrk="1" hangingPunct="1"/>
            <a:r>
              <a:rPr lang="en-US" sz="2800" dirty="0" smtClean="0">
                <a:latin typeface="+mj-lt"/>
              </a:rPr>
              <a:t>Every time you work on something, keep a dated work log. Write down your thoughts, questions, solutions, meeting agreements, and whatever changes you have made to your data.</a:t>
            </a:r>
          </a:p>
          <a:p>
            <a:pPr eaLnBrk="1" hangingPunct="1"/>
            <a:r>
              <a:rPr lang="en-US" sz="2800" dirty="0" smtClean="0">
                <a:latin typeface="+mj-lt"/>
              </a:rPr>
              <a:t>Keep your mentors and colleagues informed about your progress.</a:t>
            </a:r>
          </a:p>
          <a:p>
            <a:pPr eaLnBrk="1" hangingPunct="1"/>
            <a:r>
              <a:rPr lang="en-US" sz="2800" dirty="0" smtClean="0">
                <a:solidFill>
                  <a:srgbClr val="663300"/>
                </a:solidFill>
                <a:latin typeface="+mj-lt"/>
              </a:rPr>
              <a:t>Don’t be shy to ask questions. </a:t>
            </a:r>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31</a:t>
            </a:fld>
            <a:endParaRPr lang="en-US"/>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533400" y="381000"/>
            <a:ext cx="8229600" cy="838200"/>
          </a:xfrm>
          <a:solidFill>
            <a:schemeClr val="accent1">
              <a:lumMod val="60000"/>
              <a:lumOff val="40000"/>
            </a:schemeClr>
          </a:solidFill>
        </p:spPr>
        <p:txBody>
          <a:bodyPr/>
          <a:lstStyle/>
          <a:p>
            <a:pPr eaLnBrk="1" hangingPunct="1"/>
            <a:r>
              <a:rPr lang="en-US" sz="4000" dirty="0" smtClean="0">
                <a:solidFill>
                  <a:srgbClr val="663300"/>
                </a:solidFill>
              </a:rPr>
              <a:t>Next week</a:t>
            </a:r>
          </a:p>
        </p:txBody>
      </p:sp>
      <p:sp>
        <p:nvSpPr>
          <p:cNvPr id="45060" name="Rectangle 3"/>
          <p:cNvSpPr>
            <a:spLocks noGrp="1" noChangeArrowheads="1"/>
          </p:cNvSpPr>
          <p:nvPr>
            <p:ph sz="quarter" idx="1"/>
          </p:nvPr>
        </p:nvSpPr>
        <p:spPr>
          <a:xfrm>
            <a:off x="381000" y="1447800"/>
            <a:ext cx="8534400" cy="4648200"/>
          </a:xfrm>
        </p:spPr>
        <p:txBody>
          <a:bodyPr/>
          <a:lstStyle/>
          <a:p>
            <a:pPr eaLnBrk="1" hangingPunct="1"/>
            <a:r>
              <a:rPr lang="en-US" sz="2400" dirty="0" smtClean="0">
                <a:latin typeface="+mj-lt"/>
              </a:rPr>
              <a:t>What we have reviewed today are the foundations for our meeting next week:</a:t>
            </a:r>
          </a:p>
          <a:p>
            <a:pPr lvl="1" eaLnBrk="1" hangingPunct="1"/>
            <a:r>
              <a:rPr lang="en-US" sz="2400" dirty="0" smtClean="0">
                <a:latin typeface="+mj-lt"/>
              </a:rPr>
              <a:t>Normal curve, Z-score, and hypothesis testing.</a:t>
            </a:r>
          </a:p>
          <a:p>
            <a:pPr lvl="1" eaLnBrk="1" hangingPunct="1"/>
            <a:r>
              <a:rPr lang="en-US" sz="2400" dirty="0" smtClean="0">
                <a:latin typeface="+mj-lt"/>
              </a:rPr>
              <a:t>Parametric vs. Nonparametric statistics.</a:t>
            </a:r>
          </a:p>
          <a:p>
            <a:pPr lvl="1" eaLnBrk="1" hangingPunct="1"/>
            <a:r>
              <a:rPr lang="en-US" sz="2400" dirty="0" smtClean="0">
                <a:latin typeface="+mj-lt"/>
              </a:rPr>
              <a:t>Frequently used statistical techniques in clinical research: Chi-square, Correlation, T-test, and One-way ANOVA.</a:t>
            </a:r>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32</a:t>
            </a:fld>
            <a:endParaRPr lang="en-US"/>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685800" y="990600"/>
            <a:ext cx="7924800" cy="2222147"/>
          </a:xfrm>
          <a:prstGeom prst="rect">
            <a:avLst/>
          </a:prstGeom>
          <a:solidFill>
            <a:schemeClr val="accent1">
              <a:lumMod val="60000"/>
              <a:lumOff val="40000"/>
            </a:schemeClr>
          </a:solidFill>
          <a:ln w="9525">
            <a:noFill/>
            <a:miter lim="800000"/>
            <a:headEnd/>
            <a:tailEnd/>
          </a:ln>
        </p:spPr>
        <p:txBody>
          <a:bodyPr>
            <a:spAutoFit/>
          </a:bodyPr>
          <a:lstStyle/>
          <a:p>
            <a:pPr algn="ctr">
              <a:spcBef>
                <a:spcPct val="50000"/>
              </a:spcBef>
            </a:pPr>
            <a:r>
              <a:rPr lang="en-US" sz="4000" dirty="0">
                <a:solidFill>
                  <a:srgbClr val="663300"/>
                </a:solidFill>
              </a:rPr>
              <a:t>Questions?</a:t>
            </a:r>
            <a:r>
              <a:rPr lang="en-US" sz="4000" dirty="0"/>
              <a:t> </a:t>
            </a:r>
          </a:p>
          <a:p>
            <a:pPr algn="ctr">
              <a:spcBef>
                <a:spcPct val="50000"/>
              </a:spcBef>
            </a:pPr>
            <a:r>
              <a:rPr lang="en-US" sz="2400" dirty="0"/>
              <a:t>Feel free to email Ching-</a:t>
            </a:r>
            <a:r>
              <a:rPr lang="en-US" sz="2400" dirty="0" err="1"/>
              <a:t>yi</a:t>
            </a:r>
            <a:r>
              <a:rPr lang="en-US" sz="2400" dirty="0"/>
              <a:t> at </a:t>
            </a:r>
            <a:r>
              <a:rPr lang="en-US" sz="2400" dirty="0" smtClean="0">
                <a:hlinkClick r:id="rId2"/>
              </a:rPr>
              <a:t>ShiehChingyi@cc.nih.gov</a:t>
            </a:r>
            <a:endParaRPr lang="en-US" sz="2400" dirty="0"/>
          </a:p>
          <a:p>
            <a:pPr algn="ctr">
              <a:lnSpc>
                <a:spcPct val="80000"/>
              </a:lnSpc>
              <a:spcBef>
                <a:spcPct val="50000"/>
              </a:spcBef>
            </a:pPr>
            <a:endParaRPr lang="en-US" sz="2400" dirty="0">
              <a:solidFill>
                <a:srgbClr val="663300"/>
              </a:solidFill>
            </a:endParaRPr>
          </a:p>
          <a:p>
            <a:pPr algn="ctr">
              <a:lnSpc>
                <a:spcPct val="80000"/>
              </a:lnSpc>
              <a:spcBef>
                <a:spcPct val="50000"/>
              </a:spcBef>
            </a:pPr>
            <a:r>
              <a:rPr lang="en-US" sz="2400" dirty="0">
                <a:solidFill>
                  <a:srgbClr val="663300"/>
                </a:solidFill>
                <a:latin typeface="Comic Sans MS" pitchFamily="66" charset="0"/>
              </a:rPr>
              <a:t>THANK YOU.</a:t>
            </a:r>
          </a:p>
        </p:txBody>
      </p:sp>
      <p:pic>
        <p:nvPicPr>
          <p:cNvPr id="100361" name="Picture 9" descr="MC900282588[1]"/>
          <p:cNvPicPr>
            <a:picLocks noChangeAspect="1" noChangeArrowheads="1"/>
          </p:cNvPicPr>
          <p:nvPr/>
        </p:nvPicPr>
        <p:blipFill>
          <a:blip r:embed="rId3" cstate="print"/>
          <a:srcRect/>
          <a:stretch>
            <a:fillRect/>
          </a:stretch>
        </p:blipFill>
        <p:spPr bwMode="auto">
          <a:xfrm>
            <a:off x="3657600" y="4648200"/>
            <a:ext cx="1685925" cy="18097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22B5B63D-1162-4C2C-81F5-FDD179C8DCC8}" type="slidenum">
              <a:rPr lang="en-US" smtClean="0"/>
              <a:pPr>
                <a:defRPr/>
              </a:pPr>
              <a:t>33</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Clr clrSpc="rgb" dir="cw">
                                      <p:cBhvr override="childStyle">
                                        <p:cTn id="6" dur="300" fill="hold"/>
                                        <p:tgtEl>
                                          <p:spTgt spid="100361"/>
                                        </p:tgtEl>
                                        <p:attrNameLst>
                                          <p:attrName>style.color</p:attrName>
                                        </p:attrNameLst>
                                      </p:cBhvr>
                                      <p:to>
                                        <a:schemeClr val="bg1"/>
                                      </p:to>
                                    </p:animClr>
                                    <p:animClr clrSpc="rgb" dir="cw">
                                      <p:cBhvr>
                                        <p:cTn id="7" dur="300" fill="hold"/>
                                        <p:tgtEl>
                                          <p:spTgt spid="100361"/>
                                        </p:tgtEl>
                                        <p:attrNameLst>
                                          <p:attrName>fillcolor</p:attrName>
                                        </p:attrNameLst>
                                      </p:cBhvr>
                                      <p:to>
                                        <a:schemeClr val="bg1"/>
                                      </p:to>
                                    </p:animClr>
                                    <p:set>
                                      <p:cBhvr>
                                        <p:cTn id="8" dur="300" fill="hold"/>
                                        <p:tgtEl>
                                          <p:spTgt spid="100361"/>
                                        </p:tgtEl>
                                        <p:attrNameLst>
                                          <p:attrName>fill.type</p:attrName>
                                        </p:attrNameLst>
                                      </p:cBhvr>
                                      <p:to>
                                        <p:strVal val="solid"/>
                                      </p:to>
                                    </p:set>
                                    <p:set>
                                      <p:cBhvr>
                                        <p:cTn id="9" dur="300" fill="hold"/>
                                        <p:tgtEl>
                                          <p:spTgt spid="100361"/>
                                        </p:tgtEl>
                                        <p:attrNameLst>
                                          <p:attrName>fill.on</p:attrName>
                                        </p:attrNameLst>
                                      </p:cBhvr>
                                      <p:to>
                                        <p:strVal val="true"/>
                                      </p:to>
                                    </p:set>
                                    <p:animRot by="120000">
                                      <p:cBhvr>
                                        <p:cTn id="10" dur="300" fill="hold">
                                          <p:stCondLst>
                                            <p:cond delay="0"/>
                                          </p:stCondLst>
                                        </p:cTn>
                                        <p:tgtEl>
                                          <p:spTgt spid="100361"/>
                                        </p:tgtEl>
                                        <p:attrNameLst>
                                          <p:attrName>r</p:attrName>
                                        </p:attrNameLst>
                                      </p:cBhvr>
                                    </p:animRot>
                                    <p:animRot by="-240000">
                                      <p:cBhvr>
                                        <p:cTn id="11" dur="600" fill="hold">
                                          <p:stCondLst>
                                            <p:cond delay="600"/>
                                          </p:stCondLst>
                                        </p:cTn>
                                        <p:tgtEl>
                                          <p:spTgt spid="100361"/>
                                        </p:tgtEl>
                                        <p:attrNameLst>
                                          <p:attrName>r</p:attrName>
                                        </p:attrNameLst>
                                      </p:cBhvr>
                                    </p:animRot>
                                    <p:animRot by="240000">
                                      <p:cBhvr>
                                        <p:cTn id="12" dur="600" fill="hold">
                                          <p:stCondLst>
                                            <p:cond delay="1200"/>
                                          </p:stCondLst>
                                        </p:cTn>
                                        <p:tgtEl>
                                          <p:spTgt spid="100361"/>
                                        </p:tgtEl>
                                        <p:attrNameLst>
                                          <p:attrName>r</p:attrName>
                                        </p:attrNameLst>
                                      </p:cBhvr>
                                    </p:animRot>
                                    <p:animRot by="-240000">
                                      <p:cBhvr>
                                        <p:cTn id="13" dur="600" fill="hold">
                                          <p:stCondLst>
                                            <p:cond delay="1800"/>
                                          </p:stCondLst>
                                        </p:cTn>
                                        <p:tgtEl>
                                          <p:spTgt spid="100361"/>
                                        </p:tgtEl>
                                        <p:attrNameLst>
                                          <p:attrName>r</p:attrName>
                                        </p:attrNameLst>
                                      </p:cBhvr>
                                    </p:animRot>
                                    <p:animRot by="120000">
                                      <p:cBhvr>
                                        <p:cTn id="14" dur="600" fill="hold">
                                          <p:stCondLst>
                                            <p:cond delay="2400"/>
                                          </p:stCondLst>
                                        </p:cTn>
                                        <p:tgtEl>
                                          <p:spTgt spid="10036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868362"/>
          </a:xfrm>
          <a:solidFill>
            <a:schemeClr val="accent1">
              <a:lumMod val="60000"/>
              <a:lumOff val="40000"/>
            </a:schemeClr>
          </a:solidFill>
        </p:spPr>
        <p:txBody>
          <a:bodyPr anchor="ctr">
            <a:noAutofit/>
          </a:bodyPr>
          <a:lstStyle/>
          <a:p>
            <a:r>
              <a:rPr lang="en-US" sz="4400" dirty="0" smtClean="0">
                <a:solidFill>
                  <a:srgbClr val="663300"/>
                </a:solidFill>
                <a:latin typeface="Arial" pitchFamily="34" charset="0"/>
                <a:cs typeface="Arial" pitchFamily="34" charset="0"/>
              </a:rPr>
              <a:t>Quantitative research method</a:t>
            </a:r>
            <a:endParaRPr lang="en-US" sz="4400" dirty="0">
              <a:latin typeface="Arial" pitchFamily="34" charset="0"/>
              <a:cs typeface="Arial" pitchFamily="34" charset="0"/>
            </a:endParaRPr>
          </a:p>
        </p:txBody>
      </p:sp>
      <p:sp>
        <p:nvSpPr>
          <p:cNvPr id="3" name="Content Placeholder 2"/>
          <p:cNvSpPr>
            <a:spLocks noGrp="1"/>
          </p:cNvSpPr>
          <p:nvPr>
            <p:ph sz="quarter" idx="1"/>
          </p:nvPr>
        </p:nvSpPr>
        <p:spPr>
          <a:xfrm>
            <a:off x="457200" y="1371600"/>
            <a:ext cx="8077200" cy="5102352"/>
          </a:xfrm>
        </p:spPr>
        <p:txBody>
          <a:bodyPr>
            <a:normAutofit/>
          </a:bodyPr>
          <a:lstStyle/>
          <a:p>
            <a:r>
              <a:rPr lang="en-US" sz="3000" dirty="0" smtClean="0">
                <a:latin typeface="+mj-lt"/>
              </a:rPr>
              <a:t>Definition: </a:t>
            </a:r>
          </a:p>
          <a:p>
            <a:pPr lvl="1"/>
            <a:r>
              <a:rPr lang="en-US" sz="2500" dirty="0" smtClean="0">
                <a:latin typeface="+mj-lt"/>
              </a:rPr>
              <a:t>Investigation of numerical properties and their relationships.</a:t>
            </a:r>
          </a:p>
          <a:p>
            <a:pPr lvl="1"/>
            <a:r>
              <a:rPr lang="en-US" sz="2500" dirty="0" smtClean="0">
                <a:latin typeface="+mj-lt"/>
              </a:rPr>
              <a:t>Develop and employ mathematical models, theories, and/or hypotheses pertaining to studied phenomena.</a:t>
            </a:r>
          </a:p>
          <a:p>
            <a:pPr lvl="1"/>
            <a:r>
              <a:rPr lang="en-US" sz="2500" dirty="0" smtClean="0">
                <a:latin typeface="+mj-lt"/>
              </a:rPr>
              <a:t>Process of measurement is central.</a:t>
            </a:r>
          </a:p>
          <a:p>
            <a:pPr lvl="1"/>
            <a:r>
              <a:rPr lang="en-US" sz="2500" dirty="0" smtClean="0">
                <a:latin typeface="+mj-lt"/>
              </a:rPr>
              <a:t>Used to test hypotheses.</a:t>
            </a:r>
          </a:p>
          <a:p>
            <a:r>
              <a:rPr lang="en-US" sz="3000" dirty="0" smtClean="0">
                <a:solidFill>
                  <a:srgbClr val="663300"/>
                </a:solidFill>
                <a:latin typeface="+mj-lt"/>
              </a:rPr>
              <a:t>Quantitative method is not the only option (and not necessarily the best research method).</a:t>
            </a:r>
          </a:p>
          <a:p>
            <a:endParaRPr lang="en-US" dirty="0">
              <a:latin typeface="+mj-lt"/>
            </a:endParaRPr>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4</a:t>
            </a:fld>
            <a:endParaRPr 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153400" cy="792162"/>
          </a:xfrm>
          <a:solidFill>
            <a:schemeClr val="accent1">
              <a:lumMod val="60000"/>
              <a:lumOff val="40000"/>
            </a:schemeClr>
          </a:solidFill>
        </p:spPr>
        <p:txBody>
          <a:bodyPr anchor="ctr">
            <a:noAutofit/>
          </a:bodyPr>
          <a:lstStyle/>
          <a:p>
            <a:r>
              <a:rPr lang="en-US" sz="4400" dirty="0" smtClean="0">
                <a:solidFill>
                  <a:srgbClr val="663300"/>
                </a:solidFill>
                <a:latin typeface="Arial" pitchFamily="34" charset="0"/>
                <a:cs typeface="Arial" pitchFamily="34" charset="0"/>
              </a:rPr>
              <a:t>Why Quantitative Methods?</a:t>
            </a:r>
            <a:endParaRPr lang="en-US" sz="4400" dirty="0">
              <a:solidFill>
                <a:srgbClr val="663300"/>
              </a:solidFill>
              <a:latin typeface="Arial" pitchFamily="34" charset="0"/>
              <a:cs typeface="Arial" pitchFamily="34" charset="0"/>
            </a:endParaRPr>
          </a:p>
        </p:txBody>
      </p:sp>
      <p:sp>
        <p:nvSpPr>
          <p:cNvPr id="3" name="Content Placeholder 2"/>
          <p:cNvSpPr>
            <a:spLocks noGrp="1"/>
          </p:cNvSpPr>
          <p:nvPr>
            <p:ph sz="quarter" idx="1"/>
          </p:nvPr>
        </p:nvSpPr>
        <p:spPr>
          <a:xfrm>
            <a:off x="381000" y="1295400"/>
            <a:ext cx="8305800" cy="5178552"/>
          </a:xfrm>
        </p:spPr>
        <p:txBody>
          <a:bodyPr>
            <a:normAutofit/>
          </a:bodyPr>
          <a:lstStyle/>
          <a:p>
            <a:r>
              <a:rPr lang="en-US" dirty="0" smtClean="0">
                <a:latin typeface="+mj-lt"/>
                <a:cs typeface="Arial" pitchFamily="34" charset="0"/>
              </a:rPr>
              <a:t>NIH/RMD analytical requirement:  A Crucial element for your summer research project. </a:t>
            </a:r>
            <a:r>
              <a:rPr lang="en-US" dirty="0" smtClean="0">
                <a:latin typeface="+mj-lt"/>
              </a:rPr>
              <a:t>You are required to produce a quantitative project with good quality.</a:t>
            </a:r>
          </a:p>
          <a:p>
            <a:r>
              <a:rPr lang="en-US" dirty="0" smtClean="0">
                <a:solidFill>
                  <a:srgbClr val="663300"/>
                </a:solidFill>
                <a:latin typeface="+mj-lt"/>
              </a:rPr>
              <a:t>Extremely important: Ethics of data analysis.</a:t>
            </a:r>
          </a:p>
          <a:p>
            <a:pPr lvl="1"/>
            <a:r>
              <a:rPr lang="en-US" sz="2200" dirty="0" smtClean="0">
                <a:latin typeface="+mj-lt"/>
              </a:rPr>
              <a:t>You MUST analyze data in a responsible and ethical way! </a:t>
            </a:r>
          </a:p>
          <a:p>
            <a:pPr lvl="1"/>
            <a:r>
              <a:rPr lang="en-US" sz="2200" dirty="0" smtClean="0">
                <a:latin typeface="+mj-lt"/>
              </a:rPr>
              <a:t>DO NOT commit in data fraud to produce a desired result. All the data processing steps should be clearly justified and documented.</a:t>
            </a:r>
          </a:p>
          <a:p>
            <a:pPr lvl="1"/>
            <a:r>
              <a:rPr lang="en-US" sz="2200" dirty="0" smtClean="0">
                <a:latin typeface="+mj-lt"/>
              </a:rPr>
              <a:t>Double check your data entries and output for accuracy. Make sure you interpret the results correctly.</a:t>
            </a:r>
          </a:p>
          <a:p>
            <a:pPr lvl="1"/>
            <a:r>
              <a:rPr lang="en-US" sz="2200" dirty="0" smtClean="0">
                <a:latin typeface="+mj-lt"/>
              </a:rPr>
              <a:t>Remember, your study results should be replicable by other researchers.</a:t>
            </a:r>
          </a:p>
          <a:p>
            <a:endParaRPr lang="en-US" dirty="0" smtClean="0">
              <a:latin typeface="+mj-lt"/>
            </a:endParaRPr>
          </a:p>
          <a:p>
            <a:endParaRPr lang="en-US" dirty="0">
              <a:latin typeface="+mj-lt"/>
            </a:endParaRPr>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5</a:t>
            </a:fld>
            <a:endParaRPr lang="en-US"/>
          </a:p>
        </p:txBody>
      </p:sp>
      <p:pic>
        <p:nvPicPr>
          <p:cNvPr id="65538" name="Picture 2" descr="N:\ShiehChingYi\RMD Projects\Summer Students 2012\Training Slides\lie_w_stats_.bmp"/>
          <p:cNvPicPr>
            <a:picLocks noChangeAspect="1" noChangeArrowheads="1"/>
          </p:cNvPicPr>
          <p:nvPr/>
        </p:nvPicPr>
        <p:blipFill>
          <a:blip r:embed="rId2" cstate="print"/>
          <a:srcRect/>
          <a:stretch>
            <a:fillRect/>
          </a:stretch>
        </p:blipFill>
        <p:spPr bwMode="auto">
          <a:xfrm>
            <a:off x="6629400" y="5105400"/>
            <a:ext cx="2133600" cy="1752600"/>
          </a:xfrm>
          <a:prstGeom prst="rect">
            <a:avLst/>
          </a:prstGeom>
          <a:noFill/>
        </p:spPr>
      </p:pic>
      <p:sp>
        <p:nvSpPr>
          <p:cNvPr id="6" name="Oval Callout 5"/>
          <p:cNvSpPr/>
          <p:nvPr/>
        </p:nvSpPr>
        <p:spPr>
          <a:xfrm>
            <a:off x="4648200" y="5334000"/>
            <a:ext cx="1905000" cy="1066800"/>
          </a:xfrm>
          <a:prstGeom prst="wedgeEllipseCallout">
            <a:avLst>
              <a:gd name="adj1" fmla="val 72516"/>
              <a:gd name="adj2" fmla="val -13814"/>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663300"/>
                </a:solidFill>
                <a:latin typeface="+mj-lt"/>
              </a:rPr>
              <a:t>The worst researcher!!</a:t>
            </a:r>
            <a:endParaRPr lang="en-US" dirty="0">
              <a:solidFill>
                <a:srgbClr val="663300"/>
              </a:solidFill>
              <a:latin typeface="+mj-lt"/>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8"/>
          <p:cNvSpPr txBox="1">
            <a:spLocks noChangeArrowheads="1"/>
          </p:cNvSpPr>
          <p:nvPr/>
        </p:nvSpPr>
        <p:spPr bwMode="auto">
          <a:xfrm>
            <a:off x="609600" y="3200400"/>
            <a:ext cx="8001000" cy="769441"/>
          </a:xfrm>
          <a:prstGeom prst="rect">
            <a:avLst/>
          </a:prstGeom>
          <a:solidFill>
            <a:schemeClr val="accent1">
              <a:lumMod val="60000"/>
              <a:lumOff val="40000"/>
            </a:schemeClr>
          </a:solidFill>
          <a:ln w="9525">
            <a:noFill/>
            <a:miter lim="800000"/>
            <a:headEnd/>
            <a:tailEnd/>
          </a:ln>
        </p:spPr>
        <p:txBody>
          <a:bodyPr wrap="square">
            <a:spAutoFit/>
          </a:bodyPr>
          <a:lstStyle/>
          <a:p>
            <a:pPr algn="ctr">
              <a:spcBef>
                <a:spcPct val="50000"/>
              </a:spcBef>
            </a:pPr>
            <a:r>
              <a:rPr lang="en-US" sz="4400" dirty="0">
                <a:solidFill>
                  <a:srgbClr val="663300"/>
                </a:solidFill>
              </a:rPr>
              <a:t>Data Management</a:t>
            </a:r>
          </a:p>
        </p:txBody>
      </p:sp>
      <p:sp>
        <p:nvSpPr>
          <p:cNvPr id="4" name="Slide Number Placeholder 3"/>
          <p:cNvSpPr>
            <a:spLocks noGrp="1"/>
          </p:cNvSpPr>
          <p:nvPr>
            <p:ph type="sldNum" sz="quarter" idx="12"/>
          </p:nvPr>
        </p:nvSpPr>
        <p:spPr/>
        <p:txBody>
          <a:bodyPr/>
          <a:lstStyle/>
          <a:p>
            <a:pPr>
              <a:defRPr/>
            </a:pPr>
            <a:fld id="{22B5B63D-1162-4C2C-81F5-FDD179C8DCC8}" type="slidenum">
              <a:rPr lang="en-US" smtClean="0"/>
              <a:pPr>
                <a:defRPr/>
              </a:pPr>
              <a:t>6</a:t>
            </a:fld>
            <a:endParaRPr lang="en-US"/>
          </a:p>
        </p:txBody>
      </p:sp>
      <p:pic>
        <p:nvPicPr>
          <p:cNvPr id="5" name="Picture 4" descr="C:\Documents and Settings\shiehchingyi\Local Settings\Temporary Internet Files\Content.IE5\Y5VBNPKW\MM900040997[1].gif"/>
          <p:cNvPicPr/>
          <p:nvPr/>
        </p:nvPicPr>
        <p:blipFill>
          <a:blip r:embed="rId2" cstate="print"/>
          <a:srcRect/>
          <a:stretch>
            <a:fillRect/>
          </a:stretch>
        </p:blipFill>
        <p:spPr bwMode="auto">
          <a:xfrm>
            <a:off x="3810000" y="1143000"/>
            <a:ext cx="2057400" cy="1600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a:solidFill>
            <a:schemeClr val="accent1">
              <a:lumMod val="60000"/>
              <a:lumOff val="40000"/>
            </a:schemeClr>
          </a:solidFill>
        </p:spPr>
        <p:txBody>
          <a:bodyPr>
            <a:normAutofit/>
          </a:bodyPr>
          <a:lstStyle/>
          <a:p>
            <a:r>
              <a:rPr lang="en-US" sz="4400" dirty="0" smtClean="0">
                <a:solidFill>
                  <a:srgbClr val="663300"/>
                </a:solidFill>
                <a:latin typeface="Arial" pitchFamily="34" charset="0"/>
                <a:cs typeface="Arial" pitchFamily="34" charset="0"/>
              </a:rPr>
              <a:t>Data and database</a:t>
            </a:r>
            <a:endParaRPr lang="en-US" sz="4400" dirty="0">
              <a:latin typeface="Arial" pitchFamily="34" charset="0"/>
              <a:cs typeface="Arial" pitchFamily="34" charset="0"/>
            </a:endParaRPr>
          </a:p>
        </p:txBody>
      </p:sp>
      <p:sp>
        <p:nvSpPr>
          <p:cNvPr id="3" name="Content Placeholder 2"/>
          <p:cNvSpPr>
            <a:spLocks noGrp="1"/>
          </p:cNvSpPr>
          <p:nvPr>
            <p:ph sz="quarter" idx="1"/>
          </p:nvPr>
        </p:nvSpPr>
        <p:spPr>
          <a:xfrm>
            <a:off x="457200" y="1524000"/>
            <a:ext cx="8229600" cy="4949952"/>
          </a:xfrm>
        </p:spPr>
        <p:txBody>
          <a:bodyPr>
            <a:normAutofit/>
          </a:bodyPr>
          <a:lstStyle/>
          <a:p>
            <a:r>
              <a:rPr lang="en-US" sz="2600" dirty="0" smtClean="0">
                <a:solidFill>
                  <a:srgbClr val="663300"/>
                </a:solidFill>
                <a:latin typeface="+mj-lt"/>
              </a:rPr>
              <a:t>Data: </a:t>
            </a:r>
            <a:r>
              <a:rPr lang="en-US" sz="2600" dirty="0" smtClean="0">
                <a:latin typeface="+mj-lt"/>
              </a:rPr>
              <a:t>In the quantitative research, “data” is the numerical information you analyze for the purpose of answering questions and testing theories.</a:t>
            </a:r>
          </a:p>
          <a:p>
            <a:r>
              <a:rPr lang="en-US" sz="2600" dirty="0" smtClean="0">
                <a:solidFill>
                  <a:srgbClr val="663300"/>
                </a:solidFill>
                <a:latin typeface="+mj-lt"/>
              </a:rPr>
              <a:t>Database: </a:t>
            </a:r>
            <a:r>
              <a:rPr lang="en-US" sz="2600" dirty="0" smtClean="0">
                <a:latin typeface="+mj-lt"/>
              </a:rPr>
              <a:t>A tool for organizing, managing, and retrieving information. </a:t>
            </a:r>
          </a:p>
          <a:p>
            <a:pPr lvl="1"/>
            <a:r>
              <a:rPr lang="en-US" sz="2400" dirty="0" smtClean="0">
                <a:latin typeface="+mj-lt"/>
              </a:rPr>
              <a:t>In NIH/RMD, Microsoft Excel is commonly used for creating and maintaining databases. The Excel spreadsheets can be brought into many statistical software packages for more sophisticated analyses.</a:t>
            </a:r>
          </a:p>
          <a:p>
            <a:pPr lvl="1"/>
            <a:r>
              <a:rPr lang="en-US" sz="2400" dirty="0" smtClean="0">
                <a:latin typeface="+mj-lt"/>
              </a:rPr>
              <a:t>Many statistical software packages also have their own data management capability. </a:t>
            </a:r>
          </a:p>
          <a:p>
            <a:pPr>
              <a:buNone/>
            </a:pPr>
            <a:endParaRPr lang="en-US" dirty="0"/>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7</a:t>
            </a:fld>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a:solidFill>
            <a:schemeClr val="accent1">
              <a:lumMod val="60000"/>
              <a:lumOff val="40000"/>
            </a:schemeClr>
          </a:solidFill>
        </p:spPr>
        <p:txBody>
          <a:bodyPr anchor="ctr">
            <a:normAutofit/>
          </a:bodyPr>
          <a:lstStyle/>
          <a:p>
            <a:r>
              <a:rPr lang="en-US" sz="4400" dirty="0" smtClean="0">
                <a:solidFill>
                  <a:srgbClr val="663300"/>
                </a:solidFill>
                <a:latin typeface="Arial" pitchFamily="34" charset="0"/>
                <a:cs typeface="Arial" pitchFamily="34" charset="0"/>
              </a:rPr>
              <a:t>Is this a good database?</a:t>
            </a:r>
            <a:endParaRPr lang="en-US" sz="4400" dirty="0">
              <a:latin typeface="Arial" pitchFamily="34" charset="0"/>
              <a:cs typeface="Arial" pitchFamily="34" charset="0"/>
            </a:endParaRPr>
          </a:p>
        </p:txBody>
      </p:sp>
      <p:graphicFrame>
        <p:nvGraphicFramePr>
          <p:cNvPr id="6" name="Table 5"/>
          <p:cNvGraphicFramePr>
            <a:graphicFrameLocks noGrp="1"/>
          </p:cNvGraphicFramePr>
          <p:nvPr/>
        </p:nvGraphicFramePr>
        <p:xfrm>
          <a:off x="228600" y="1193165"/>
          <a:ext cx="8534400" cy="5086985"/>
        </p:xfrm>
        <a:graphic>
          <a:graphicData uri="http://schemas.openxmlformats.org/drawingml/2006/table">
            <a:tbl>
              <a:tblPr firstRow="1" bandRow="1">
                <a:tableStyleId>{073A0DAA-6AF3-43AB-8588-CEC1D06C72B9}</a:tableStyleId>
              </a:tblPr>
              <a:tblGrid>
                <a:gridCol w="662151"/>
                <a:gridCol w="889558"/>
                <a:gridCol w="655461"/>
                <a:gridCol w="588580"/>
                <a:gridCol w="662152"/>
                <a:gridCol w="882869"/>
                <a:gridCol w="809297"/>
                <a:gridCol w="882869"/>
                <a:gridCol w="1030011"/>
                <a:gridCol w="588583"/>
                <a:gridCol w="882869"/>
              </a:tblGrid>
              <a:tr h="407035">
                <a:tc>
                  <a:txBody>
                    <a:bodyPr/>
                    <a:lstStyle/>
                    <a:p>
                      <a:pPr algn="ctr" fontAlgn="b">
                        <a:lnSpc>
                          <a:spcPts val="1800"/>
                        </a:lnSpc>
                      </a:pPr>
                      <a:r>
                        <a:rPr lang="en-US" sz="1600" u="none" strike="noStrike" dirty="0">
                          <a:latin typeface="+mj-lt"/>
                        </a:rPr>
                        <a:t> </a:t>
                      </a:r>
                      <a:endParaRPr lang="en-US" sz="1600" b="0" i="0" u="none" strike="noStrike" dirty="0">
                        <a:solidFill>
                          <a:srgbClr val="000000"/>
                        </a:solidFill>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gridSpan="5">
                  <a:txBody>
                    <a:bodyPr/>
                    <a:lstStyle/>
                    <a:p>
                      <a:pPr algn="ctr" fontAlgn="b">
                        <a:lnSpc>
                          <a:spcPts val="1800"/>
                        </a:lnSpc>
                      </a:pPr>
                      <a:r>
                        <a:rPr lang="en-US" sz="1600" u="none" strike="noStrike" dirty="0">
                          <a:latin typeface="+mj-lt"/>
                        </a:rPr>
                        <a:t> </a:t>
                      </a:r>
                      <a:r>
                        <a:rPr lang="en-US" sz="1600" u="none" strike="noStrike" dirty="0" smtClean="0">
                          <a:solidFill>
                            <a:schemeClr val="tx1"/>
                          </a:solidFill>
                          <a:latin typeface="+mj-lt"/>
                        </a:rPr>
                        <a:t>Demographics</a:t>
                      </a:r>
                      <a:endParaRPr lang="en-US" sz="1600" b="0" i="0" u="none" strike="noStrike" dirty="0">
                        <a:solidFill>
                          <a:schemeClr val="tx1"/>
                        </a:solidFill>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l" fontAlgn="b"/>
                      <a:endParaRPr lang="en-US" sz="16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fontAlgn="b"/>
                      <a:endParaRPr lang="en-US" sz="16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fontAlgn="b"/>
                      <a:endParaRPr lang="en-US" sz="1600" b="0" i="0" u="none" strike="noStrike" dirty="0">
                        <a:solidFill>
                          <a:srgbClr val="000000"/>
                        </a:solidFill>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b">
                        <a:lnSpc>
                          <a:spcPts val="1800"/>
                        </a:lnSpc>
                      </a:pPr>
                      <a:endParaRPr lang="en-US" sz="1600" b="0" i="0" u="none" strike="noStrike" dirty="0">
                        <a:solidFill>
                          <a:srgbClr val="000000"/>
                        </a:solidFill>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gridSpan="2">
                  <a:txBody>
                    <a:bodyPr/>
                    <a:lstStyle/>
                    <a:p>
                      <a:pPr algn="ctr" fontAlgn="b">
                        <a:lnSpc>
                          <a:spcPts val="1800"/>
                        </a:lnSpc>
                      </a:pPr>
                      <a:r>
                        <a:rPr lang="en-US" sz="1600" u="none" strike="noStrike" dirty="0">
                          <a:latin typeface="+mj-lt"/>
                        </a:rPr>
                        <a:t> </a:t>
                      </a:r>
                      <a:r>
                        <a:rPr lang="en-US" sz="1600" u="none" strike="noStrike" dirty="0" smtClean="0">
                          <a:solidFill>
                            <a:schemeClr val="tx1"/>
                          </a:solidFill>
                          <a:latin typeface="+mj-lt"/>
                        </a:rPr>
                        <a:t>Blood </a:t>
                      </a:r>
                      <a:r>
                        <a:rPr lang="en-US" sz="1600" u="none" strike="noStrike" dirty="0">
                          <a:solidFill>
                            <a:schemeClr val="tx1"/>
                          </a:solidFill>
                          <a:latin typeface="+mj-lt"/>
                        </a:rPr>
                        <a:t>Pressure</a:t>
                      </a:r>
                      <a:endParaRPr lang="en-US" sz="1600" b="1" i="0" u="none" strike="noStrike" dirty="0">
                        <a:solidFill>
                          <a:schemeClr val="tx1"/>
                        </a:solidFill>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a:p>
                  </a:txBody>
                  <a:tcPr/>
                </a:tc>
                <a:tc>
                  <a:txBody>
                    <a:bodyPr/>
                    <a:lstStyle/>
                    <a:p>
                      <a:pPr algn="ctr" fontAlgn="b">
                        <a:lnSpc>
                          <a:spcPts val="1800"/>
                        </a:lnSpc>
                      </a:pPr>
                      <a:r>
                        <a:rPr lang="en-US" sz="1600" u="none" strike="noStrike" dirty="0" smtClean="0">
                          <a:solidFill>
                            <a:schemeClr val="tx1"/>
                          </a:solidFill>
                          <a:latin typeface="+mj-lt"/>
                        </a:rPr>
                        <a:t> Timed Test</a:t>
                      </a:r>
                      <a:r>
                        <a:rPr lang="en-US" sz="1600" u="none" strike="noStrike" dirty="0">
                          <a:latin typeface="+mj-lt"/>
                        </a:rPr>
                        <a:t> </a:t>
                      </a:r>
                      <a:endParaRPr lang="en-US" sz="1600" b="0" i="0" u="none" strike="noStrike" dirty="0">
                        <a:solidFill>
                          <a:srgbClr val="000000"/>
                        </a:solidFill>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gridSpan="2">
                  <a:txBody>
                    <a:bodyPr/>
                    <a:lstStyle/>
                    <a:p>
                      <a:pPr algn="ctr" fontAlgn="b">
                        <a:lnSpc>
                          <a:spcPts val="1800"/>
                        </a:lnSpc>
                      </a:pPr>
                      <a:r>
                        <a:rPr lang="en-US" sz="1600" u="none" strike="noStrike" dirty="0">
                          <a:latin typeface="+mj-lt"/>
                        </a:rPr>
                        <a:t> </a:t>
                      </a:r>
                      <a:r>
                        <a:rPr lang="en-US" sz="1600" u="none" strike="noStrike" dirty="0" smtClean="0">
                          <a:solidFill>
                            <a:schemeClr val="tx1"/>
                          </a:solidFill>
                          <a:latin typeface="+mj-lt"/>
                        </a:rPr>
                        <a:t>HAP</a:t>
                      </a:r>
                      <a:endParaRPr lang="en-US" sz="1600" b="0" i="0" u="none" strike="noStrike" dirty="0">
                        <a:solidFill>
                          <a:srgbClr val="000000"/>
                        </a:solidFill>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pPr algn="l" fontAlgn="b">
                        <a:lnSpc>
                          <a:spcPts val="1800"/>
                        </a:lnSpc>
                      </a:pPr>
                      <a:endParaRPr lang="en-US" sz="1600" b="0" i="0" u="none" strike="noStrike" dirty="0">
                        <a:solidFill>
                          <a:srgbClr val="000000"/>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5450">
                <a:tc>
                  <a:txBody>
                    <a:bodyPr/>
                    <a:lstStyle/>
                    <a:p>
                      <a:pPr algn="ctr" fontAlgn="b"/>
                      <a:r>
                        <a:rPr lang="en-US" sz="1600" b="1" u="none" strike="noStrike" dirty="0">
                          <a:latin typeface="+mj-lt"/>
                        </a:rPr>
                        <a:t>ID#</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600" b="1" u="none" strike="noStrike" dirty="0" smtClean="0">
                          <a:latin typeface="+mj-lt"/>
                        </a:rPr>
                        <a:t>Visit Date</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600" b="1" u="none" strike="noStrike" dirty="0">
                          <a:latin typeface="+mj-lt"/>
                        </a:rPr>
                        <a:t>Age</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600" b="1" u="none" strike="noStrike" dirty="0">
                          <a:latin typeface="+mj-lt"/>
                        </a:rPr>
                        <a:t>Sex</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600" b="1" u="none" strike="noStrike" dirty="0">
                          <a:latin typeface="+mj-lt"/>
                        </a:rPr>
                        <a:t>Race</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600" b="1" u="none" strike="noStrike" dirty="0">
                          <a:latin typeface="+mj-lt"/>
                        </a:rPr>
                        <a:t>Yr_Educ</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600" b="1" u="none" strike="noStrike" dirty="0">
                          <a:latin typeface="+mj-lt"/>
                        </a:rPr>
                        <a:t>Systolic</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600" b="1" u="none" strike="noStrike" dirty="0">
                          <a:latin typeface="+mj-lt"/>
                        </a:rPr>
                        <a:t>Diastolic</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600" b="1" u="none" strike="noStrike" dirty="0">
                          <a:latin typeface="+mj-lt"/>
                        </a:rPr>
                        <a:t>6MinWalk</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600" b="1" u="none" strike="noStrike" dirty="0">
                          <a:latin typeface="+mj-lt"/>
                        </a:rPr>
                        <a:t>MAS</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600" b="1" u="none" strike="noStrike" dirty="0">
                          <a:latin typeface="+mj-lt"/>
                        </a:rPr>
                        <a:t>%MAS</a:t>
                      </a:r>
                      <a:endParaRPr lang="en-US" sz="1600" b="1"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425450">
                <a:tc>
                  <a:txBody>
                    <a:bodyPr/>
                    <a:lstStyle/>
                    <a:p>
                      <a:pPr algn="ctr" fontAlgn="b"/>
                      <a:r>
                        <a:rPr lang="en-US" sz="1600" u="none" strike="noStrike" dirty="0" smtClean="0">
                          <a:latin typeface="+mj-lt"/>
                        </a:rPr>
                        <a:t>A001</a:t>
                      </a:r>
                      <a:endParaRPr lang="en-US" sz="1600" b="0"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5450">
                <a:tc>
                  <a:txBody>
                    <a:bodyPr/>
                    <a:lstStyle/>
                    <a:p>
                      <a:pPr algn="ctr" fontAlgn="b"/>
                      <a:r>
                        <a:rPr lang="en-US" sz="1600" u="none" strike="noStrike" dirty="0" smtClean="0">
                          <a:latin typeface="+mj-lt"/>
                        </a:rPr>
                        <a:t>A002</a:t>
                      </a:r>
                      <a:endParaRPr lang="en-US" sz="1600" b="0"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25450">
                <a:tc>
                  <a:txBody>
                    <a:bodyPr/>
                    <a:lstStyle/>
                    <a:p>
                      <a:pPr algn="ctr" fontAlgn="b"/>
                      <a:r>
                        <a:rPr lang="en-US" sz="1600" u="none" strike="noStrike" dirty="0" smtClean="0">
                          <a:latin typeface="+mj-lt"/>
                        </a:rPr>
                        <a:t>A003</a:t>
                      </a:r>
                      <a:endParaRPr lang="en-US" sz="1600" b="0"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5450">
                <a:tc>
                  <a:txBody>
                    <a:bodyPr/>
                    <a:lstStyle/>
                    <a:p>
                      <a:pPr algn="ctr" fontAlgn="b"/>
                      <a:r>
                        <a:rPr lang="en-US" sz="1600" u="none" strike="noStrike" dirty="0" smtClean="0">
                          <a:latin typeface="+mj-lt"/>
                        </a:rPr>
                        <a:t>A004</a:t>
                      </a:r>
                      <a:endParaRPr lang="en-US" sz="1600" b="0"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25450">
                <a:tc>
                  <a:txBody>
                    <a:bodyPr/>
                    <a:lstStyle/>
                    <a:p>
                      <a:pPr algn="ctr" fontAlgn="b"/>
                      <a:r>
                        <a:rPr lang="en-US" sz="1600" u="none" strike="noStrike" dirty="0" smtClean="0">
                          <a:latin typeface="+mj-lt"/>
                        </a:rPr>
                        <a:t>A005</a:t>
                      </a:r>
                      <a:endParaRPr lang="en-US" sz="1600" b="0"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5450">
                <a:tc>
                  <a:txBody>
                    <a:bodyPr/>
                    <a:lstStyle/>
                    <a:p>
                      <a:pPr algn="ctr" fontAlgn="b"/>
                      <a:r>
                        <a:rPr lang="en-US" sz="1600" u="none" strike="noStrike" dirty="0" smtClean="0">
                          <a:latin typeface="+mj-lt"/>
                        </a:rPr>
                        <a:t>A006</a:t>
                      </a:r>
                      <a:endParaRPr lang="en-US" sz="1600" b="0"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25450">
                <a:tc>
                  <a:txBody>
                    <a:bodyPr/>
                    <a:lstStyle/>
                    <a:p>
                      <a:pPr algn="ctr" fontAlgn="b"/>
                      <a:r>
                        <a:rPr lang="en-US" sz="1600" u="none" strike="noStrike" dirty="0" smtClean="0">
                          <a:latin typeface="+mj-lt"/>
                        </a:rPr>
                        <a:t>A007</a:t>
                      </a:r>
                      <a:endParaRPr lang="en-US" sz="1600" b="0"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5450">
                <a:tc>
                  <a:txBody>
                    <a:bodyPr/>
                    <a:lstStyle/>
                    <a:p>
                      <a:pPr algn="ctr" fontAlgn="b"/>
                      <a:r>
                        <a:rPr lang="en-US" sz="1600" u="none" strike="noStrike" dirty="0" smtClean="0">
                          <a:latin typeface="+mj-lt"/>
                        </a:rPr>
                        <a:t>A008</a:t>
                      </a:r>
                      <a:endParaRPr lang="en-US" sz="1600" b="0"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25450">
                <a:tc>
                  <a:txBody>
                    <a:bodyPr/>
                    <a:lstStyle/>
                    <a:p>
                      <a:pPr algn="ctr" fontAlgn="b"/>
                      <a:r>
                        <a:rPr lang="en-US" sz="1600" u="none" strike="noStrike" dirty="0" smtClean="0">
                          <a:latin typeface="+mj-lt"/>
                        </a:rPr>
                        <a:t>A009</a:t>
                      </a:r>
                      <a:endParaRPr lang="en-US" sz="1600" b="0"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5450">
                <a:tc>
                  <a:txBody>
                    <a:bodyPr/>
                    <a:lstStyle/>
                    <a:p>
                      <a:pPr algn="ctr" fontAlgn="b"/>
                      <a:r>
                        <a:rPr lang="en-US" sz="1600" u="none" strike="noStrike" dirty="0" smtClean="0">
                          <a:latin typeface="+mj-lt"/>
                        </a:rPr>
                        <a:t>A010</a:t>
                      </a:r>
                      <a:endParaRPr lang="en-US" sz="1600" b="0" i="0" u="none" strike="noStrike" dirty="0">
                        <a:solidFill>
                          <a:srgbClr val="000000"/>
                        </a:solidFill>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05800" cy="868362"/>
          </a:xfrm>
          <a:solidFill>
            <a:schemeClr val="accent1">
              <a:lumMod val="60000"/>
              <a:lumOff val="40000"/>
            </a:schemeClr>
          </a:solidFill>
        </p:spPr>
        <p:txBody>
          <a:bodyPr anchor="ctr">
            <a:noAutofit/>
          </a:bodyPr>
          <a:lstStyle/>
          <a:p>
            <a:r>
              <a:rPr lang="en-US" sz="4000" dirty="0" smtClean="0">
                <a:solidFill>
                  <a:srgbClr val="663300"/>
                </a:solidFill>
                <a:latin typeface="Arial" pitchFamily="34" charset="0"/>
                <a:cs typeface="Arial" pitchFamily="34" charset="0"/>
              </a:rPr>
              <a:t>Manage your data in a proper way</a:t>
            </a:r>
            <a:endParaRPr lang="en-US" sz="4000" dirty="0">
              <a:latin typeface="Arial" pitchFamily="34" charset="0"/>
              <a:cs typeface="Arial" pitchFamily="34" charset="0"/>
            </a:endParaRPr>
          </a:p>
        </p:txBody>
      </p:sp>
      <p:sp>
        <p:nvSpPr>
          <p:cNvPr id="3" name="Content Placeholder 2"/>
          <p:cNvSpPr>
            <a:spLocks noGrp="1"/>
          </p:cNvSpPr>
          <p:nvPr>
            <p:ph sz="quarter" idx="1"/>
          </p:nvPr>
        </p:nvSpPr>
        <p:spPr>
          <a:xfrm>
            <a:off x="304800" y="1295400"/>
            <a:ext cx="8458200" cy="5178552"/>
          </a:xfrm>
        </p:spPr>
        <p:txBody>
          <a:bodyPr>
            <a:normAutofit/>
          </a:bodyPr>
          <a:lstStyle/>
          <a:p>
            <a:r>
              <a:rPr lang="en-US" dirty="0" smtClean="0">
                <a:latin typeface="+mj-lt"/>
              </a:rPr>
              <a:t>Use only the </a:t>
            </a:r>
            <a:r>
              <a:rPr lang="en-US" dirty="0" smtClean="0">
                <a:solidFill>
                  <a:srgbClr val="663300"/>
                </a:solidFill>
                <a:latin typeface="+mj-lt"/>
              </a:rPr>
              <a:t>top row</a:t>
            </a:r>
            <a:r>
              <a:rPr lang="en-US" dirty="0" smtClean="0">
                <a:latin typeface="+mj-lt"/>
              </a:rPr>
              <a:t> for variable names. Each variable name occupies only </a:t>
            </a:r>
            <a:r>
              <a:rPr lang="en-US" dirty="0" smtClean="0">
                <a:solidFill>
                  <a:srgbClr val="663300"/>
                </a:solidFill>
                <a:latin typeface="+mj-lt"/>
              </a:rPr>
              <a:t>one column and one row. </a:t>
            </a:r>
            <a:r>
              <a:rPr lang="en-US" dirty="0" smtClean="0">
                <a:latin typeface="+mj-lt"/>
              </a:rPr>
              <a:t>Do not repeat variable names.</a:t>
            </a:r>
          </a:p>
          <a:p>
            <a:r>
              <a:rPr lang="en-US" dirty="0" smtClean="0">
                <a:latin typeface="+mj-lt"/>
              </a:rPr>
              <a:t>Start the name with a character, never a number. For example, use </a:t>
            </a:r>
            <a:r>
              <a:rPr lang="en-US" b="1" dirty="0" err="1" smtClean="0">
                <a:latin typeface="+mj-lt"/>
              </a:rPr>
              <a:t>NameFirst</a:t>
            </a:r>
            <a:r>
              <a:rPr lang="en-US" dirty="0" smtClean="0">
                <a:latin typeface="+mj-lt"/>
              </a:rPr>
              <a:t> to record patient’s first name, instead of call it as 1stName.</a:t>
            </a:r>
          </a:p>
          <a:p>
            <a:pPr lvl="0"/>
            <a:r>
              <a:rPr lang="en-US" dirty="0" smtClean="0">
                <a:latin typeface="+mj-lt"/>
              </a:rPr>
              <a:t>The only allowed sign for creating variable name is underscore (</a:t>
            </a:r>
            <a:r>
              <a:rPr lang="en-US" b="1" dirty="0" smtClean="0">
                <a:solidFill>
                  <a:srgbClr val="663300"/>
                </a:solidFill>
                <a:latin typeface="+mj-lt"/>
              </a:rPr>
              <a:t>_</a:t>
            </a:r>
            <a:r>
              <a:rPr lang="en-US" dirty="0" smtClean="0">
                <a:latin typeface="+mj-lt"/>
              </a:rPr>
              <a:t>). Other signs including dot (.), slash (/), number (#), asterisk (*), at (@) , percent (%), etc., will not be recognized by other statistical software. </a:t>
            </a:r>
          </a:p>
          <a:p>
            <a:pPr lvl="0"/>
            <a:r>
              <a:rPr lang="en-US" dirty="0" smtClean="0">
                <a:latin typeface="+mj-lt"/>
              </a:rPr>
              <a:t>Name variables of the same traits systematically. For example, you can use </a:t>
            </a:r>
            <a:r>
              <a:rPr lang="en-US" b="1" dirty="0" smtClean="0">
                <a:latin typeface="+mj-lt"/>
              </a:rPr>
              <a:t>HeartRate_1, HearRate_2, </a:t>
            </a:r>
            <a:r>
              <a:rPr lang="en-US" dirty="0" smtClean="0">
                <a:latin typeface="+mj-lt"/>
              </a:rPr>
              <a:t>and </a:t>
            </a:r>
            <a:r>
              <a:rPr lang="en-US" b="1" dirty="0" smtClean="0">
                <a:latin typeface="+mj-lt"/>
              </a:rPr>
              <a:t>HeartRate_3</a:t>
            </a:r>
            <a:r>
              <a:rPr lang="en-US" dirty="0" smtClean="0">
                <a:latin typeface="+mj-lt"/>
              </a:rPr>
              <a:t> to name heart rates collected at different point in time.</a:t>
            </a:r>
          </a:p>
          <a:p>
            <a:pPr lvl="0"/>
            <a:endParaRPr lang="en-US" dirty="0">
              <a:latin typeface="+mj-lt"/>
            </a:endParaRPr>
          </a:p>
        </p:txBody>
      </p:sp>
      <p:sp>
        <p:nvSpPr>
          <p:cNvPr id="4" name="Slide Number Placeholder 3"/>
          <p:cNvSpPr>
            <a:spLocks noGrp="1"/>
          </p:cNvSpPr>
          <p:nvPr>
            <p:ph type="sldNum" sz="quarter" idx="15"/>
          </p:nvPr>
        </p:nvSpPr>
        <p:spPr/>
        <p:txBody>
          <a:bodyPr/>
          <a:lstStyle/>
          <a:p>
            <a:pPr>
              <a:defRPr/>
            </a:pPr>
            <a:fld id="{589C05D5-78F2-4848-AB72-54A658925678}" type="slidenum">
              <a:rPr lang="en-US" smtClean="0"/>
              <a:pPr>
                <a:defRPr/>
              </a:pPr>
              <a:t>9</a:t>
            </a:fld>
            <a:endParaRPr lang="en-US"/>
          </a:p>
        </p:txBody>
      </p:sp>
    </p:spTree>
  </p:cSld>
  <p:clrMapOvr>
    <a:masterClrMapping/>
  </p:clrMapOvr>
  <p:transition>
    <p:fade/>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10286712">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rie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10286712</Template>
  <TotalTime>4414</TotalTime>
  <Words>2484</Words>
  <Application>Microsoft Office PowerPoint</Application>
  <PresentationFormat>On-screen Show (4:3)</PresentationFormat>
  <Paragraphs>315</Paragraphs>
  <Slides>33</Slides>
  <Notes>2</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10286712</vt:lpstr>
      <vt:lpstr>White with Courier font for code slides</vt:lpstr>
      <vt:lpstr>Oriel</vt:lpstr>
      <vt:lpstr>Slide 1</vt:lpstr>
      <vt:lpstr>Slide 2</vt:lpstr>
      <vt:lpstr>  What Is Quantitative Research Methodology?</vt:lpstr>
      <vt:lpstr>Quantitative research method</vt:lpstr>
      <vt:lpstr>Why Quantitative Methods?</vt:lpstr>
      <vt:lpstr>Slide 6</vt:lpstr>
      <vt:lpstr>Data and database</vt:lpstr>
      <vt:lpstr>Is this a good database?</vt:lpstr>
      <vt:lpstr>Manage your data in a proper way</vt:lpstr>
      <vt:lpstr>Manage your data in a proper way (Cont.)</vt:lpstr>
      <vt:lpstr>Let’s fix the problematic database</vt:lpstr>
      <vt:lpstr>Data dictionary</vt:lpstr>
      <vt:lpstr>Example of Data dictionary</vt:lpstr>
      <vt:lpstr>Slide 14</vt:lpstr>
      <vt:lpstr>Slide 15</vt:lpstr>
      <vt:lpstr>Population</vt:lpstr>
      <vt:lpstr>Parameter</vt:lpstr>
      <vt:lpstr>Sample</vt:lpstr>
      <vt:lpstr>Statistics</vt:lpstr>
      <vt:lpstr>Sample, Sampling distribution,  and Population</vt:lpstr>
      <vt:lpstr>Convert Your Research Questions  into Testable Hypotheses</vt:lpstr>
      <vt:lpstr>Hypothesis</vt:lpstr>
      <vt:lpstr>Type I and Type II Error</vt:lpstr>
      <vt:lpstr>Slide 24</vt:lpstr>
      <vt:lpstr>Slide 25</vt:lpstr>
      <vt:lpstr>Research designs</vt:lpstr>
      <vt:lpstr>Slide 27</vt:lpstr>
      <vt:lpstr>Research design </vt:lpstr>
      <vt:lpstr>Slide 29</vt:lpstr>
      <vt:lpstr>Develop your summer project with careful literature review</vt:lpstr>
      <vt:lpstr>Establish good work habits</vt:lpstr>
      <vt:lpstr>Next week</vt:lpstr>
      <vt:lpstr>Slide 33</vt:lpstr>
    </vt:vector>
  </TitlesOfParts>
  <Company>NIH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Shiehchingyi</dc:creator>
  <cp:lastModifiedBy>shiehchingyi</cp:lastModifiedBy>
  <cp:revision>527</cp:revision>
  <dcterms:created xsi:type="dcterms:W3CDTF">2009-06-01T18:23:13Z</dcterms:created>
  <dcterms:modified xsi:type="dcterms:W3CDTF">2012-06-28T18:15:32Z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TC102867121033</vt:lpwstr>
  </property>
</Properties>
</file>