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71" r:id="rId1"/>
  </p:sldMasterIdLst>
  <p:notesMasterIdLst>
    <p:notesMasterId r:id="rId15"/>
  </p:notesMasterIdLst>
  <p:handoutMasterIdLst>
    <p:handoutMasterId r:id="rId16"/>
  </p:handoutMasterIdLst>
  <p:sldIdLst>
    <p:sldId id="1345" r:id="rId2"/>
    <p:sldId id="1523" r:id="rId3"/>
    <p:sldId id="1539" r:id="rId4"/>
    <p:sldId id="1524" r:id="rId5"/>
    <p:sldId id="1540" r:id="rId6"/>
    <p:sldId id="1541" r:id="rId7"/>
    <p:sldId id="1542" r:id="rId8"/>
    <p:sldId id="1543" r:id="rId9"/>
    <p:sldId id="1544" r:id="rId10"/>
    <p:sldId id="1545" r:id="rId11"/>
    <p:sldId id="1546" r:id="rId12"/>
    <p:sldId id="1547" r:id="rId13"/>
    <p:sldId id="1369" r:id="rId14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3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7F2FA"/>
    <a:srgbClr val="38A5E0"/>
    <a:srgbClr val="008CD7"/>
    <a:srgbClr val="008BD8"/>
    <a:srgbClr val="FFFFFF"/>
    <a:srgbClr val="CCE4F5"/>
    <a:srgbClr val="00B050"/>
    <a:srgbClr val="002C5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60682" autoAdjust="0"/>
  </p:normalViewPr>
  <p:slideViewPr>
    <p:cSldViewPr>
      <p:cViewPr varScale="1">
        <p:scale>
          <a:sx n="112" d="100"/>
          <a:sy n="112" d="100"/>
        </p:scale>
        <p:origin x="472" y="200"/>
      </p:cViewPr>
      <p:guideLst>
        <p:guide orient="horz" pos="4156"/>
        <p:guide pos="3470"/>
      </p:guideLst>
    </p:cSldViewPr>
  </p:slideViewPr>
  <p:outlineViewPr>
    <p:cViewPr>
      <p:scale>
        <a:sx n="33" d="100"/>
        <a:sy n="33" d="100"/>
      </p:scale>
      <p:origin x="0" y="-2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notesViewPr>
    <p:cSldViewPr>
      <p:cViewPr varScale="1">
        <p:scale>
          <a:sx n="53" d="100"/>
          <a:sy n="53" d="100"/>
        </p:scale>
        <p:origin x="2424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74D668-D138-4503-8038-BF417F9302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34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47C3CA4-1A3F-43E3-944D-8257F97CD2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12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8993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2065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42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780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11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291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675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0609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8887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3528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286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251520" y="1026614"/>
            <a:ext cx="8640959" cy="564274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88362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016639"/>
            <a:ext cx="9144000" cy="2492481"/>
          </a:xfrm>
          <a:prstGeom prst="rect">
            <a:avLst/>
          </a:prstGeom>
          <a:solidFill>
            <a:srgbClr val="008CD7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67544" y="2195690"/>
            <a:ext cx="8064896" cy="1333117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3600">
                <a:solidFill>
                  <a:srgbClr val="E7F2FA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411760" y="3924057"/>
            <a:ext cx="4248472" cy="396838"/>
          </a:xfrm>
          <a:prstGeom prst="roundRect">
            <a:avLst>
              <a:gd name="adj" fmla="val 50000"/>
            </a:avLst>
          </a:prstGeom>
          <a:solidFill>
            <a:srgbClr val="38A5E0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26195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04448" y="6597352"/>
            <a:ext cx="539552" cy="260648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3252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316416" y="6495147"/>
            <a:ext cx="827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12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</a:t>
            </a:r>
            <a:fld id="{86D96E20-6CD8-4124-AA34-22E3F318D923}" type="slidenum">
              <a:rPr lang="en-US" altLang="zh-CN" sz="1000" b="1" kern="120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000" b="1" kern="12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50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53188"/>
            <a:ext cx="4211638" cy="323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9A7A5-5AD4-46F5-B988-BE2FBE559A7F}" type="datetime8">
              <a:rPr lang="zh-CN" altLang="en-US"/>
              <a:pPr>
                <a:defRPr/>
              </a:pPr>
              <a:t>2018年8月25日9时41分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2484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BFB4AC-7DB0-458A-9921-BE108ECB4E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49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 descr="222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80129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68387" y="90549"/>
            <a:ext cx="6923893" cy="60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2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7" r:id="rId3"/>
    <p:sldLayoutId id="2147484678" r:id="rId4"/>
    <p:sldLayoutId id="214748467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bg1"/>
          </a:solidFill>
          <a:effectLst/>
          <a:latin typeface="+mn-ea"/>
          <a:ea typeface="+mn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>
            <a:lumMod val="50000"/>
          </a:schemeClr>
        </a:buClr>
        <a:buSzPct val="100000"/>
        <a:buFont typeface="Wingdings 2" panose="05020102010507070707" pitchFamily="18" charset="2"/>
        <a:buChar char=""/>
        <a:defRPr sz="2000" kern="1200" baseline="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>
              <a:lumMod val="65000"/>
              <a:lumOff val="3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tags" Target="../tags/tag12.xml"/><Relationship Id="rId12" Type="http://schemas.openxmlformats.org/officeDocument/2006/relationships/tags" Target="../tags/tag13.xml"/><Relationship Id="rId13" Type="http://schemas.openxmlformats.org/officeDocument/2006/relationships/tags" Target="../tags/tag14.xml"/><Relationship Id="rId14" Type="http://schemas.openxmlformats.org/officeDocument/2006/relationships/slideLayout" Target="../slideLayouts/slideLayout5.xml"/><Relationship Id="rId15" Type="http://schemas.openxmlformats.org/officeDocument/2006/relationships/slide" Target="slide2.xml"/><Relationship Id="rId16" Type="http://schemas.openxmlformats.org/officeDocument/2006/relationships/slide" Target="slide3.xml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tags" Target="../tags/tag25.xml"/><Relationship Id="rId12" Type="http://schemas.openxmlformats.org/officeDocument/2006/relationships/tags" Target="../tags/tag26.xml"/><Relationship Id="rId13" Type="http://schemas.openxmlformats.org/officeDocument/2006/relationships/tags" Target="../tags/tag27.xml"/><Relationship Id="rId14" Type="http://schemas.openxmlformats.org/officeDocument/2006/relationships/slideLayout" Target="../slideLayouts/slideLayout5.xml"/><Relationship Id="rId15" Type="http://schemas.openxmlformats.org/officeDocument/2006/relationships/notesSlide" Target="../notesSlides/notesSlide2.xml"/><Relationship Id="rId16" Type="http://schemas.openxmlformats.org/officeDocument/2006/relationships/slide" Target="slide2.xml"/><Relationship Id="rId17" Type="http://schemas.openxmlformats.org/officeDocument/2006/relationships/slide" Target="slide3.xml"/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Relationship Id="rId9" Type="http://schemas.openxmlformats.org/officeDocument/2006/relationships/tags" Target="../tags/tag23.xml"/><Relationship Id="rId10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body" idx="1"/>
          </p:nvPr>
        </p:nvSpPr>
        <p:spPr>
          <a:xfrm>
            <a:off x="2411760" y="4112282"/>
            <a:ext cx="4248472" cy="396838"/>
          </a:xfrm>
        </p:spPr>
        <p:txBody>
          <a:bodyPr>
            <a:noAutofit/>
          </a:bodyPr>
          <a:lstStyle/>
          <a:p>
            <a:r>
              <a:rPr lang="zh-CN" altLang="en-US" sz="1400" dirty="0" smtClean="0"/>
              <a:t>蔡振谦</a:t>
            </a:r>
            <a:r>
              <a:rPr lang="en-US" altLang="zh-CN" sz="1400" dirty="0" smtClean="0"/>
              <a:t>, 2018-8-31</a:t>
            </a:r>
            <a:endParaRPr lang="zh-CN" alt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76872"/>
            <a:ext cx="9144000" cy="1647185"/>
          </a:xfrm>
        </p:spPr>
        <p:txBody>
          <a:bodyPr>
            <a:normAutofit/>
          </a:bodyPr>
          <a:lstStyle/>
          <a:p>
            <a:r>
              <a:rPr lang="zh-CN" altLang="en-US" dirty="0"/>
              <a:t>缓存架构及常见</a:t>
            </a:r>
            <a:r>
              <a:rPr lang="zh-CN" altLang="en-US" dirty="0" smtClean="0"/>
              <a:t>问题（上）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分层缓存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服务器缓存</a:t>
            </a:r>
            <a:r>
              <a:rPr lang="en-US" altLang="zh-CN" dirty="0" smtClean="0"/>
              <a:t>-</a:t>
            </a:r>
            <a:r>
              <a:rPr lang="en-US" altLang="zh-CN" dirty="0"/>
              <a:t>CDN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8387" y="98072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latin typeface=".SF NS Text" charset="-120"/>
              </a:rPr>
              <a:t>缓存更新</a:t>
            </a:r>
            <a:endParaRPr lang="zh-CN" altLang="en-US" b="1" dirty="0">
              <a:effectLst/>
              <a:latin typeface=".SF NS Text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6912"/>
            <a:ext cx="9144000" cy="12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服务器缓存</a:t>
            </a:r>
            <a:r>
              <a:rPr lang="en-US" altLang="zh-CN" dirty="0" smtClean="0"/>
              <a:t>-</a:t>
            </a:r>
            <a:r>
              <a:rPr lang="en-US" altLang="zh-CN" dirty="0"/>
              <a:t>CDN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8387" y="98072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.SF NS Text" charset="-120"/>
              </a:rPr>
              <a:t>评价</a:t>
            </a:r>
            <a:endParaRPr lang="zh-CN" altLang="en-US" b="1" dirty="0">
              <a:effectLst/>
              <a:latin typeface=".SF NS Text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916832"/>
            <a:ext cx="6912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 smtClean="0">
                <a:latin typeface=".SF NS Text" charset="-120"/>
              </a:rPr>
              <a:t>主要是给有大用户量、用户分布不均的大公司使用</a:t>
            </a:r>
            <a:endParaRPr lang="en-US" altLang="zh-CN" dirty="0" smtClean="0">
              <a:latin typeface=".SF NS Text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3341023"/>
            <a:ext cx="6912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 smtClean="0">
                <a:latin typeface=".SF NS Text" charset="-120"/>
              </a:rPr>
              <a:t>价格不是很高，可以为不同地区、服务商用户提高同等的访问速度</a:t>
            </a:r>
            <a:endParaRPr lang="en-US" altLang="zh-CN" dirty="0" smtClean="0">
              <a:latin typeface=".SF NS Text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384818"/>
            <a:ext cx="5347219" cy="44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2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服务器缓存</a:t>
            </a:r>
            <a:r>
              <a:rPr lang="en-US" altLang="zh-CN" dirty="0" smtClean="0"/>
              <a:t>-</a:t>
            </a:r>
            <a:r>
              <a:rPr lang="en-US" altLang="zh-CN" dirty="0"/>
              <a:t>CDN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8387" y="98072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.SF NS Text" charset="-120"/>
              </a:rPr>
              <a:t>你应该学到了什么</a:t>
            </a:r>
            <a:endParaRPr lang="zh-CN" altLang="en-US" b="1" dirty="0">
              <a:effectLst/>
              <a:latin typeface=".SF NS Text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916832"/>
            <a:ext cx="6912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 smtClean="0">
                <a:latin typeface=".SF NS Text" charset="-120"/>
              </a:rPr>
              <a:t>通过</a:t>
            </a:r>
            <a:r>
              <a:rPr lang="en-US" altLang="zh-CN" dirty="0" smtClean="0">
                <a:latin typeface=".SF NS Text" charset="-120"/>
              </a:rPr>
              <a:t>CDN</a:t>
            </a:r>
            <a:r>
              <a:rPr lang="zh-CN" altLang="en-US" dirty="0" smtClean="0">
                <a:latin typeface=".SF NS Text" charset="-120"/>
              </a:rPr>
              <a:t> 获取缓存流程</a:t>
            </a:r>
            <a:endParaRPr lang="en-US" altLang="zh-CN" dirty="0" smtClean="0">
              <a:latin typeface=".SF NS Text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2604974"/>
            <a:ext cx="6912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latin typeface=".SF NS Text" charset="-120"/>
              </a:rPr>
              <a:t>CDN</a:t>
            </a:r>
            <a:r>
              <a:rPr lang="zh-CN" altLang="en-US" dirty="0" smtClean="0">
                <a:latin typeface=".SF NS Text" charset="-120"/>
              </a:rPr>
              <a:t>有什么用，优缺点在哪里 </a:t>
            </a:r>
            <a:endParaRPr lang="en-US" altLang="zh-CN" dirty="0" smtClean="0">
              <a:latin typeface=".SF NS Text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6996" y="3293116"/>
            <a:ext cx="6912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 smtClean="0">
                <a:latin typeface=".SF NS Text" charset="-120"/>
              </a:rPr>
              <a:t>如何更新</a:t>
            </a:r>
            <a:r>
              <a:rPr lang="en-US" altLang="zh-CN" dirty="0" smtClean="0">
                <a:latin typeface=".SF NS Text" charset="-120"/>
              </a:rPr>
              <a:t>CDN</a:t>
            </a:r>
            <a:r>
              <a:rPr lang="zh-CN" altLang="en-US" dirty="0" smtClean="0">
                <a:latin typeface=".SF NS Text" charset="-120"/>
              </a:rPr>
              <a:t>缓存</a:t>
            </a:r>
            <a:endParaRPr lang="en-US" altLang="zh-CN" dirty="0" smtClean="0">
              <a:latin typeface=".SF NS Tex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03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132856"/>
            <a:ext cx="6840760" cy="206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5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谢谢！</a:t>
            </a:r>
            <a:endParaRPr lang="zh-CN" altLang="en-US" sz="115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89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15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2937705" y="1392563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chemeClr val="accent1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MH_Entry_1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3770033" y="1392563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缓存概述</a:t>
            </a:r>
            <a:endParaRPr lang="en-US" altLang="zh-CN" sz="2800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MH_Number_2">
            <a:hlinkClick r:id="rId16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937705" y="2760715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chemeClr val="accent1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16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3770033" y="2760715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客户端缓存</a:t>
            </a:r>
            <a:endParaRPr lang="en-US" altLang="zh-CN" sz="2800" dirty="0" smtClean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35" name="MH_Others_1"/>
          <p:cNvCxnSpPr/>
          <p:nvPr>
            <p:custDataLst>
              <p:tags r:id="rId6"/>
            </p:custDataLst>
          </p:nvPr>
        </p:nvCxnSpPr>
        <p:spPr>
          <a:xfrm>
            <a:off x="2380336" y="1089336"/>
            <a:ext cx="0" cy="536400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Others_2"/>
          <p:cNvSpPr txBox="1"/>
          <p:nvPr>
            <p:custDataLst>
              <p:tags r:id="rId7"/>
            </p:custDataLst>
          </p:nvPr>
        </p:nvSpPr>
        <p:spPr>
          <a:xfrm>
            <a:off x="943190" y="982077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MH_Others_3"/>
          <p:cNvSpPr txBox="1"/>
          <p:nvPr>
            <p:custDataLst>
              <p:tags r:id="rId8"/>
            </p:custDataLst>
          </p:nvPr>
        </p:nvSpPr>
        <p:spPr>
          <a:xfrm>
            <a:off x="1132778" y="3680203"/>
            <a:ext cx="693893" cy="149846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lang="en-US" altLang="zh-CN" sz="4800" b="1" smtClean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  <a:endParaRPr lang="zh-CN" altLang="en-US" sz="4800" b="1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MH_Others_4"/>
          <p:cNvSpPr/>
          <p:nvPr>
            <p:custDataLst>
              <p:tags r:id="rId9"/>
            </p:custDataLst>
          </p:nvPr>
        </p:nvSpPr>
        <p:spPr>
          <a:xfrm>
            <a:off x="1171949" y="1733583"/>
            <a:ext cx="615553" cy="2062424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spc="500">
                <a:solidFill>
                  <a:schemeClr val="accent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chemeClr val="accent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Number_2">
            <a:hlinkClick r:id="rId16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937705" y="4162834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13" name="MH_Entry_2">
            <a:hlinkClick r:id="rId16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3770033" y="4162834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服务器端缓存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8" name="MH_Number_2">
            <a:hlinkClick r:id="rId16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937705" y="5386970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19" name="MH_Entry_2">
            <a:hlinkClick r:id="rId16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3770033" y="5386970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交 流 互 动 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07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MH_Others_1"/>
          <p:cNvCxnSpPr/>
          <p:nvPr>
            <p:custDataLst>
              <p:tags r:id="rId2"/>
            </p:custDataLst>
          </p:nvPr>
        </p:nvCxnSpPr>
        <p:spPr>
          <a:xfrm>
            <a:off x="2380336" y="1089336"/>
            <a:ext cx="0" cy="536400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Others_2"/>
          <p:cNvSpPr txBox="1"/>
          <p:nvPr>
            <p:custDataLst>
              <p:tags r:id="rId3"/>
            </p:custDataLst>
          </p:nvPr>
        </p:nvSpPr>
        <p:spPr>
          <a:xfrm>
            <a:off x="943190" y="982077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MH_Others_3"/>
          <p:cNvSpPr txBox="1"/>
          <p:nvPr>
            <p:custDataLst>
              <p:tags r:id="rId4"/>
            </p:custDataLst>
          </p:nvPr>
        </p:nvSpPr>
        <p:spPr>
          <a:xfrm>
            <a:off x="1132778" y="3680203"/>
            <a:ext cx="693893" cy="149846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lang="en-US" altLang="zh-CN" sz="4800" b="1" smtClean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  <a:endParaRPr lang="zh-CN" altLang="en-US" sz="4800" b="1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MH_Others_4"/>
          <p:cNvSpPr/>
          <p:nvPr>
            <p:custDataLst>
              <p:tags r:id="rId5"/>
            </p:custDataLst>
          </p:nvPr>
        </p:nvSpPr>
        <p:spPr>
          <a:xfrm>
            <a:off x="1171949" y="1733583"/>
            <a:ext cx="615553" cy="2062424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spc="500">
                <a:solidFill>
                  <a:schemeClr val="accent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chemeClr val="accent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MH_Number_1">
            <a:hlinkClick r:id="rId16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937705" y="1392563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chemeClr val="accent1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23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3770033" y="1392563"/>
            <a:ext cx="4346560" cy="682039"/>
          </a:xfrm>
          <a:prstGeom prst="rect">
            <a:avLst/>
          </a:prstGeom>
          <a:solidFill>
            <a:srgbClr val="FF66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缓存概述</a:t>
            </a:r>
            <a:endParaRPr lang="en-US" altLang="zh-CN" sz="2800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4" name="MH_Number_2">
            <a:hlinkClick r:id="rId17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937705" y="2760715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chemeClr val="accent1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25" name="MH_Entry_2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3770033" y="2760715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客户端缓存</a:t>
            </a:r>
            <a:endParaRPr lang="en-US" altLang="zh-CN" sz="2800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MH_Number_2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937705" y="4162834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27" name="MH_Entry_2">
            <a:hlinkClick r:id="rId17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3770033" y="4162834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服务器端缓存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8" name="MH_Number_2">
            <a:hlinkClick r:id="rId17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937705" y="5386970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29" name="MH_Entry_2">
            <a:hlinkClick r:id="rId17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3770033" y="5386970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交 流 互 动 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0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缓存概述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6000" y="1020310"/>
            <a:ext cx="1082348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从问题入手</a:t>
            </a: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7174" y="1729147"/>
            <a:ext cx="1438562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为什么要用缓存</a:t>
            </a:r>
            <a:endParaRPr kumimoji="1"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7624" y="2437984"/>
            <a:ext cx="5094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缓存的出现是为了解决数据在两个存储点之间的传输效率问题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76495" y="3138008"/>
            <a:ext cx="2986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/>
              <a:t>减轻服务器压力（包括防攻击）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487945" y="3541350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/>
              <a:t>提高用户访问速度</a:t>
            </a:r>
            <a:endParaRPr lang="en-US" altLang="zh-CN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68387" y="4318694"/>
            <a:ext cx="543739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例子</a:t>
            </a:r>
            <a:endParaRPr kumimoji="1"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608" y="4663404"/>
            <a:ext cx="2326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1400" dirty="0">
                <a:latin typeface=".SF NS Text" charset="-120"/>
              </a:rPr>
              <a:t>离线下载视频到手机中</a:t>
            </a:r>
            <a:endParaRPr lang="zh-CN" altLang="en-US" sz="1400" dirty="0">
              <a:effectLst/>
              <a:latin typeface=".SF NS Text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3608" y="5001313"/>
            <a:ext cx="5472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400" dirty="0" smtClean="0">
                <a:latin typeface=".SF NS Text" charset="-120"/>
              </a:rPr>
              <a:t>   内存中的数据，是将磁盘等外存设备中的数据缓存在内存中</a:t>
            </a:r>
            <a:endParaRPr lang="zh-CN" altLang="en-US" sz="1400" dirty="0">
              <a:effectLst/>
              <a:latin typeface=".SF NS Text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3608" y="5373216"/>
            <a:ext cx="3024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1400" dirty="0" smtClean="0">
                <a:latin typeface=".SF NS Text" charset="-120"/>
              </a:rPr>
              <a:t>浏览器对静态页面的缓存</a:t>
            </a:r>
            <a:endParaRPr lang="zh-CN" altLang="en-US" sz="1400" dirty="0">
              <a:effectLst/>
              <a:latin typeface=".SF NS Text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3608" y="5733256"/>
            <a:ext cx="5472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/>
              <a:t>服务器</a:t>
            </a:r>
            <a:r>
              <a:rPr lang="zh-CN" altLang="en-US" sz="1400" dirty="0"/>
              <a:t>缓存热点数据</a:t>
            </a:r>
          </a:p>
        </p:txBody>
      </p:sp>
    </p:spTree>
    <p:extLst>
      <p:ext uri="{BB962C8B-B14F-4D97-AF65-F5344CB8AC3E}">
        <p14:creationId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9" grpId="0"/>
      <p:bldP spid="12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缓存概述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6000" y="1020310"/>
            <a:ext cx="2236510" cy="376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/>
              <a:t>缓存</a:t>
            </a:r>
            <a:r>
              <a:rPr lang="zh-CN" altLang="en-US" sz="1600" b="1" dirty="0"/>
              <a:t>从分布来说有两种</a:t>
            </a:r>
            <a:endParaRPr kumimoji="1" lang="zh-CN" altLang="en-US" sz="16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7174" y="1729147"/>
            <a:ext cx="1438562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客户端缓存</a:t>
            </a:r>
            <a:endParaRPr kumimoji="1"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7174" y="2268289"/>
            <a:ext cx="143856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服务器</a:t>
            </a:r>
            <a:r>
              <a:rPr kumimoji="1"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缓存</a:t>
            </a:r>
            <a:endParaRPr kumimoji="1"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3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客户端缓存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6000" y="1020310"/>
            <a:ext cx="521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原理：客户端</a:t>
            </a:r>
            <a:r>
              <a:rPr lang="zh-CN" altLang="en-US" sz="1400" dirty="0"/>
              <a:t>请求服务器后，把请求结果、静态页面缓存在本地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6000" y="150181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主要应用场景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1560" y="2348880"/>
            <a:ext cx="819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/>
              <a:t>请求</a:t>
            </a:r>
            <a:r>
              <a:rPr lang="zh-CN" altLang="en-US" sz="1400" dirty="0"/>
              <a:t>后台计算后返回给客户端，且随客户端同步一致变化的结果，如操作记录、已访问网站时长等</a:t>
            </a:r>
          </a:p>
        </p:txBody>
      </p:sp>
      <p:sp>
        <p:nvSpPr>
          <p:cNvPr id="8" name="矩形 7"/>
          <p:cNvSpPr/>
          <p:nvPr/>
        </p:nvSpPr>
        <p:spPr>
          <a:xfrm>
            <a:off x="611560" y="2035597"/>
            <a:ext cx="1608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1400" dirty="0"/>
              <a:t>缓存静态资源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6886" y="39995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评价</a:t>
            </a:r>
            <a:endParaRPr lang="en-US" altLang="zh-CN" sz="1400" dirty="0" smtClean="0"/>
          </a:p>
        </p:txBody>
      </p:sp>
      <p:sp>
        <p:nvSpPr>
          <p:cNvPr id="10" name="矩形 9"/>
          <p:cNvSpPr/>
          <p:nvPr/>
        </p:nvSpPr>
        <p:spPr>
          <a:xfrm>
            <a:off x="535841" y="453334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latin typeface=".SF NS Text" charset="-120"/>
              </a:rPr>
              <a:t>直接请求本地</a:t>
            </a:r>
            <a:r>
              <a:rPr lang="zh-CN" altLang="en-US" sz="1400" dirty="0" smtClean="0">
                <a:latin typeface=".SF NS Text" charset="-120"/>
              </a:rPr>
              <a:t>，速度最快，此外还能减免大量</a:t>
            </a:r>
            <a:r>
              <a:rPr lang="zh-CN" altLang="en-US" sz="1400" dirty="0">
                <a:latin typeface=".SF NS Text" charset="-120"/>
              </a:rPr>
              <a:t>服务器端的资源消耗</a:t>
            </a:r>
          </a:p>
          <a:p>
            <a:r>
              <a:rPr lang="zh-CN" altLang="en-US" sz="1400" dirty="0" smtClean="0">
                <a:latin typeface=".SF NS Text" charset="-120"/>
              </a:rPr>
              <a:t>所以能</a:t>
            </a:r>
            <a:r>
              <a:rPr lang="zh-CN" altLang="en-US" sz="1400" dirty="0">
                <a:latin typeface=".SF NS Text" charset="-120"/>
              </a:rPr>
              <a:t>用客户端缓存的，尽量使用客户端缓存</a:t>
            </a:r>
            <a:endParaRPr lang="zh-CN" altLang="en-US" sz="1400" dirty="0">
              <a:effectLst/>
              <a:latin typeface=".SF NS Tex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03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服务器缓存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88840"/>
            <a:ext cx="8407400" cy="35306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16000" y="1020310"/>
            <a:ext cx="203132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/>
              <a:t>服务器分层缓存分类</a:t>
            </a:r>
            <a:endParaRPr kumimoji="1" lang="zh-CN" altLang="en-US" sz="16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-409944"/>
            <a:ext cx="5904656" cy="72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16" y="283544"/>
            <a:ext cx="6923893" cy="6021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服务器缓存</a:t>
            </a:r>
            <a:r>
              <a:rPr lang="en-US" altLang="zh-CN" dirty="0" smtClean="0"/>
              <a:t>-</a:t>
            </a:r>
            <a:r>
              <a:rPr lang="en-US" altLang="zh-CN" dirty="0"/>
              <a:t>CDN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9512" y="7978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原理：</a:t>
            </a:r>
            <a:endParaRPr lang="zh-CN" altLang="en-US" sz="1600" b="1" dirty="0"/>
          </a:p>
        </p:txBody>
      </p:sp>
      <p:sp>
        <p:nvSpPr>
          <p:cNvPr id="4" name="矩形 3"/>
          <p:cNvSpPr/>
          <p:nvPr/>
        </p:nvSpPr>
        <p:spPr>
          <a:xfrm>
            <a:off x="683568" y="230830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>
                <a:latin typeface=".SF NS Text" charset="-120"/>
              </a:rPr>
              <a:t>流程演示：百度等 刚刚把</a:t>
            </a:r>
            <a:r>
              <a:rPr lang="en-US" altLang="zh-CN" sz="1400" dirty="0" err="1">
                <a:latin typeface=".SF NS Text" charset="-120"/>
              </a:rPr>
              <a:t>JQuery.js</a:t>
            </a:r>
            <a:r>
              <a:rPr lang="en-US" altLang="zh-CN" sz="1400" dirty="0">
                <a:latin typeface=".SF NS Text" charset="-120"/>
              </a:rPr>
              <a:t> </a:t>
            </a:r>
            <a:r>
              <a:rPr lang="zh-CN" altLang="en-US" sz="1400" dirty="0">
                <a:latin typeface=".SF NS Text" charset="-120"/>
              </a:rPr>
              <a:t>放在</a:t>
            </a:r>
            <a:r>
              <a:rPr lang="zh-CN" altLang="en-US" sz="1400" dirty="0" smtClean="0">
                <a:latin typeface=".SF NS Text" charset="-120"/>
              </a:rPr>
              <a:t>了新</a:t>
            </a:r>
            <a:r>
              <a:rPr lang="en-US" altLang="zh-CN" sz="1400" dirty="0" smtClean="0">
                <a:latin typeface=".SF NS Text" charset="-120"/>
              </a:rPr>
              <a:t>CDN</a:t>
            </a:r>
            <a:r>
              <a:rPr lang="zh-CN" altLang="en-US" sz="1400" dirty="0">
                <a:latin typeface=".SF NS Text" charset="-120"/>
              </a:rPr>
              <a:t>服务器</a:t>
            </a:r>
            <a:r>
              <a:rPr lang="zh-CN" altLang="en-US" sz="1400" dirty="0" smtClean="0">
                <a:latin typeface=".SF NS Text" charset="-120"/>
              </a:rPr>
              <a:t>中，用户请求这个文件</a:t>
            </a:r>
            <a:endParaRPr lang="zh-CN" altLang="en-US" sz="1400" dirty="0">
              <a:effectLst/>
              <a:latin typeface=".SF NS Text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215750"/>
            <a:ext cx="69000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把缓存放在</a:t>
            </a:r>
            <a:r>
              <a:rPr lang="en-US" altLang="zh-CN" sz="1400" dirty="0"/>
              <a:t>CDN</a:t>
            </a:r>
            <a:r>
              <a:rPr lang="zh-CN" altLang="en-US" sz="1400" dirty="0"/>
              <a:t>缓存服务器，缓存给用户使用</a:t>
            </a:r>
          </a:p>
          <a:p>
            <a:r>
              <a:rPr lang="zh-CN" altLang="en-US" sz="1400" dirty="0"/>
              <a:t>把缓存服务器放在用户相对集中的</a:t>
            </a:r>
            <a:r>
              <a:rPr lang="en-US" altLang="zh-CN" sz="1400" dirty="0"/>
              <a:t>N </a:t>
            </a:r>
            <a:r>
              <a:rPr lang="zh-CN" altLang="en-US" sz="1400" dirty="0"/>
              <a:t>个地区，</a:t>
            </a:r>
            <a:endParaRPr lang="en-US" altLang="zh-CN" sz="1400" dirty="0"/>
          </a:p>
          <a:p>
            <a:r>
              <a:rPr lang="zh-CN" altLang="en-US" sz="1400" dirty="0"/>
              <a:t>利用全局负载技术，使用离用户最近的服务器响应用户请求；</a:t>
            </a:r>
            <a:endParaRPr lang="zh-CN" alt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6357"/>
            <a:ext cx="9144000" cy="51643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94380" y="32578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b="1" smtClean="0">
                <a:latin typeface=".SF NS Text" charset="-120"/>
              </a:rPr>
              <a:t>主要应用场景</a:t>
            </a:r>
            <a:endParaRPr lang="zh-CN" altLang="en-US" sz="1400" b="1" dirty="0">
              <a:effectLst/>
              <a:latin typeface=".SF NS Text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3568" y="37306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缓存静态资源，如图片，</a:t>
            </a:r>
            <a:r>
              <a:rPr lang="en-US" altLang="zh-CN" sz="1400" dirty="0" err="1"/>
              <a:t>css</a:t>
            </a:r>
            <a:r>
              <a:rPr lang="zh-CN" altLang="en-US" sz="1400" dirty="0"/>
              <a:t>，视频等</a:t>
            </a:r>
          </a:p>
        </p:txBody>
      </p:sp>
    </p:spTree>
    <p:extLst>
      <p:ext uri="{BB962C8B-B14F-4D97-AF65-F5344CB8AC3E}">
        <p14:creationId xmlns:p14="http://schemas.microsoft.com/office/powerpoint/2010/main" val="99131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7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服务器缓存</a:t>
            </a:r>
            <a:r>
              <a:rPr lang="en-US" altLang="zh-CN" dirty="0" smtClean="0"/>
              <a:t>-</a:t>
            </a:r>
            <a:r>
              <a:rPr lang="en-US" altLang="zh-CN" dirty="0"/>
              <a:t>CDN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720"/>
            <a:ext cx="9144000" cy="23951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8387" y="38610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latin typeface=".SF NS Text" charset="-120"/>
              </a:rPr>
              <a:t>缺点</a:t>
            </a:r>
            <a:endParaRPr lang="zh-CN" altLang="en-US" b="1">
              <a:effectLst/>
              <a:latin typeface=".SF NS Text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4365104"/>
            <a:ext cx="6226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.SF NS Text" charset="-120"/>
              </a:rPr>
              <a:t>网站更新时，如果 </a:t>
            </a:r>
            <a:r>
              <a:rPr lang="en-US" altLang="zh-CN" sz="1600" dirty="0">
                <a:latin typeface=".SF NS Text" charset="-120"/>
              </a:rPr>
              <a:t>CDN </a:t>
            </a:r>
            <a:r>
              <a:rPr lang="zh-CN" altLang="en-US" sz="1600" dirty="0">
                <a:latin typeface=".SF NS Text" charset="-120"/>
              </a:rPr>
              <a:t>没有及时更新，即使用户</a:t>
            </a:r>
            <a:r>
              <a:rPr lang="en-US" altLang="zh-CN" sz="1600" dirty="0">
                <a:latin typeface=".SF NS Text" charset="-120"/>
              </a:rPr>
              <a:t>Ctrl+F5</a:t>
            </a:r>
            <a:r>
              <a:rPr lang="zh-CN" altLang="en-US" sz="1600" dirty="0">
                <a:latin typeface=".SF NS Text" charset="-120"/>
              </a:rPr>
              <a:t>也不能获取更新后的缓存数据，影响客户端访问</a:t>
            </a:r>
            <a:endParaRPr lang="zh-CN" altLang="en-US" sz="1600" dirty="0">
              <a:effectLst/>
              <a:latin typeface=".SF NS Tex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939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1520"/>
  <p:tag name="MH_SECTIONID" val="1521,1522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AUTOCOLOR" val="TRUE"/>
  <p:tag name="MH_TYPE" val="CONTENTS"/>
  <p:tag name="ID" val="54529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AUTOCOLOR" val="TRUE"/>
  <p:tag name="MH_TYPE" val="CONTENTS"/>
  <p:tag name="ID" val="54529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heme/theme1.xml><?xml version="1.0" encoding="utf-8"?>
<a:theme xmlns:a="http://schemas.openxmlformats.org/drawingml/2006/main" name="A000120140530A99PPBG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4PX信息科技</Template>
  <TotalTime>29495</TotalTime>
  <Words>423</Words>
  <Application>Microsoft Macintosh PowerPoint</Application>
  <PresentationFormat>全屏显示(4:3)</PresentationFormat>
  <Paragraphs>85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.SF NS Text</vt:lpstr>
      <vt:lpstr>Wingdings 2</vt:lpstr>
      <vt:lpstr>华文细黑</vt:lpstr>
      <vt:lpstr>宋体</vt:lpstr>
      <vt:lpstr>微软雅黑</vt:lpstr>
      <vt:lpstr>幼圆</vt:lpstr>
      <vt:lpstr>Arial</vt:lpstr>
      <vt:lpstr>A000120140530A99PPBG</vt:lpstr>
      <vt:lpstr>缓存架构及常见问题（上） 分层缓存</vt:lpstr>
      <vt:lpstr>PowerPoint 演示文稿</vt:lpstr>
      <vt:lpstr>PowerPoint 演示文稿</vt:lpstr>
      <vt:lpstr>缓存概述</vt:lpstr>
      <vt:lpstr>缓存概述</vt:lpstr>
      <vt:lpstr>客户端缓存</vt:lpstr>
      <vt:lpstr>服务器缓存</vt:lpstr>
      <vt:lpstr>服务器缓存-CDN缓存</vt:lpstr>
      <vt:lpstr>服务器缓存-CDN缓存</vt:lpstr>
      <vt:lpstr>服务器缓存-CDN缓存</vt:lpstr>
      <vt:lpstr>服务器缓存-CDN缓存</vt:lpstr>
      <vt:lpstr>服务器缓存-CDN缓存</vt:lpstr>
      <vt:lpstr>PowerPoint 演示文稿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培训与知识共享体系规划 </dc:title>
  <dc:creator>Charse</dc:creator>
  <cp:keywords>HR、培训、员工成长</cp:keywords>
  <dc:description>Charse Wang</dc:description>
  <cp:lastModifiedBy>Microsoft Office 用户</cp:lastModifiedBy>
  <cp:revision>1044</cp:revision>
  <dcterms:created xsi:type="dcterms:W3CDTF">2015-01-08T02:54:23Z</dcterms:created>
  <dcterms:modified xsi:type="dcterms:W3CDTF">2018-08-25T16:26:32Z</dcterms:modified>
</cp:coreProperties>
</file>