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2"/>
  </p:notesMasterIdLst>
  <p:handoutMasterIdLst>
    <p:handoutMasterId r:id="rId23"/>
  </p:handoutMasterIdLst>
  <p:sldIdLst>
    <p:sldId id="256" r:id="rId2"/>
    <p:sldId id="259" r:id="rId3"/>
    <p:sldId id="262" r:id="rId4"/>
    <p:sldId id="263" r:id="rId5"/>
    <p:sldId id="265" r:id="rId6"/>
    <p:sldId id="264" r:id="rId7"/>
    <p:sldId id="261" r:id="rId8"/>
    <p:sldId id="266" r:id="rId9"/>
    <p:sldId id="267" r:id="rId10"/>
    <p:sldId id="268" r:id="rId11"/>
    <p:sldId id="269" r:id="rId12"/>
    <p:sldId id="271" r:id="rId13"/>
    <p:sldId id="272" r:id="rId14"/>
    <p:sldId id="273" r:id="rId15"/>
    <p:sldId id="274" r:id="rId16"/>
    <p:sldId id="277" r:id="rId17"/>
    <p:sldId id="278" r:id="rId18"/>
    <p:sldId id="276" r:id="rId19"/>
    <p:sldId id="27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Background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Status and Examples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Challenges and Opportunities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Background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Status and Examples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Challenges and Opportunities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76996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95737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cyber.mil/dccs/dccs-documents/" TargetMode="External"/><Relationship Id="rId2" Type="http://schemas.openxmlformats.org/officeDocument/2006/relationships/hyperlink" Target="https://www.dcsa.mil/portals/91/documents/ctp/nao/CNSSI_No1253.pd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5400" dirty="0">
                <a:solidFill>
                  <a:schemeClr val="bg1"/>
                </a:solidFill>
              </a:rPr>
              <a:t>MDM PP SFR and SAR Mapping</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Common Criteria in the Cloud Workshop</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Status and Examples - SARs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2" y="2754941"/>
            <a:ext cx="4460591" cy="3187799"/>
          </a:xfrm>
        </p:spPr>
        <p:txBody>
          <a:bodyPr>
            <a:normAutofit/>
          </a:bodyPr>
          <a:lstStyle/>
          <a:p>
            <a:r>
              <a:rPr lang="en-US" dirty="0"/>
              <a:t>SARs define the evaluation methodology for the product’s SFR claims</a:t>
            </a:r>
          </a:p>
          <a:p>
            <a:r>
              <a:rPr lang="en-US" dirty="0"/>
              <a:t>Much of the evidence needed to satisfy the SARs are specific to CC so there is limited reuse of evidence, except to the extent that test results could be used as an input to a CC test plan/report</a:t>
            </a:r>
          </a:p>
          <a:p>
            <a:r>
              <a:rPr lang="en-US" dirty="0"/>
              <a:t>Admin and installation guidance will be impacted for cloud-specific deployments</a:t>
            </a:r>
          </a:p>
        </p:txBody>
      </p:sp>
      <p:graphicFrame>
        <p:nvGraphicFramePr>
          <p:cNvPr id="5" name="Table 4">
            <a:extLst>
              <a:ext uri="{FF2B5EF4-FFF2-40B4-BE49-F238E27FC236}">
                <a16:creationId xmlns:a16="http://schemas.microsoft.com/office/drawing/2014/main" id="{7D60AD32-2736-31C7-3E73-5E2221C7E732}"/>
              </a:ext>
            </a:extLst>
          </p:cNvPr>
          <p:cNvGraphicFramePr>
            <a:graphicFrameLocks noGrp="1"/>
          </p:cNvGraphicFramePr>
          <p:nvPr>
            <p:extLst>
              <p:ext uri="{D42A27DB-BD31-4B8C-83A1-F6EECF244321}">
                <p14:modId xmlns:p14="http://schemas.microsoft.com/office/powerpoint/2010/main" val="291024808"/>
              </p:ext>
            </p:extLst>
          </p:nvPr>
        </p:nvGraphicFramePr>
        <p:xfrm>
          <a:off x="5245799" y="2418490"/>
          <a:ext cx="6365009" cy="3524250"/>
        </p:xfrm>
        <a:graphic>
          <a:graphicData uri="http://schemas.openxmlformats.org/drawingml/2006/table">
            <a:tbl>
              <a:tblPr>
                <a:tableStyleId>{5C22544A-7EE6-4342-B048-85BDC9FD1C3A}</a:tableStyleId>
              </a:tblPr>
              <a:tblGrid>
                <a:gridCol w="640773">
                  <a:extLst>
                    <a:ext uri="{9D8B030D-6E8A-4147-A177-3AD203B41FA5}">
                      <a16:colId xmlns:a16="http://schemas.microsoft.com/office/drawing/2014/main" val="451588582"/>
                    </a:ext>
                  </a:extLst>
                </a:gridCol>
                <a:gridCol w="5724236">
                  <a:extLst>
                    <a:ext uri="{9D8B030D-6E8A-4147-A177-3AD203B41FA5}">
                      <a16:colId xmlns:a16="http://schemas.microsoft.com/office/drawing/2014/main" val="878549395"/>
                    </a:ext>
                  </a:extLst>
                </a:gridCol>
              </a:tblGrid>
              <a:tr h="160193">
                <a:tc>
                  <a:txBody>
                    <a:bodyPr/>
                    <a:lstStyle/>
                    <a:p>
                      <a:pPr algn="l" fontAlgn="b"/>
                      <a:r>
                        <a:rPr lang="en-US" sz="900" u="none" strike="noStrike">
                          <a:effectLst/>
                        </a:rPr>
                        <a:t>SAR</a:t>
                      </a:r>
                      <a:endParaRPr lang="en-US" sz="900" b="1" i="0" u="none" strike="noStrike">
                        <a:solidFill>
                          <a:srgbClr val="FFFFFF"/>
                        </a:solidFill>
                        <a:effectLst/>
                        <a:latin typeface="Calibri" panose="020F0502020204030204" pitchFamily="34" charset="0"/>
                      </a:endParaRPr>
                    </a:p>
                  </a:txBody>
                  <a:tcPr marL="8010" marR="8010" marT="8010" marB="0" anchor="b"/>
                </a:tc>
                <a:tc>
                  <a:txBody>
                    <a:bodyPr/>
                    <a:lstStyle/>
                    <a:p>
                      <a:pPr algn="l" fontAlgn="b"/>
                      <a:r>
                        <a:rPr lang="en-US" sz="900" u="none" strike="noStrike" dirty="0">
                          <a:effectLst/>
                        </a:rPr>
                        <a:t>Applicability of Platform Cloud Validation to TOE</a:t>
                      </a:r>
                      <a:endParaRPr lang="en-US" sz="900" b="1" i="0" u="none" strike="noStrike" dirty="0">
                        <a:solidFill>
                          <a:srgbClr val="FFFFFF"/>
                        </a:solidFill>
                        <a:effectLst/>
                        <a:latin typeface="Calibri" panose="020F0502020204030204" pitchFamily="34" charset="0"/>
                      </a:endParaRPr>
                    </a:p>
                  </a:txBody>
                  <a:tcPr marL="8010" marR="8010" marT="8010" marB="0" anchor="b"/>
                </a:tc>
                <a:extLst>
                  <a:ext uri="{0D108BD9-81ED-4DB2-BD59-A6C34878D82A}">
                    <a16:rowId xmlns:a16="http://schemas.microsoft.com/office/drawing/2014/main" val="973138895"/>
                  </a:ext>
                </a:extLst>
              </a:tr>
              <a:tr h="640773">
                <a:tc>
                  <a:txBody>
                    <a:bodyPr/>
                    <a:lstStyle/>
                    <a:p>
                      <a:pPr algn="l" fontAlgn="ctr"/>
                      <a:r>
                        <a:rPr lang="en-US" sz="900" u="none" strike="noStrike" dirty="0">
                          <a:effectLst/>
                        </a:rPr>
                        <a:t>ADV_FSP.1</a:t>
                      </a:r>
                      <a:endParaRPr lang="en-US" sz="900" b="0" i="0" u="none" strike="noStrike" dirty="0">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dirty="0">
                          <a:effectLst/>
                        </a:rPr>
                        <a:t>Potentially applicable - the PP expects ADV_FSP.1 to be addressed by evidence used in the evaluation of the TOE so this would generally be limited to documentation created by the TOE developer. However, in the case where the TOE relies on the platform for some functionality (especially if it involves data in transit), the SSP will include information about the platform interfaces that could be referenced.</a:t>
                      </a:r>
                      <a:endParaRPr lang="en-US" sz="900" b="0" i="0" u="none" strike="noStrike" dirty="0">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2720877624"/>
                  </a:ext>
                </a:extLst>
              </a:tr>
              <a:tr h="640773">
                <a:tc>
                  <a:txBody>
                    <a:bodyPr/>
                    <a:lstStyle/>
                    <a:p>
                      <a:pPr algn="l" fontAlgn="ctr"/>
                      <a:r>
                        <a:rPr lang="en-US" sz="900" u="none" strike="noStrike">
                          <a:effectLst/>
                        </a:rPr>
                        <a:t>AGD_OPE.1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dirty="0">
                          <a:effectLst/>
                        </a:rPr>
                        <a:t>Potentially applicable - SSP documentation will include instructions for what the user must do to implement controls (if not implemented automatically). If the TOE relies on the platform to facilitate some functions, FedRAMP documentation may include instructions on how to perform those functions, which could then be referenced by (or copied into) the AGD_OPE evidence.</a:t>
                      </a:r>
                      <a:endParaRPr lang="en-US" sz="900" b="0" i="0" u="none" strike="noStrike" dirty="0">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3301756158"/>
                  </a:ext>
                </a:extLst>
              </a:tr>
              <a:tr h="480580">
                <a:tc>
                  <a:txBody>
                    <a:bodyPr/>
                    <a:lstStyle/>
                    <a:p>
                      <a:pPr algn="l" fontAlgn="ctr"/>
                      <a:r>
                        <a:rPr lang="en-US" sz="900" u="none" strike="noStrike">
                          <a:effectLst/>
                        </a:rPr>
                        <a:t>AGD_PRE.1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a:effectLst/>
                        </a:rPr>
                        <a:t>Potentially applicable - SSP documentation will include instructions for secure configuration of the platform. Adherence to this guidance may be needed to ensure that the TOE is deployed in an environment that is consistent with the PP's assumptions.</a:t>
                      </a:r>
                      <a:endParaRPr lang="en-US" sz="900" b="0" i="0" u="none" strike="noStrike">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3617645294"/>
                  </a:ext>
                </a:extLst>
              </a:tr>
              <a:tr h="320386">
                <a:tc>
                  <a:txBody>
                    <a:bodyPr/>
                    <a:lstStyle/>
                    <a:p>
                      <a:pPr algn="l" fontAlgn="ctr"/>
                      <a:r>
                        <a:rPr lang="en-US" sz="900" u="none" strike="noStrike">
                          <a:effectLst/>
                        </a:rPr>
                        <a:t>ALC_CMC.1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a:effectLst/>
                        </a:rPr>
                        <a:t>Not applicable - validation of the underlying platform does not relate to the configuration management of the TOE.</a:t>
                      </a:r>
                      <a:endParaRPr lang="en-US" sz="900" b="0" i="0" u="none" strike="noStrike">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737994607"/>
                  </a:ext>
                </a:extLst>
              </a:tr>
              <a:tr h="320386">
                <a:tc>
                  <a:txBody>
                    <a:bodyPr/>
                    <a:lstStyle/>
                    <a:p>
                      <a:pPr algn="l" fontAlgn="ctr"/>
                      <a:r>
                        <a:rPr lang="en-US" sz="900" u="none" strike="noStrike">
                          <a:effectLst/>
                        </a:rPr>
                        <a:t>ALC_CMS.1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dirty="0">
                          <a:effectLst/>
                        </a:rPr>
                        <a:t>Not applicable - validation of the underlying platform does not relate to the configuration management of the TOE.</a:t>
                      </a:r>
                      <a:endParaRPr lang="en-US" sz="900" b="0" i="0" u="none" strike="noStrike" dirty="0">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1514391982"/>
                  </a:ext>
                </a:extLst>
              </a:tr>
              <a:tr h="320386">
                <a:tc>
                  <a:txBody>
                    <a:bodyPr/>
                    <a:lstStyle/>
                    <a:p>
                      <a:pPr algn="l" fontAlgn="ctr"/>
                      <a:r>
                        <a:rPr lang="en-US" sz="900" u="none" strike="noStrike">
                          <a:effectLst/>
                        </a:rPr>
                        <a:t>ATE_IND.1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a:effectLst/>
                        </a:rPr>
                        <a:t>Potentially applicable - testing for various platform functions may satisfy PP test activities in the case where an SFR is enforced through invocation of the platform function.</a:t>
                      </a:r>
                      <a:endParaRPr lang="en-US" sz="900" b="0" i="0" u="none" strike="noStrike">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2949077065"/>
                  </a:ext>
                </a:extLst>
              </a:tr>
              <a:tr h="640773">
                <a:tc>
                  <a:txBody>
                    <a:bodyPr/>
                    <a:lstStyle/>
                    <a:p>
                      <a:pPr algn="l" fontAlgn="ctr"/>
                      <a:r>
                        <a:rPr lang="en-US" sz="900" u="none" strike="noStrike">
                          <a:effectLst/>
                        </a:rPr>
                        <a:t>AVA_VAN.1</a:t>
                      </a:r>
                      <a:endParaRPr lang="en-US" sz="900" b="0" i="0" u="none" strike="noStrike">
                        <a:solidFill>
                          <a:srgbClr val="000000"/>
                        </a:solidFill>
                        <a:effectLst/>
                        <a:latin typeface="Calibri" panose="020F0502020204030204" pitchFamily="34" charset="0"/>
                      </a:endParaRPr>
                    </a:p>
                  </a:txBody>
                  <a:tcPr marL="8010" marR="8010" marT="8010" marB="0" anchor="ctr"/>
                </a:tc>
                <a:tc>
                  <a:txBody>
                    <a:bodyPr/>
                    <a:lstStyle/>
                    <a:p>
                      <a:pPr algn="l" fontAlgn="ctr"/>
                      <a:r>
                        <a:rPr lang="en-US" sz="900" u="none" strike="noStrike" dirty="0">
                          <a:effectLst/>
                        </a:rPr>
                        <a:t>Applicable - FedRAMP penetration test guidance requires fairly extensive measures to demonstrate the platform's resistance to attack. At minimum, a validation of the platform provides assurance that the PP's assumptions about the security of the underlying platform are met (if assessed at FedRAMP Moderate or High). A separate vulnerability analysis of the MDM itself is still needed.</a:t>
                      </a:r>
                      <a:endParaRPr lang="en-US" sz="900" b="0" i="0" u="none" strike="noStrike" dirty="0">
                        <a:solidFill>
                          <a:srgbClr val="000000"/>
                        </a:solidFill>
                        <a:effectLst/>
                        <a:latin typeface="Calibri" panose="020F0502020204030204" pitchFamily="34" charset="0"/>
                      </a:endParaRPr>
                    </a:p>
                  </a:txBody>
                  <a:tcPr marL="8010" marR="8010" marT="8010" marB="0" anchor="ctr"/>
                </a:tc>
                <a:extLst>
                  <a:ext uri="{0D108BD9-81ED-4DB2-BD59-A6C34878D82A}">
                    <a16:rowId xmlns:a16="http://schemas.microsoft.com/office/drawing/2014/main" val="3661150892"/>
                  </a:ext>
                </a:extLst>
              </a:tr>
            </a:tbl>
          </a:graphicData>
        </a:graphic>
      </p:graphicFrame>
    </p:spTree>
    <p:extLst>
      <p:ext uri="{BB962C8B-B14F-4D97-AF65-F5344CB8AC3E}">
        <p14:creationId xmlns:p14="http://schemas.microsoft.com/office/powerpoint/2010/main" val="274543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Status and Examples - Assumptions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a:bodyPr>
          <a:lstStyle/>
          <a:p>
            <a:r>
              <a:rPr lang="en-US" dirty="0"/>
              <a:t>It is critical that the cloud platform and infrastructure be capable of meeting the environmental security objectives that the PP expects</a:t>
            </a:r>
          </a:p>
          <a:p>
            <a:pPr lvl="1"/>
            <a:r>
              <a:rPr lang="en-US" dirty="0"/>
              <a:t>Network availability</a:t>
            </a:r>
          </a:p>
          <a:p>
            <a:pPr lvl="1"/>
            <a:r>
              <a:rPr lang="en-US" dirty="0"/>
              <a:t>Reliable timestamps</a:t>
            </a:r>
          </a:p>
          <a:p>
            <a:pPr lvl="1"/>
            <a:r>
              <a:rPr lang="en-US" dirty="0"/>
              <a:t>Platform administration (user and group account management, authentication mechanisms, </a:t>
            </a:r>
            <a:r>
              <a:rPr lang="en-US" dirty="0" err="1"/>
              <a:t>etc</a:t>
            </a:r>
            <a:r>
              <a:rPr lang="en-US" dirty="0"/>
              <a:t>)</a:t>
            </a:r>
          </a:p>
          <a:p>
            <a:pPr lvl="1"/>
            <a:r>
              <a:rPr lang="en-US" dirty="0"/>
              <a:t>Trusted personnel</a:t>
            </a:r>
          </a:p>
          <a:p>
            <a:r>
              <a:rPr lang="en-US" dirty="0"/>
              <a:t>The cloud platform and infrastructure must be able to enforce these objectives without excessive risk of vulnerabilities</a:t>
            </a:r>
          </a:p>
          <a:p>
            <a:r>
              <a:rPr lang="en-US" dirty="0"/>
              <a:t>Existing validation of platform and infrastructure could provide assurance of this, depending on the level of rigor applied to that validation</a:t>
            </a:r>
          </a:p>
        </p:txBody>
      </p:sp>
    </p:spTree>
    <p:extLst>
      <p:ext uri="{BB962C8B-B14F-4D97-AF65-F5344CB8AC3E}">
        <p14:creationId xmlns:p14="http://schemas.microsoft.com/office/powerpoint/2010/main" val="196011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Status and Examples - Assumptions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nvPr>
        </p:nvGraphicFramePr>
        <p:xfrm>
          <a:off x="642938" y="3429000"/>
          <a:ext cx="10906125" cy="139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E0B1CC4-8137-A0D2-B32F-BAF3A858C130}"/>
              </a:ext>
            </a:extLst>
          </p:cNvPr>
          <p:cNvPicPr>
            <a:picLocks noChangeAspect="1"/>
          </p:cNvPicPr>
          <p:nvPr/>
        </p:nvPicPr>
        <p:blipFill>
          <a:blip r:embed="rId8"/>
          <a:stretch>
            <a:fillRect/>
          </a:stretch>
        </p:blipFill>
        <p:spPr>
          <a:xfrm>
            <a:off x="447817" y="590953"/>
            <a:ext cx="11296366" cy="2253382"/>
          </a:xfrm>
          <a:prstGeom prst="rect">
            <a:avLst/>
          </a:prstGeom>
        </p:spPr>
      </p:pic>
      <p:sp>
        <p:nvSpPr>
          <p:cNvPr id="6" name="TextBox 5">
            <a:extLst>
              <a:ext uri="{FF2B5EF4-FFF2-40B4-BE49-F238E27FC236}">
                <a16:creationId xmlns:a16="http://schemas.microsoft.com/office/drawing/2014/main" id="{85F35A4B-C641-E7AA-BF71-26B785715B4C}"/>
              </a:ext>
            </a:extLst>
          </p:cNvPr>
          <p:cNvSpPr txBox="1"/>
          <p:nvPr/>
        </p:nvSpPr>
        <p:spPr>
          <a:xfrm>
            <a:off x="447817" y="2975717"/>
            <a:ext cx="1129086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The security of the MDM software is dependent on the trustworthiness of the administrators</a:t>
            </a:r>
          </a:p>
          <a:p>
            <a:pPr marL="285750" indent="-285750">
              <a:buFont typeface="Wingdings" panose="05000000000000000000" pitchFamily="2" charset="2"/>
              <a:buChar char="§"/>
            </a:pPr>
            <a:r>
              <a:rPr lang="en-US" dirty="0"/>
              <a:t>This includes the notion that malicious unprivileged users should not be able to gain administrative access to the system on which the software is installed</a:t>
            </a:r>
          </a:p>
          <a:p>
            <a:pPr marL="285750" indent="-285750">
              <a:buFont typeface="Wingdings" panose="05000000000000000000" pitchFamily="2" charset="2"/>
              <a:buChar char="§"/>
            </a:pPr>
            <a:r>
              <a:rPr lang="en-US" dirty="0"/>
              <a:t>In a cloud deployment there are specific risks for this scenario (such as multi-tenancy) where assurance is needed to show that those risks are adequately mitigated</a:t>
            </a:r>
          </a:p>
          <a:p>
            <a:pPr marL="285750" indent="-285750">
              <a:buFont typeface="Wingdings" panose="05000000000000000000" pitchFamily="2" charset="2"/>
              <a:buChar char="§"/>
            </a:pPr>
            <a:r>
              <a:rPr lang="en-US" dirty="0"/>
              <a:t>FedRAMP validation for the platform and infrastructure will show that security controls related to this assumption are implemented by the environment</a:t>
            </a:r>
          </a:p>
        </p:txBody>
      </p:sp>
    </p:spTree>
    <p:extLst>
      <p:ext uri="{BB962C8B-B14F-4D97-AF65-F5344CB8AC3E}">
        <p14:creationId xmlns:p14="http://schemas.microsoft.com/office/powerpoint/2010/main" val="11782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lnSpcReduction="10000"/>
          </a:bodyPr>
          <a:lstStyle/>
          <a:p>
            <a:r>
              <a:rPr lang="en-US" dirty="0"/>
              <a:t>FedRAMP validation of a product’s operational environment (infrastructure and platform) may be seen as a prerequisite for that operational environment to be used for a certified product</a:t>
            </a:r>
          </a:p>
          <a:p>
            <a:r>
              <a:rPr lang="en-US" dirty="0"/>
              <a:t>FedRAMP test reports are not publicly available so there would need to be some standardized way of determining whether a given validation was sufficient based on how it was tested, or if listing alone is sufficient</a:t>
            </a:r>
          </a:p>
          <a:p>
            <a:r>
              <a:rPr lang="en-US" dirty="0"/>
              <a:t>FedRAMP validation of software may have some re-use for the same product obtaining CC certification but CC evaluation activities are generally very specific and not necessarily covered by FedRAMP</a:t>
            </a:r>
          </a:p>
          <a:p>
            <a:r>
              <a:rPr lang="en-US" dirty="0"/>
              <a:t>Beyond this, FedRAMP is US-centric and so any guidance for making use of this program must be written in a standard-independent manner for mutual authentication purposes (similar to NIST CAVP testing)</a:t>
            </a:r>
          </a:p>
          <a:p>
            <a:pPr lvl="1"/>
            <a:r>
              <a:rPr lang="en-US" dirty="0"/>
              <a:t>Cloud impact for SFR evaluation must be considered on a per-requirement basis</a:t>
            </a:r>
          </a:p>
          <a:p>
            <a:pPr lvl="1"/>
            <a:r>
              <a:rPr lang="en-US" dirty="0"/>
              <a:t>Technical Community for a given PP must agree upon minimum baseline that the cloud environment must have tested to be considered trustworthy; trustworthiness may be obtained through validation program or by equivalent testing</a:t>
            </a:r>
          </a:p>
        </p:txBody>
      </p:sp>
    </p:spTree>
    <p:extLst>
      <p:ext uri="{BB962C8B-B14F-4D97-AF65-F5344CB8AC3E}">
        <p14:creationId xmlns:p14="http://schemas.microsoft.com/office/powerpoint/2010/main" val="348698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fontScale="92500" lnSpcReduction="20000"/>
          </a:bodyPr>
          <a:lstStyle/>
          <a:p>
            <a:r>
              <a:rPr lang="en-US" dirty="0"/>
              <a:t>With respect to US-based evaluations, NIST SP 800-53 controls are a logical starting point due to their use across multiple programs</a:t>
            </a:r>
          </a:p>
          <a:p>
            <a:pPr lvl="1"/>
            <a:r>
              <a:rPr lang="en-US" dirty="0"/>
              <a:t>FedRAMP</a:t>
            </a:r>
          </a:p>
          <a:p>
            <a:pPr lvl="1"/>
            <a:r>
              <a:rPr lang="en-US" dirty="0"/>
              <a:t>CNSSI 1253 control baseline (</a:t>
            </a:r>
            <a:r>
              <a:rPr lang="en-US" dirty="0">
                <a:hlinkClick r:id="rId2"/>
              </a:rPr>
              <a:t>https://www.dcsa.mil/portals/91/documents/ctp/nao/CNSSI_No1253.pdf</a:t>
            </a:r>
            <a:r>
              <a:rPr lang="en-US" dirty="0"/>
              <a:t>) </a:t>
            </a:r>
          </a:p>
          <a:p>
            <a:pPr lvl="2"/>
            <a:r>
              <a:rPr lang="en-US" dirty="0"/>
              <a:t>Separate Low/Medium/High baselines for confidentiality/integrity/availability</a:t>
            </a:r>
          </a:p>
          <a:p>
            <a:pPr lvl="2"/>
            <a:r>
              <a:rPr lang="en-US" dirty="0"/>
              <a:t>General correspondence with FedRAMP levels but not a 1:1 alignment</a:t>
            </a:r>
          </a:p>
          <a:p>
            <a:pPr lvl="2"/>
            <a:r>
              <a:rPr lang="en-US" dirty="0"/>
              <a:t>Draft mapping to FedRAMP has already been produced</a:t>
            </a:r>
          </a:p>
          <a:p>
            <a:pPr lvl="1"/>
            <a:r>
              <a:rPr lang="en-US" dirty="0"/>
              <a:t>DoD Cloud Computing SRG IL4/5 (</a:t>
            </a:r>
            <a:r>
              <a:rPr lang="en-US" dirty="0">
                <a:hlinkClick r:id="rId3"/>
              </a:rPr>
              <a:t>https://public.cyber.mil/dccs/dccs-documents/</a:t>
            </a:r>
            <a:r>
              <a:rPr lang="en-US" dirty="0"/>
              <a:t>) </a:t>
            </a:r>
          </a:p>
          <a:p>
            <a:pPr lvl="2"/>
            <a:r>
              <a:rPr lang="en-US" dirty="0"/>
              <a:t>Requires DoD information systems to be categorized in accordance with CNSSI 1253</a:t>
            </a:r>
          </a:p>
          <a:p>
            <a:pPr lvl="2"/>
            <a:r>
              <a:rPr lang="en-US" dirty="0"/>
              <a:t>IL4 requires assessment at FedRAMP Moderate plus its own supplemental controls</a:t>
            </a:r>
          </a:p>
          <a:p>
            <a:pPr lvl="2"/>
            <a:r>
              <a:rPr lang="en-US" dirty="0"/>
              <a:t>IL5 requires assessment at FedRAMP Moderate or High plus its own supplemental controls</a:t>
            </a:r>
          </a:p>
          <a:p>
            <a:pPr lvl="1"/>
            <a:r>
              <a:rPr lang="en-US" dirty="0"/>
              <a:t>Almost all SFRs and assumptions in the draft MDM PP mapping correspond to FedRAMP Low or Moderate baselines</a:t>
            </a:r>
          </a:p>
          <a:p>
            <a:pPr marL="324000" lvl="1" indent="0">
              <a:buNone/>
            </a:pPr>
            <a:endParaRPr lang="en-US" dirty="0"/>
          </a:p>
        </p:txBody>
      </p:sp>
    </p:spTree>
    <p:extLst>
      <p:ext uri="{BB962C8B-B14F-4D97-AF65-F5344CB8AC3E}">
        <p14:creationId xmlns:p14="http://schemas.microsoft.com/office/powerpoint/2010/main" val="250866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lnSpcReduction="10000"/>
          </a:bodyPr>
          <a:lstStyle/>
          <a:p>
            <a:r>
              <a:rPr lang="en-US" dirty="0"/>
              <a:t>C5 (Cloud Computing Compliance Controls Catalogue) is a BSI (German) standard for assessing cloud services (https://www.bsi.bund.de/EN/Themen/Unternehmen-und-Organisationen/Informationen-und-Empfehlungen/Empfehlungen-nach-Angriffszielen/Cloud-Computing/Kriterienkatalog-C5/kriterienkatalog-c5_node.html) </a:t>
            </a:r>
          </a:p>
          <a:p>
            <a:r>
              <a:rPr lang="en-US" dirty="0"/>
              <a:t>Some similarities with FedRAMP but does not use 800-53 as a baseline</a:t>
            </a:r>
          </a:p>
          <a:p>
            <a:r>
              <a:rPr lang="en-US" dirty="0"/>
              <a:t>MDM draft mapping document provides correspondence between environmental assumptions and associated C5 controls</a:t>
            </a:r>
          </a:p>
          <a:p>
            <a:r>
              <a:rPr lang="en-US" dirty="0"/>
              <a:t>Mapping for SFR functionality may be considered, but its usefulness may be limited given the difference in details between the C5 controls and the PP evaluation activities</a:t>
            </a:r>
          </a:p>
          <a:p>
            <a:r>
              <a:rPr lang="en-US" dirty="0"/>
              <a:t>In particular, C5 controls are geared towards cloud service providers more so than software deployed on cloud platforms and infrastructure, so the main use for this may be in identifying candidates for trusted platforms</a:t>
            </a:r>
          </a:p>
        </p:txBody>
      </p:sp>
    </p:spTree>
    <p:extLst>
      <p:ext uri="{BB962C8B-B14F-4D97-AF65-F5344CB8AC3E}">
        <p14:creationId xmlns:p14="http://schemas.microsoft.com/office/powerpoint/2010/main" val="34714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 – C5 to 800-53 examples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4365744"/>
          </a:xfrm>
        </p:spPr>
        <p:txBody>
          <a:bodyPr>
            <a:normAutofit fontScale="92500" lnSpcReduction="20000"/>
          </a:bodyPr>
          <a:lstStyle/>
          <a:p>
            <a:r>
              <a:rPr lang="en-US" dirty="0"/>
              <a:t>Protection against denial of service (system availability)</a:t>
            </a:r>
          </a:p>
          <a:p>
            <a:pPr lvl="1"/>
            <a:r>
              <a:rPr lang="en-US" dirty="0"/>
              <a:t>SC-5</a:t>
            </a:r>
          </a:p>
          <a:p>
            <a:pPr marL="666900" lvl="1" indent="-342900">
              <a:buAutoNum type="alphaLcPeriod"/>
            </a:pPr>
            <a:r>
              <a:rPr lang="en-US" dirty="0"/>
              <a:t>[Selection: Protect against; Limit] the effects of the following types of denial-of-service events: [Assignment: organization-defined types of denial-of-service events]; and </a:t>
            </a:r>
          </a:p>
          <a:p>
            <a:pPr marL="666900" lvl="1" indent="-342900">
              <a:buAutoNum type="alphaLcPeriod"/>
            </a:pPr>
            <a:r>
              <a:rPr lang="en-US" dirty="0"/>
              <a:t>Employ the following controls to achieve the denial-of-service objective: [Assignment: organization-defined controls by type of denial-of-service event].</a:t>
            </a:r>
          </a:p>
          <a:p>
            <a:pPr lvl="1"/>
            <a:r>
              <a:rPr lang="en-US" dirty="0"/>
              <a:t>BC-04 </a:t>
            </a:r>
          </a:p>
          <a:p>
            <a:pPr marL="324000" lvl="1" indent="0">
              <a:buNone/>
            </a:pPr>
            <a:r>
              <a:rPr lang="en-US" dirty="0"/>
              <a:t>The cloud provider provides subject matter experts of cloud customers with comprehensible and transparent information on the availability of the data </a:t>
            </a:r>
            <a:r>
              <a:rPr lang="en-US" dirty="0" err="1"/>
              <a:t>centres</a:t>
            </a:r>
            <a:r>
              <a:rPr lang="en-US" dirty="0"/>
              <a:t> used to provide the cloud service (including data </a:t>
            </a:r>
            <a:r>
              <a:rPr lang="en-US" dirty="0" err="1"/>
              <a:t>centres</a:t>
            </a:r>
            <a:r>
              <a:rPr lang="en-US" dirty="0"/>
              <a:t> operated by subcontractors), as needed. The information shows availability and downtime over one year according to industry standard classification schemes. The information enables cloud customers to assess the cloud service as part of their business impact analysis.</a:t>
            </a:r>
          </a:p>
          <a:p>
            <a:pPr lvl="1"/>
            <a:r>
              <a:rPr lang="en-US" dirty="0"/>
              <a:t>COS-01</a:t>
            </a:r>
          </a:p>
          <a:p>
            <a:pPr marL="324000" lvl="1" indent="0">
              <a:buNone/>
            </a:pPr>
            <a:r>
              <a:rPr lang="en-US" dirty="0"/>
              <a:t>Based on the results of a risk analysis carried out according to OIS-06, the Cloud Service Provider has implemented technical safeguards which are suitable to promptly detect and respond to network-based attacks on the basis of irregular incoming or outgoing traffic patterns and/ or Distributed Denial of Service (DDoS) attacks. Data from corresponding technical protection measures implemented is fed into a comprehensive SIEM (Security Information and Event Management) system, so that (counter) measures regarding correlating events can be initiated. The safeguards are documented, communicated and provided in accordance with SP-01</a:t>
            </a:r>
          </a:p>
        </p:txBody>
      </p:sp>
    </p:spTree>
    <p:extLst>
      <p:ext uri="{BB962C8B-B14F-4D97-AF65-F5344CB8AC3E}">
        <p14:creationId xmlns:p14="http://schemas.microsoft.com/office/powerpoint/2010/main" val="88051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 – C5 to 800-53 examples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4248298"/>
          </a:xfrm>
        </p:spPr>
        <p:txBody>
          <a:bodyPr>
            <a:normAutofit fontScale="85000" lnSpcReduction="20000"/>
          </a:bodyPr>
          <a:lstStyle/>
          <a:p>
            <a:r>
              <a:rPr lang="en-US" dirty="0"/>
              <a:t>Reliable timestamps</a:t>
            </a:r>
          </a:p>
          <a:p>
            <a:pPr lvl="1"/>
            <a:r>
              <a:rPr lang="en-US" dirty="0"/>
              <a:t>AU-8</a:t>
            </a:r>
          </a:p>
          <a:p>
            <a:pPr marL="666900" lvl="1" indent="-342900">
              <a:buAutoNum type="alphaLcPeriod"/>
            </a:pPr>
            <a:r>
              <a:rPr lang="en-US" dirty="0"/>
              <a:t>Use internal system clocks to generate time stamps for audit records; and </a:t>
            </a:r>
          </a:p>
          <a:p>
            <a:pPr marL="666900" lvl="1" indent="-342900">
              <a:buAutoNum type="alphaLcPeriod"/>
            </a:pPr>
            <a:r>
              <a:rPr lang="en-US" dirty="0"/>
              <a:t>Record time stamps for audit records that meet [Assignment: organization-defined granularity of time measurement] and that use Coordinated Universal Time, have a fixed local time offset from Coordinated Universal Time, or that include the local time offset as part of the time stamp.</a:t>
            </a:r>
          </a:p>
          <a:p>
            <a:pPr lvl="1"/>
            <a:r>
              <a:rPr lang="en-US" dirty="0"/>
              <a:t>OPS-10</a:t>
            </a:r>
          </a:p>
          <a:p>
            <a:pPr marL="324000" lvl="1" indent="0">
              <a:buNone/>
            </a:pPr>
            <a:r>
              <a:rPr lang="en-US" dirty="0"/>
              <a:t>The Cloud Service Provider has established policies and instructions that govern the logging and monitoring of events on system components within its area of responsibility. These policies and instructions are documented, communicated and provided according to SP-01 with respect to the following aspects: </a:t>
            </a:r>
          </a:p>
          <a:p>
            <a:pPr marL="324000" lvl="1" indent="0">
              <a:buNone/>
            </a:pPr>
            <a:r>
              <a:rPr lang="en-US" dirty="0"/>
              <a:t>• Definition of events that could lead to a violation of the protection goals; </a:t>
            </a:r>
          </a:p>
          <a:p>
            <a:pPr marL="324000" lvl="1" indent="0">
              <a:buNone/>
            </a:pPr>
            <a:r>
              <a:rPr lang="en-US" dirty="0"/>
              <a:t>• Specifications for activating, stopping and pausing the various logs; </a:t>
            </a:r>
          </a:p>
          <a:p>
            <a:pPr marL="324000" lvl="1" indent="0">
              <a:buNone/>
            </a:pPr>
            <a:r>
              <a:rPr lang="en-US" dirty="0"/>
              <a:t>• Information regarding the purpose and retention period of the logs; </a:t>
            </a:r>
          </a:p>
          <a:p>
            <a:pPr marL="324000" lvl="1" indent="0">
              <a:buNone/>
            </a:pPr>
            <a:r>
              <a:rPr lang="en-US" dirty="0"/>
              <a:t>• Define roles and responsibilities for setting up and monitoring logging; </a:t>
            </a:r>
          </a:p>
          <a:p>
            <a:pPr marL="324000" lvl="1" indent="0">
              <a:buNone/>
            </a:pPr>
            <a:r>
              <a:rPr lang="en-US" dirty="0"/>
              <a:t>• Time </a:t>
            </a:r>
            <a:r>
              <a:rPr lang="en-US" dirty="0" err="1"/>
              <a:t>synchronisation</a:t>
            </a:r>
            <a:r>
              <a:rPr lang="en-US" dirty="0"/>
              <a:t> of system components; and </a:t>
            </a:r>
          </a:p>
          <a:p>
            <a:pPr marL="324000" lvl="1" indent="0">
              <a:buNone/>
            </a:pPr>
            <a:r>
              <a:rPr lang="en-US" dirty="0"/>
              <a:t>• Compliance with legal and regulatory frameworks.</a:t>
            </a:r>
          </a:p>
        </p:txBody>
      </p:sp>
    </p:spTree>
    <p:extLst>
      <p:ext uri="{BB962C8B-B14F-4D97-AF65-F5344CB8AC3E}">
        <p14:creationId xmlns:p14="http://schemas.microsoft.com/office/powerpoint/2010/main" val="182493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Challenges and Opportunities – C5 to 800-53 examples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4458023"/>
          </a:xfrm>
        </p:spPr>
        <p:txBody>
          <a:bodyPr>
            <a:normAutofit fontScale="92500" lnSpcReduction="20000"/>
          </a:bodyPr>
          <a:lstStyle/>
          <a:p>
            <a:r>
              <a:rPr lang="en-US" dirty="0"/>
              <a:t>Physical protection</a:t>
            </a:r>
          </a:p>
          <a:p>
            <a:pPr lvl="1"/>
            <a:r>
              <a:rPr lang="en-US" dirty="0"/>
              <a:t>PE-1 through PE-4</a:t>
            </a:r>
          </a:p>
          <a:p>
            <a:pPr marL="324000" lvl="1" indent="0">
              <a:buNone/>
            </a:pPr>
            <a:r>
              <a:rPr lang="en-US" dirty="0"/>
              <a:t>Policy and procedures (PE-1), physical access authorizations (PE-2), physical access control (PE-3), access control for transmission (PE-4)</a:t>
            </a:r>
          </a:p>
          <a:p>
            <a:pPr lvl="1"/>
            <a:r>
              <a:rPr lang="en-US" dirty="0"/>
              <a:t>PS-04 </a:t>
            </a:r>
          </a:p>
          <a:p>
            <a:pPr marL="324000" lvl="1" indent="0">
              <a:buNone/>
            </a:pPr>
            <a:r>
              <a:rPr lang="en-US" dirty="0"/>
              <a:t>At access points to premises and buildings related to the cloud service provided, physical access controls are set up in accordance with the Cloud Service Provider’s security requirements (cf. PS-01 Security Concept) to prevent </a:t>
            </a:r>
            <a:r>
              <a:rPr lang="en-US" dirty="0" err="1"/>
              <a:t>unauthorised</a:t>
            </a:r>
            <a:r>
              <a:rPr lang="en-US" dirty="0"/>
              <a:t> access. Access controls are supported by an access control system. The requirements for the access control system are documented, communicated and provided in a policy or concept in accordance with SP-01 and include the following aspects: </a:t>
            </a:r>
          </a:p>
          <a:p>
            <a:pPr marL="324000" lvl="1" indent="0">
              <a:buNone/>
            </a:pPr>
            <a:r>
              <a:rPr lang="en-US" dirty="0"/>
              <a:t>• Specified procedure for the granting and revoking of access </a:t>
            </a:r>
            <a:r>
              <a:rPr lang="en-US" dirty="0" err="1"/>
              <a:t>authorisations</a:t>
            </a:r>
            <a:r>
              <a:rPr lang="en-US" dirty="0"/>
              <a:t> (cf. IDM-02) based on the principle of least </a:t>
            </a:r>
            <a:r>
              <a:rPr lang="en-US" dirty="0" err="1"/>
              <a:t>authorisation</a:t>
            </a:r>
            <a:r>
              <a:rPr lang="en-US" dirty="0"/>
              <a:t> (“least-privilege-principle”) and as necessary for the performance of tasks (“need-to-know-principle”); </a:t>
            </a:r>
          </a:p>
          <a:p>
            <a:pPr marL="324000" lvl="1" indent="0">
              <a:buNone/>
            </a:pPr>
            <a:r>
              <a:rPr lang="en-US" dirty="0"/>
              <a:t>• Automatic revocation of access </a:t>
            </a:r>
            <a:r>
              <a:rPr lang="en-US" dirty="0" err="1"/>
              <a:t>authorisations</a:t>
            </a:r>
            <a:r>
              <a:rPr lang="en-US" dirty="0"/>
              <a:t> if they have not been used for a period of 2 month; • Automatic withdrawal of access </a:t>
            </a:r>
            <a:r>
              <a:rPr lang="en-US" dirty="0" err="1"/>
              <a:t>authorisations</a:t>
            </a:r>
            <a:r>
              <a:rPr lang="en-US" dirty="0"/>
              <a:t> if they have not been used for a period of 6 months;</a:t>
            </a:r>
          </a:p>
          <a:p>
            <a:pPr marL="324000" lvl="1" indent="0">
              <a:buNone/>
            </a:pPr>
            <a:r>
              <a:rPr lang="en-US" dirty="0"/>
              <a:t>• Two-factor authentication for access to areas hosting system components that process cloud customer information; </a:t>
            </a:r>
          </a:p>
          <a:p>
            <a:pPr marL="324000" lvl="1" indent="0">
              <a:buNone/>
            </a:pPr>
            <a:r>
              <a:rPr lang="en-US" dirty="0"/>
              <a:t>• Visitors and external personnel are tracked individually by the access control during their work in the premises and buildings, identified as such (e.g. by visible wearing of a visitor pass) and supervised during their stay; and </a:t>
            </a:r>
          </a:p>
          <a:p>
            <a:pPr marL="324000" lvl="1" indent="0">
              <a:buNone/>
            </a:pPr>
            <a:r>
              <a:rPr lang="en-US" dirty="0"/>
              <a:t>• Existence and nature of access logging that enables the Cloud Service Provider, in the sense of an effectiveness audit, to check whether only defined personnel have entered the premises and buildings related to the cloud service provided.</a:t>
            </a:r>
          </a:p>
        </p:txBody>
      </p:sp>
    </p:spTree>
    <p:extLst>
      <p:ext uri="{BB962C8B-B14F-4D97-AF65-F5344CB8AC3E}">
        <p14:creationId xmlns:p14="http://schemas.microsoft.com/office/powerpoint/2010/main" val="148479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fontScale="92500" lnSpcReduction="20000"/>
          </a:bodyPr>
          <a:lstStyle/>
          <a:p>
            <a:r>
              <a:rPr lang="en-US" dirty="0"/>
              <a:t>Draft MDM PP mapping aims to answer the following questions:</a:t>
            </a:r>
          </a:p>
          <a:p>
            <a:pPr lvl="1"/>
            <a:r>
              <a:rPr lang="en-US" dirty="0"/>
              <a:t>What validation of the platform should be required for the TOE developer to trust a cloud deployment as the TOE’s operational environment?</a:t>
            </a:r>
          </a:p>
          <a:p>
            <a:pPr lvl="1"/>
            <a:r>
              <a:rPr lang="en-US" dirty="0"/>
              <a:t>If the TOE itself has been validated as a cloud service, to what extent is that reusable for a CC certification?</a:t>
            </a:r>
          </a:p>
          <a:p>
            <a:pPr lvl="1"/>
            <a:r>
              <a:rPr lang="en-US" dirty="0"/>
              <a:t>To what extent can we ‘de-standardize’ the important parts of these things for an international audience, or map them to international programs</a:t>
            </a:r>
          </a:p>
          <a:p>
            <a:r>
              <a:rPr lang="en-US" dirty="0"/>
              <a:t>Expectation is that services from “trusted provider” would be required for cloud deployment of MDM TOE</a:t>
            </a:r>
          </a:p>
          <a:p>
            <a:r>
              <a:rPr lang="en-US" dirty="0"/>
              <a:t>How a “trusted provider” is defined will be a scheme-by-scheme decision but objective guidelines separate from any national standard should be provided</a:t>
            </a:r>
          </a:p>
          <a:p>
            <a:r>
              <a:rPr lang="en-US" dirty="0"/>
              <a:t>The laboratory evaluating the actual TOE itself may need to consider some aspects of the cloud deployment when evaluating the SFRs but in general the cloud environment should be transparent to the laboratory in most cases</a:t>
            </a:r>
          </a:p>
          <a:p>
            <a:r>
              <a:rPr lang="en-US" dirty="0"/>
              <a:t>A similar approach can be taken for other PPs that rely on cloud services because environmental assumptions do not differ significantly between PPs</a:t>
            </a:r>
          </a:p>
          <a:p>
            <a:pPr marL="324000" lvl="1" indent="0">
              <a:buNone/>
            </a:pPr>
            <a:endParaRPr lang="en-US" dirty="0"/>
          </a:p>
        </p:txBody>
      </p:sp>
    </p:spTree>
    <p:extLst>
      <p:ext uri="{BB962C8B-B14F-4D97-AF65-F5344CB8AC3E}">
        <p14:creationId xmlns:p14="http://schemas.microsoft.com/office/powerpoint/2010/main" val="41817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571222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9BCC5DDA-BE6F-7C57-8F1B-C5447FB695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lstStyle/>
          <a:p>
            <a:r>
              <a:rPr lang="en-US" dirty="0"/>
              <a:t>Common Criteria (CC) evaluations have historically focused on individual products deployed within a system and not the system as a whole </a:t>
            </a:r>
          </a:p>
          <a:p>
            <a:r>
              <a:rPr lang="en-US" dirty="0"/>
              <a:t>A product relies on its operational environment to provide some services to that product, and these services are assumed to be sufficiently effective and secure for the product’s needs</a:t>
            </a:r>
          </a:p>
          <a:p>
            <a:r>
              <a:rPr lang="en-US" dirty="0"/>
              <a:t>Test laboratories deploy products in controlled environments for evaluation, which means on-premise deployment</a:t>
            </a:r>
          </a:p>
          <a:p>
            <a:r>
              <a:rPr lang="en-US" dirty="0"/>
              <a:t>Mature processes exist for evaluating and certifying cloud products (infrastructure, platform, and software) which may enable cloud CC evaluations</a:t>
            </a:r>
          </a:p>
        </p:txBody>
      </p:sp>
    </p:spTree>
    <p:extLst>
      <p:ext uri="{BB962C8B-B14F-4D97-AF65-F5344CB8AC3E}">
        <p14:creationId xmlns:p14="http://schemas.microsoft.com/office/powerpoint/2010/main" val="419484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lstStyle/>
          <a:p>
            <a:r>
              <a:rPr lang="en-US" dirty="0"/>
              <a:t>Mobile Device Management Protection Profile v4.0 (MDM PP) used as a pilot for examining a potential cloud CC evaluation process</a:t>
            </a:r>
          </a:p>
          <a:p>
            <a:r>
              <a:rPr lang="en-US" dirty="0"/>
              <a:t>MDM servers exist as software products and have the capability to be deployed on a cloud platform/infrastructure</a:t>
            </a:r>
          </a:p>
        </p:txBody>
      </p:sp>
    </p:spTree>
    <p:extLst>
      <p:ext uri="{BB962C8B-B14F-4D97-AF65-F5344CB8AC3E}">
        <p14:creationId xmlns:p14="http://schemas.microsoft.com/office/powerpoint/2010/main" val="406295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fontScale="92500"/>
          </a:bodyPr>
          <a:lstStyle/>
          <a:p>
            <a:r>
              <a:rPr lang="en-US" dirty="0"/>
              <a:t>Three types of factors to consider when looking at an evaluation:</a:t>
            </a:r>
          </a:p>
          <a:p>
            <a:pPr lvl="1"/>
            <a:r>
              <a:rPr lang="en-US" dirty="0"/>
              <a:t>Security Functional Requirements (SFRs): functions that a product (or its platform!) must (or may) implement</a:t>
            </a:r>
          </a:p>
          <a:p>
            <a:pPr lvl="1"/>
            <a:r>
              <a:rPr lang="en-US" dirty="0"/>
              <a:t>Security Assurance Requirements (SARs): the level of rigor that is applied to the assessment process for determining the SFRs are met</a:t>
            </a:r>
          </a:p>
          <a:p>
            <a:pPr lvl="1"/>
            <a:r>
              <a:rPr lang="en-US" dirty="0"/>
              <a:t>Assumptions: the behavior that the platform innately provides</a:t>
            </a:r>
          </a:p>
          <a:p>
            <a:r>
              <a:rPr lang="en-US" dirty="0"/>
              <a:t>MDM servers exist as software products and have the capability to be deployed on a cloud platform/infrastructure</a:t>
            </a:r>
          </a:p>
          <a:p>
            <a:r>
              <a:rPr lang="en-US" dirty="0"/>
              <a:t>Two main questions that we must ask:</a:t>
            </a:r>
          </a:p>
          <a:p>
            <a:pPr lvl="1"/>
            <a:r>
              <a:rPr lang="en-US" dirty="0"/>
              <a:t>Prerequisite case: If an MDM product is deployed in the cloud, how do we validate that the underlying platform and infrastructure provide an acceptable level of security?</a:t>
            </a:r>
          </a:p>
          <a:p>
            <a:pPr lvl="1"/>
            <a:r>
              <a:rPr lang="en-US" dirty="0"/>
              <a:t>Reusability case: If an MDM product has previously been certified to operate in a cloud deployment by some other validation process (e.g. FedRAMP), to what extent can we assume that CC requirements for the </a:t>
            </a:r>
            <a:r>
              <a:rPr lang="en-US"/>
              <a:t>product itself have </a:t>
            </a:r>
            <a:r>
              <a:rPr lang="en-US" dirty="0"/>
              <a:t>been met from that?</a:t>
            </a:r>
          </a:p>
        </p:txBody>
      </p:sp>
    </p:spTree>
    <p:extLst>
      <p:ext uri="{BB962C8B-B14F-4D97-AF65-F5344CB8AC3E}">
        <p14:creationId xmlns:p14="http://schemas.microsoft.com/office/powerpoint/2010/main" val="42620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Status and Examples - SFRs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a:bodyPr>
          <a:lstStyle/>
          <a:p>
            <a:r>
              <a:rPr lang="en-US" dirty="0"/>
              <a:t>Many MDM requirements can be implemented by either the MDM application or by the underlying platform</a:t>
            </a:r>
          </a:p>
          <a:p>
            <a:r>
              <a:rPr lang="en-US" dirty="0"/>
              <a:t>We know through existing work what NIST SP 800-53 controls are supported by each SFR</a:t>
            </a:r>
          </a:p>
          <a:p>
            <a:r>
              <a:rPr lang="en-US" dirty="0"/>
              <a:t>If the MDM implements the requirement, existing FedRAMP validation of the MDM itself may have evidence to demonstrate that the function is met in a cloud environment</a:t>
            </a:r>
          </a:p>
          <a:p>
            <a:r>
              <a:rPr lang="en-US" dirty="0"/>
              <a:t>If the MDM relies on the platform for the requirement, FedRAMP validation of the platform may demonstrate that the function is met, but additional assurance may be needed that the MDM can invoke the platform function for its own needs</a:t>
            </a:r>
          </a:p>
          <a:p>
            <a:r>
              <a:rPr lang="en-US" dirty="0"/>
              <a:t>Depending on the requirement, deploying an MDM in a cloud environment may or may not affect how it is validated</a:t>
            </a:r>
          </a:p>
        </p:txBody>
      </p:sp>
    </p:spTree>
    <p:extLst>
      <p:ext uri="{BB962C8B-B14F-4D97-AF65-F5344CB8AC3E}">
        <p14:creationId xmlns:p14="http://schemas.microsoft.com/office/powerpoint/2010/main" val="100617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Status and Examples - SFRs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9967104"/>
              </p:ext>
            </p:extLst>
          </p:nvPr>
        </p:nvGraphicFramePr>
        <p:xfrm>
          <a:off x="642938" y="3429000"/>
          <a:ext cx="10906125" cy="139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A20AB92-A990-53A7-0AC4-3A198FCCF7B2}"/>
              </a:ext>
            </a:extLst>
          </p:cNvPr>
          <p:cNvPicPr>
            <a:picLocks noChangeAspect="1"/>
          </p:cNvPicPr>
          <p:nvPr/>
        </p:nvPicPr>
        <p:blipFill>
          <a:blip r:embed="rId8"/>
          <a:stretch>
            <a:fillRect/>
          </a:stretch>
        </p:blipFill>
        <p:spPr>
          <a:xfrm>
            <a:off x="447817" y="648561"/>
            <a:ext cx="11290860" cy="2671660"/>
          </a:xfrm>
          <a:prstGeom prst="rect">
            <a:avLst/>
          </a:prstGeom>
        </p:spPr>
      </p:pic>
      <p:sp>
        <p:nvSpPr>
          <p:cNvPr id="7" name="TextBox 6">
            <a:extLst>
              <a:ext uri="{FF2B5EF4-FFF2-40B4-BE49-F238E27FC236}">
                <a16:creationId xmlns:a16="http://schemas.microsoft.com/office/drawing/2014/main" id="{10D3A63B-B278-12D4-5E95-8392D3AF6A27}"/>
              </a:ext>
            </a:extLst>
          </p:cNvPr>
          <p:cNvSpPr txBox="1"/>
          <p:nvPr/>
        </p:nvSpPr>
        <p:spPr>
          <a:xfrm>
            <a:off x="447817" y="3269332"/>
            <a:ext cx="1129086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Audit alerting (FAU_ALT_EXT.1) is only ever implemented by the Target of Evaluation (TOE)</a:t>
            </a:r>
          </a:p>
          <a:p>
            <a:pPr marL="285750" indent="-285750">
              <a:buFont typeface="Wingdings" panose="05000000000000000000" pitchFamily="2" charset="2"/>
              <a:buChar char="§"/>
            </a:pPr>
            <a:r>
              <a:rPr lang="en-US" dirty="0"/>
              <a:t>This helps demonstrate the SI-4(5) control is met, which is part of the FedRAMP Moderate baseline</a:t>
            </a:r>
          </a:p>
          <a:p>
            <a:pPr marL="285750" indent="-285750">
              <a:buFont typeface="Wingdings" panose="05000000000000000000" pitchFamily="2" charset="2"/>
              <a:buChar char="§"/>
            </a:pPr>
            <a:r>
              <a:rPr lang="en-US" dirty="0"/>
              <a:t>An MDM product that has been validated through FedRAMP Moderate or High may have tested this functionality, but not necessarily to the same extent required by the PP</a:t>
            </a:r>
          </a:p>
          <a:p>
            <a:pPr marL="285750" indent="-285750">
              <a:buFont typeface="Wingdings" panose="05000000000000000000" pitchFamily="2" charset="2"/>
              <a:buChar char="§"/>
            </a:pPr>
            <a:r>
              <a:rPr lang="en-US" dirty="0"/>
              <a:t>Regardless, testing for this functionality is not affected by whether the MDM is deployed in a cloud environment or in an on-premise one, so a lab could perform the required testing activities in a cloud deployment</a:t>
            </a:r>
          </a:p>
        </p:txBody>
      </p:sp>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Status and Examples - SFRs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nvPr>
        </p:nvGraphicFramePr>
        <p:xfrm>
          <a:off x="642938" y="3429000"/>
          <a:ext cx="10906125" cy="139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A20AB92-A990-53A7-0AC4-3A198FCCF7B2}"/>
              </a:ext>
            </a:extLst>
          </p:cNvPr>
          <p:cNvPicPr>
            <a:picLocks noChangeAspect="1"/>
          </p:cNvPicPr>
          <p:nvPr/>
        </p:nvPicPr>
        <p:blipFill>
          <a:blip r:embed="rId8"/>
          <a:stretch>
            <a:fillRect/>
          </a:stretch>
        </p:blipFill>
        <p:spPr>
          <a:xfrm>
            <a:off x="447817" y="648561"/>
            <a:ext cx="11290860" cy="2671660"/>
          </a:xfrm>
          <a:prstGeom prst="rect">
            <a:avLst/>
          </a:prstGeom>
        </p:spPr>
      </p:pic>
      <p:sp>
        <p:nvSpPr>
          <p:cNvPr id="7" name="TextBox 6">
            <a:extLst>
              <a:ext uri="{FF2B5EF4-FFF2-40B4-BE49-F238E27FC236}">
                <a16:creationId xmlns:a16="http://schemas.microsoft.com/office/drawing/2014/main" id="{10D3A63B-B278-12D4-5E95-8392D3AF6A27}"/>
              </a:ext>
            </a:extLst>
          </p:cNvPr>
          <p:cNvSpPr txBox="1"/>
          <p:nvPr/>
        </p:nvSpPr>
        <p:spPr>
          <a:xfrm>
            <a:off x="447817" y="3269332"/>
            <a:ext cx="1129086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Audit generation (FAU_GEN.1(1)) can be implemented by the TOE, the platform, or both (on a per-event basis)</a:t>
            </a:r>
          </a:p>
          <a:p>
            <a:pPr marL="285750" indent="-285750">
              <a:buFont typeface="Wingdings" panose="05000000000000000000" pitchFamily="2" charset="2"/>
              <a:buChar char="§"/>
            </a:pPr>
            <a:r>
              <a:rPr lang="en-US" dirty="0"/>
              <a:t>This helps demonstrate that several controls are met, which are also validated through </a:t>
            </a:r>
            <a:r>
              <a:rPr lang="en-US" dirty="0" err="1"/>
              <a:t>FedRamp</a:t>
            </a:r>
            <a:r>
              <a:rPr lang="en-US" dirty="0"/>
              <a:t> Low or Moderate, depending on the control</a:t>
            </a:r>
          </a:p>
          <a:p>
            <a:pPr marL="285750" indent="-285750">
              <a:buFont typeface="Wingdings" panose="05000000000000000000" pitchFamily="2" charset="2"/>
              <a:buChar char="§"/>
            </a:pPr>
            <a:r>
              <a:rPr lang="en-US" dirty="0"/>
              <a:t>The evaluation of this SFR may or may not be affected by a cloud deployment because this depends on whether the MDM relies on the platform for this</a:t>
            </a:r>
          </a:p>
          <a:p>
            <a:pPr marL="285750" indent="-285750">
              <a:buFont typeface="Wingdings" panose="05000000000000000000" pitchFamily="2" charset="2"/>
              <a:buChar char="§"/>
            </a:pPr>
            <a:r>
              <a:rPr lang="en-US" dirty="0"/>
              <a:t>In this case, FedRAMP validation of the platform may provide coverage for some of the audit events in question</a:t>
            </a:r>
          </a:p>
        </p:txBody>
      </p:sp>
    </p:spTree>
    <p:extLst>
      <p:ext uri="{BB962C8B-B14F-4D97-AF65-F5344CB8AC3E}">
        <p14:creationId xmlns:p14="http://schemas.microsoft.com/office/powerpoint/2010/main" val="428951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Status and Examples - SFRs</a:t>
            </a:r>
          </a:p>
        </p:txBody>
      </p:sp>
      <p:sp>
        <p:nvSpPr>
          <p:cNvPr id="4" name="Content Placeholder 3">
            <a:extLst>
              <a:ext uri="{FF2B5EF4-FFF2-40B4-BE49-F238E27FC236}">
                <a16:creationId xmlns:a16="http://schemas.microsoft.com/office/drawing/2014/main" id="{331EC551-CC6B-7E4F-C93C-4D8EDD11626D}"/>
              </a:ext>
            </a:extLst>
          </p:cNvPr>
          <p:cNvSpPr>
            <a:spLocks noGrp="1"/>
          </p:cNvSpPr>
          <p:nvPr>
            <p:ph sz="half" idx="1"/>
          </p:nvPr>
        </p:nvSpPr>
        <p:spPr>
          <a:xfrm>
            <a:off x="581193" y="2228003"/>
            <a:ext cx="11029616" cy="3633047"/>
          </a:xfrm>
        </p:spPr>
        <p:txBody>
          <a:bodyPr>
            <a:normAutofit lnSpcReduction="10000"/>
          </a:bodyPr>
          <a:lstStyle/>
          <a:p>
            <a:r>
              <a:rPr lang="en-US" dirty="0"/>
              <a:t>A common theme for mapping between CC and FedRAMP is that while the 800-53 controls are a common factor between them, the test activities associated with the control in FedRAMP do not necessary provide full coverage of the testing required by CC</a:t>
            </a:r>
          </a:p>
          <a:p>
            <a:r>
              <a:rPr lang="en-US" dirty="0"/>
              <a:t>Based on this, there may be only limited opportunities for re-use of evidence</a:t>
            </a:r>
          </a:p>
          <a:p>
            <a:r>
              <a:rPr lang="en-US" dirty="0"/>
              <a:t>One benefit is that if a platform mechanism is relied upon, testing of this mechanism should not be significantly different in a cloud environment versus on-premise</a:t>
            </a:r>
          </a:p>
          <a:p>
            <a:r>
              <a:rPr lang="en-US" dirty="0"/>
              <a:t>One scenario where a cloud deployment will always affect testing is cryptographic functions (FCS_CKM, FCS_COP, FCS_RBG_EXT) which map generally to the FedRAMP Low controls SC-12 and SC-13</a:t>
            </a:r>
          </a:p>
          <a:p>
            <a:pPr lvl="1"/>
            <a:r>
              <a:rPr lang="en-US" dirty="0"/>
              <a:t>NIAP Policy 5 requires cryptographic algorithm validation in appropriate operational environments</a:t>
            </a:r>
          </a:p>
          <a:p>
            <a:pPr lvl="1"/>
            <a:r>
              <a:rPr lang="en-US" dirty="0"/>
              <a:t>This requires the MDM developer to have detailed knowledge of the potential cloud platforms (hardware and software, optionally with containers or VM hypervisors) the product is deployed on so that appropriate algorithm validations can be obtained</a:t>
            </a:r>
          </a:p>
        </p:txBody>
      </p:sp>
    </p:spTree>
    <p:extLst>
      <p:ext uri="{BB962C8B-B14F-4D97-AF65-F5344CB8AC3E}">
        <p14:creationId xmlns:p14="http://schemas.microsoft.com/office/powerpoint/2010/main" val="5723148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{E8D2933E-429C-44B7-A174-1BB3778F9772}tf56390039_win32</Template>
  <TotalTime>1543</TotalTime>
  <Words>2834</Words>
  <Application>Microsoft Office PowerPoint</Application>
  <PresentationFormat>Widescreen</PresentationFormat>
  <Paragraphs>152</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Gill Sans MT</vt:lpstr>
      <vt:lpstr>Wingdings</vt:lpstr>
      <vt:lpstr>Wingdings 2</vt:lpstr>
      <vt:lpstr>Dividend</vt:lpstr>
      <vt:lpstr>MDM PP SFR and SAR Mapping</vt:lpstr>
      <vt:lpstr>PowerPoint Presentation</vt:lpstr>
      <vt:lpstr>Background</vt:lpstr>
      <vt:lpstr>Background</vt:lpstr>
      <vt:lpstr>Background</vt:lpstr>
      <vt:lpstr>Status and Examples - SFRs</vt:lpstr>
      <vt:lpstr>Status and Examples - SFRs</vt:lpstr>
      <vt:lpstr>Status and Examples - SFRs</vt:lpstr>
      <vt:lpstr>Status and Examples - SFRs</vt:lpstr>
      <vt:lpstr>Status and Examples - SARs</vt:lpstr>
      <vt:lpstr>Status and Examples - Assumptions</vt:lpstr>
      <vt:lpstr>Status and Examples - Assumptions</vt:lpstr>
      <vt:lpstr>Challenges and Opportunities</vt:lpstr>
      <vt:lpstr>Challenges and Opportunities</vt:lpstr>
      <vt:lpstr>Challenges and Opportunities</vt:lpstr>
      <vt:lpstr>Challenges and Opportunities – C5 to 800-53 examples</vt:lpstr>
      <vt:lpstr>Challenges and Opportunities – C5 to 800-53 examples</vt:lpstr>
      <vt:lpstr>Challenges and Opportunities – C5 to 800-53 examples</vt:lpstr>
      <vt:lpstr>Conclusion</vt:lpstr>
      <vt:lpstr>Thank You</vt:lpstr>
    </vt:vector>
  </TitlesOfParts>
  <Company>Leidos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MDM PP SFR and SAR Mapping</dc:title>
  <dc:creator>Fisher, Justin M. [US-US]</dc:creator>
  <cp:lastModifiedBy>Fisher, Justin M. [US-US]</cp:lastModifiedBy>
  <cp:revision>29</cp:revision>
  <dcterms:created xsi:type="dcterms:W3CDTF">2023-02-05T03:17:40Z</dcterms:created>
  <dcterms:modified xsi:type="dcterms:W3CDTF">2023-02-07T19:11:09Z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8a81f-7ed4-4faa-9408-9652e001dd96_Enabled">
    <vt:lpwstr>true</vt:lpwstr>
  </property>
  <property fmtid="{D5CDD505-2E9C-101B-9397-08002B2CF9AE}" pid="3" name="MSIP_Label_c968a81f-7ed4-4faa-9408-9652e001dd96_SetDate">
    <vt:lpwstr>2023-02-05T03:58:10Z</vt:lpwstr>
  </property>
  <property fmtid="{D5CDD505-2E9C-101B-9397-08002B2CF9AE}" pid="4" name="MSIP_Label_c968a81f-7ed4-4faa-9408-9652e001dd96_Method">
    <vt:lpwstr>Privileged</vt:lpwstr>
  </property>
  <property fmtid="{D5CDD505-2E9C-101B-9397-08002B2CF9AE}" pid="5" name="MSIP_Label_c968a81f-7ed4-4faa-9408-9652e001dd96_Name">
    <vt:lpwstr>Unrestricted</vt:lpwstr>
  </property>
  <property fmtid="{D5CDD505-2E9C-101B-9397-08002B2CF9AE}" pid="6" name="MSIP_Label_c968a81f-7ed4-4faa-9408-9652e001dd96_SiteId">
    <vt:lpwstr>b64da4ac-e800-4cfc-8931-e607f720a1b8</vt:lpwstr>
  </property>
  <property fmtid="{D5CDD505-2E9C-101B-9397-08002B2CF9AE}" pid="7" name="MSIP_Label_c968a81f-7ed4-4faa-9408-9652e001dd96_ActionId">
    <vt:lpwstr>2eeb9234-e831-4b4b-ab28-a7abd6ce55be</vt:lpwstr>
  </property>
  <property fmtid="{D5CDD505-2E9C-101B-9397-08002B2CF9AE}" pid="8" name="MSIP_Label_c968a81f-7ed4-4faa-9408-9652e001dd96_ContentBits">
    <vt:lpwstr>0</vt:lpwstr>
  </property>
</Properties>
</file>