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5"/>
  </p:notesMasterIdLst>
  <p:handoutMasterIdLst>
    <p:handoutMasterId r:id="rId26"/>
  </p:handoutMasterIdLst>
  <p:sldIdLst>
    <p:sldId id="270" r:id="rId3"/>
    <p:sldId id="411" r:id="rId4"/>
    <p:sldId id="434" r:id="rId5"/>
    <p:sldId id="435" r:id="rId6"/>
    <p:sldId id="436" r:id="rId7"/>
    <p:sldId id="438" r:id="rId8"/>
    <p:sldId id="439" r:id="rId9"/>
    <p:sldId id="441" r:id="rId10"/>
    <p:sldId id="437" r:id="rId11"/>
    <p:sldId id="776" r:id="rId12"/>
    <p:sldId id="777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5" r:id="rId21"/>
    <p:sldId id="786" r:id="rId22"/>
    <p:sldId id="787" r:id="rId23"/>
    <p:sldId id="397" r:id="rId24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424" autoAdjust="0"/>
  </p:normalViewPr>
  <p:slideViewPr>
    <p:cSldViewPr>
      <p:cViewPr varScale="1">
        <p:scale>
          <a:sx n="58" d="100"/>
          <a:sy n="58" d="100"/>
        </p:scale>
        <p:origin x="264" y="6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9A7E0-8A7C-4EAE-A7CF-413E7D69BE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EC258-DD72-40D2-999D-71F3C1C7C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28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83C9-51E6-4C08-AABA-7E4FD71A4EB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25EA9-1964-43D7-9642-AB61BFBC2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东软睿道\2016年10月\PPT\老式PPT\5\PPT(5)-07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465" y="1484784"/>
            <a:ext cx="89550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609918" y="1709936"/>
            <a:ext cx="10978515" cy="1143000"/>
          </a:xfr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6567" y="2636912"/>
            <a:ext cx="8785225" cy="86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chemeClr val="bg1"/>
                </a:solidFill>
              </a:rPr>
              <a:t>Main title-Size less than the main title 20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3" y="3644900"/>
            <a:ext cx="8785225" cy="10795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副标题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</a:p>
        </p:txBody>
      </p:sp>
    </p:spTree>
    <p:extLst>
      <p:ext uri="{BB962C8B-B14F-4D97-AF65-F5344CB8AC3E}">
        <p14:creationId xmlns:p14="http://schemas.microsoft.com/office/powerpoint/2010/main" val="339737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224" y="1600201"/>
            <a:ext cx="72215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8122" y="1600201"/>
            <a:ext cx="72215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3" y="1535113"/>
            <a:ext cx="53918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3" y="2174875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0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2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34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62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8093" y="274639"/>
            <a:ext cx="3661622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224" y="274639"/>
            <a:ext cx="1078156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6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5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</p:spPr>
        <p:txBody>
          <a:bodyPr>
            <a:norm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4342" y="285926"/>
            <a:ext cx="1899311" cy="3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7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6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11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3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东软睿道\2016年10月\PPT\老式PPT\5\PPT(5)-08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9550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6607" y="1988840"/>
            <a:ext cx="10367962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87797" y="2708920"/>
            <a:ext cx="10367962" cy="49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chemeClr val="tx1"/>
                </a:solidFill>
              </a:rPr>
              <a:t>Main title-Size less than the main title 20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85838" y="3429000"/>
            <a:ext cx="10369550" cy="13684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0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3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48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11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59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99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99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54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37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1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1_自定义版式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7284" y="836712"/>
            <a:ext cx="10978515" cy="1143000"/>
          </a:xfr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CN" altLang="en-US" sz="4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主标题或引言页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98575" y="2493640"/>
            <a:ext cx="10801350" cy="12954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0583" y="1844427"/>
            <a:ext cx="10944225" cy="11525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chemeClr val="bg1"/>
                </a:solidFill>
              </a:rPr>
              <a:t>Title-Size less than the main title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8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1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东软睿道\2016年10月\PPT\老式PPT\5\PPT(5)-08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9550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58615" y="2924944"/>
            <a:ext cx="10368598" cy="924123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微软雅黑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59169" y="2132856"/>
            <a:ext cx="10368598" cy="1080120"/>
          </a:xfrm>
        </p:spPr>
        <p:txBody>
          <a:bodyPr anchor="t">
            <a:normAutofit/>
          </a:bodyPr>
          <a:lstStyle>
            <a:lvl1pPr algn="l">
              <a:defRPr lang="zh-CN" altLang="en-US" sz="45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1058863" y="2780928"/>
            <a:ext cx="10369550" cy="6119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chemeClr val="tx1"/>
                </a:solidFill>
              </a:rPr>
              <a:t>Main title-Size less than the main title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5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7284" y="836712"/>
            <a:ext cx="10978515" cy="1143000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z="4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主标题或引言页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19055" y="3290489"/>
            <a:ext cx="6757988" cy="26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80727" y="1772816"/>
            <a:ext cx="11007080" cy="1223962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altLang="zh-CN" sz="2500" dirty="0">
                <a:solidFill>
                  <a:schemeClr val="bg1"/>
                </a:solidFill>
              </a:rPr>
              <a:t>Title-Size less than the main title 20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80082" y="2636912"/>
            <a:ext cx="11007725" cy="15843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43" y="908720"/>
            <a:ext cx="1097851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543" y="2132856"/>
            <a:ext cx="10978515" cy="3528392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Picture 2" descr="C:\东软睿道\2016年10月\PPT\老式PPT\小图\PPT(5)-07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11471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5559" y="674092"/>
            <a:ext cx="15367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71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2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东软睿道\2016年10月\PPT\老式PPT\5\PPT(5)-09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10793413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1260" y="4221088"/>
            <a:ext cx="10978515" cy="1143000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章节标题</a:t>
            </a:r>
            <a:r>
              <a:rPr lang="en-US" altLang="zh-CN" sz="35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3500" dirty="0"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号字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20987" y="5084763"/>
            <a:ext cx="10945812" cy="647700"/>
          </a:xfrm>
        </p:spPr>
        <p:txBody>
          <a:bodyPr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altLang="zh-CN" sz="2500" dirty="0">
                <a:solidFill>
                  <a:schemeClr val="tx1"/>
                </a:solidFill>
              </a:rPr>
              <a:t>Title-Size less than the main title 20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9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板式2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43" y="908720"/>
            <a:ext cx="10978515" cy="1143000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Picture 2" descr="C:\东软睿道\2016年10月\PPT\老式PPT\小图\PPT(5)-07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93787"/>
            <a:ext cx="11471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5559" y="404664"/>
            <a:ext cx="15367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411163" y="2133600"/>
            <a:ext cx="10944225" cy="3743325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149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3999" y="2204864"/>
            <a:ext cx="5010351" cy="9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6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29E9-6D36-46B0-94A9-90FECAEE5076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4" r:id="rId3"/>
    <p:sldLayoutId id="2147483651" r:id="rId4"/>
    <p:sldLayoutId id="2147483661" r:id="rId5"/>
    <p:sldLayoutId id="2147483650" r:id="rId6"/>
    <p:sldLayoutId id="2147483654" r:id="rId7"/>
    <p:sldLayoutId id="2147483660" r:id="rId8"/>
    <p:sldLayoutId id="2147483655" r:id="rId9"/>
    <p:sldLayoutId id="2147483652" r:id="rId10"/>
    <p:sldLayoutId id="2147483653" r:id="rId11"/>
    <p:sldLayoutId id="2147483656" r:id="rId12"/>
    <p:sldLayoutId id="2147483657" r:id="rId13"/>
    <p:sldLayoutId id="2147483658" r:id="rId14"/>
    <p:sldLayoutId id="2147483659" r:id="rId15"/>
    <p:sldLayoutId id="214748367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3D39-AAC1-43C7-8714-616E1ACE813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698575" y="2348880"/>
            <a:ext cx="4930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东软简介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12" name="Picture 3" descr="C:\东软睿道\2016年10月\PPT\老式PPT\5\PPT(5)-0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6" y="1051892"/>
            <a:ext cx="89550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24042" y="1535866"/>
            <a:ext cx="8297569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川大暑假项目培训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78895" y="28586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第三讲  指针</a:t>
            </a:r>
          </a:p>
        </p:txBody>
      </p:sp>
    </p:spTree>
    <p:extLst>
      <p:ext uri="{BB962C8B-B14F-4D97-AF65-F5344CB8AC3E}">
        <p14:creationId xmlns:p14="http://schemas.microsoft.com/office/powerpoint/2010/main" val="100803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>
            <a:extLst>
              <a:ext uri="{FF2B5EF4-FFF2-40B4-BE49-F238E27FC236}">
                <a16:creationId xmlns:a16="http://schemas.microsoft.com/office/drawing/2014/main" id="{0F2FC8B7-0EEC-412D-81F0-B7133EC3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514975" y="6554788"/>
            <a:ext cx="3313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 b="1" kern="1200" smtClean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defRPr>
            </a:lvl9pPr>
          </a:lstStyle>
          <a:p>
            <a:fld id="{C1725269-9351-401D-AC39-983602CBCFEB}" type="slidenum">
              <a:rPr lang="en-US" altLang="zh-CN" smtClean="0"/>
              <a:pPr/>
              <a:t>10</a:t>
            </a:fld>
            <a:endParaRPr lang="en-US" altLang="zh-CN" sz="1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C9C6A1B-DE9B-4E62-90AA-F818430AC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0543" y="2132856"/>
            <a:ext cx="10978515" cy="39604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 dirty="0"/>
              <a:t>void main( 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 dirty="0"/>
              <a:t>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 dirty="0"/>
              <a:t>	int a[5]={2,4,6,8,10},</a:t>
            </a:r>
            <a:r>
              <a:rPr lang="en-US" altLang="zh-CN" sz="2800" dirty="0" err="1"/>
              <a:t>b,c,d,e</a:t>
            </a:r>
            <a:r>
              <a:rPr lang="en-US" altLang="zh-CN" sz="2800" dirty="0"/>
              <a:t>,*p;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 dirty="0"/>
              <a:t>	p=a;  /*p</a:t>
            </a:r>
            <a:r>
              <a:rPr lang="zh-CN" altLang="en-US" sz="2800" dirty="0"/>
              <a:t>指向数组</a:t>
            </a:r>
            <a:r>
              <a:rPr lang="en-US" altLang="zh-CN" sz="2800" dirty="0"/>
              <a:t>a</a:t>
            </a:r>
            <a:r>
              <a:rPr lang="zh-CN" altLang="en-US" sz="2800" dirty="0"/>
              <a:t>的首地址，即元素</a:t>
            </a:r>
            <a:r>
              <a:rPr lang="en-US" altLang="zh-CN" sz="2800" dirty="0"/>
              <a:t>a[0]</a:t>
            </a:r>
            <a:r>
              <a:rPr lang="zh-CN" altLang="en-US" sz="2800" dirty="0"/>
              <a:t>的地址*</a:t>
            </a:r>
            <a:r>
              <a:rPr lang="en-US" altLang="zh-CN" sz="2800" dirty="0"/>
              <a:t>/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 dirty="0"/>
              <a:t>	</a:t>
            </a:r>
            <a:r>
              <a:rPr lang="pt-BR" altLang="zh-CN" sz="2800" dirty="0"/>
              <a:t>b=*p++;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zh-CN" sz="2800" dirty="0"/>
              <a:t>	c=*++p;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zh-CN" sz="2800" dirty="0"/>
              <a:t>	d=(*p)++;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zh-CN" sz="2800" dirty="0"/>
              <a:t>	e=++(*p);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zh-CN" sz="2800" dirty="0"/>
              <a:t>	printf("b=%d,c=%d,d=%d,e=%d\n",b,c,d,e);</a:t>
            </a:r>
            <a:endParaRPr lang="en-US" altLang="zh-CN" sz="2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32772" name="Text Box 5">
            <a:extLst>
              <a:ext uri="{FF2B5EF4-FFF2-40B4-BE49-F238E27FC236}">
                <a16:creationId xmlns:a16="http://schemas.microsoft.com/office/drawing/2014/main" id="{4ADA931E-C9C6-4CA2-B7B3-F2D203621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6575426"/>
            <a:ext cx="3440112" cy="366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/>
            <a:endParaRPr lang="zh-CN" altLang="zh-CN" sz="1800"/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BE40E802-0D7B-4B24-B5C7-79D6548A3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39" y="3933826"/>
            <a:ext cx="4103687" cy="95410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2800"/>
              <a:t>运行结果：</a:t>
            </a:r>
          </a:p>
          <a:p>
            <a:r>
              <a:rPr lang="en-US" altLang="zh-CN" sz="2800"/>
              <a:t>b=2,c=6,d=6,e=8</a:t>
            </a:r>
          </a:p>
        </p:txBody>
      </p:sp>
      <p:pic>
        <p:nvPicPr>
          <p:cNvPr id="38919" name="Picture 7">
            <a:extLst>
              <a:ext uri="{FF2B5EF4-FFF2-40B4-BE49-F238E27FC236}">
                <a16:creationId xmlns:a16="http://schemas.microsoft.com/office/drawing/2014/main" id="{89CC716F-2119-473B-8C55-169943F6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4" y="1196976"/>
            <a:ext cx="518477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5992033-C234-4FC9-B885-42F62ACA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22" y="434752"/>
            <a:ext cx="364529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方正姚体" pitchFamily="2" charset="-122"/>
                <a:cs typeface="+mj-cs"/>
              </a:rPr>
              <a:t>指针的算术运算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01269-6EB4-491C-9E6E-EBA5458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" y="43835"/>
            <a:ext cx="10978515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指针与二维数组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0813CF5-74E6-41B3-A8BD-723E2EA14853}"/>
              </a:ext>
            </a:extLst>
          </p:cNvPr>
          <p:cNvSpPr txBox="1">
            <a:spLocks noChangeArrowheads="1"/>
          </p:cNvSpPr>
          <p:nvPr/>
        </p:nvSpPr>
        <p:spPr>
          <a:xfrm>
            <a:off x="590902" y="1186835"/>
            <a:ext cx="7740521" cy="52339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CN" altLang="en-US" sz="2800" dirty="0"/>
              <a:t>任何一个二维数组可以看作是一个特殊的一维数组，该一维数组中的每个元素又是一个一维数组。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800" dirty="0"/>
              <a:t>例如   </a:t>
            </a:r>
            <a:r>
              <a:rPr lang="en-US" altLang="zh-CN" sz="2800" dirty="0"/>
              <a:t>int a[3][3];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、系统首先分配一片连续的存储单元</a:t>
            </a:r>
            <a:br>
              <a:rPr lang="en-US" altLang="zh-CN" sz="2800" dirty="0"/>
            </a:br>
            <a:r>
              <a:rPr lang="zh-CN" altLang="en-US" sz="2800" dirty="0"/>
              <a:t>命名为</a:t>
            </a:r>
            <a:r>
              <a:rPr lang="en-US" altLang="zh-CN" sz="2800" dirty="0"/>
              <a:t>a</a:t>
            </a:r>
            <a:r>
              <a:rPr lang="zh-CN" altLang="en-US" sz="2800" dirty="0"/>
              <a:t>，然后平均分为三份，代表三</a:t>
            </a:r>
            <a:br>
              <a:rPr lang="en-US" altLang="zh-CN" sz="2800" dirty="0"/>
            </a:br>
            <a:r>
              <a:rPr lang="zh-CN" altLang="en-US" sz="2800" dirty="0"/>
              <a:t>行，分别为</a:t>
            </a:r>
            <a:r>
              <a:rPr lang="en-US" altLang="zh-CN" sz="2800" dirty="0"/>
              <a:t>a[0]</a:t>
            </a:r>
            <a:r>
              <a:rPr lang="zh-CN" altLang="en-US" sz="2800" dirty="0"/>
              <a:t>行、</a:t>
            </a:r>
            <a:r>
              <a:rPr lang="en-US" altLang="zh-CN" sz="2800" dirty="0"/>
              <a:t>a[1]</a:t>
            </a:r>
            <a:r>
              <a:rPr lang="zh-CN" altLang="en-US" sz="2800" dirty="0"/>
              <a:t>行和</a:t>
            </a:r>
            <a:r>
              <a:rPr lang="en-US" altLang="zh-CN" sz="2800" dirty="0"/>
              <a:t>a[2]</a:t>
            </a:r>
            <a:r>
              <a:rPr lang="zh-CN" altLang="en-US" sz="2800" dirty="0"/>
              <a:t>行，</a:t>
            </a:r>
            <a:r>
              <a:rPr lang="en-US" altLang="zh-CN" sz="2800" dirty="0"/>
              <a:t>a</a:t>
            </a:r>
            <a:br>
              <a:rPr lang="en-US" altLang="zh-CN" sz="2800" dirty="0"/>
            </a:br>
            <a:r>
              <a:rPr lang="zh-CN" altLang="en-US" sz="2800" dirty="0"/>
              <a:t>指向该一维数组的首地址，即</a:t>
            </a:r>
            <a:br>
              <a:rPr lang="en-US" altLang="zh-CN" sz="2800" dirty="0"/>
            </a:br>
            <a:r>
              <a:rPr lang="en-US" altLang="zh-CN" sz="2800" dirty="0"/>
              <a:t>         a==&amp;a[0]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800" dirty="0"/>
              <a:t>则：</a:t>
            </a:r>
            <a:r>
              <a:rPr lang="en-US" altLang="zh-CN" sz="2800" dirty="0"/>
              <a:t>a+1==&amp;a[1]         a+2==&amp;a[2]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800" dirty="0"/>
              <a:t>那么：*</a:t>
            </a:r>
            <a:r>
              <a:rPr lang="en-US" altLang="zh-CN" sz="2800" dirty="0"/>
              <a:t>a==a[0]</a:t>
            </a:r>
            <a:r>
              <a:rPr lang="zh-CN" altLang="en-US" sz="2800" dirty="0"/>
              <a:t>、</a:t>
            </a:r>
            <a:r>
              <a:rPr lang="en-US" altLang="zh-CN" sz="2800" dirty="0"/>
              <a:t>*(a+1)==a[1]</a:t>
            </a:r>
            <a:br>
              <a:rPr lang="en-US" altLang="zh-CN" sz="2800" dirty="0"/>
            </a:br>
            <a:r>
              <a:rPr lang="en-US" altLang="zh-CN" sz="2800" dirty="0"/>
              <a:t>             *(a+2)==a[2]</a:t>
            </a:r>
          </a:p>
          <a:p>
            <a:pPr>
              <a:buFont typeface="Arial" charset="0"/>
              <a:buNone/>
              <a:defRPr/>
            </a:pP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E9F4F-198A-4535-A552-0BA510B73097}"/>
              </a:ext>
            </a:extLst>
          </p:cNvPr>
          <p:cNvGrpSpPr/>
          <p:nvPr/>
        </p:nvGrpSpPr>
        <p:grpSpPr>
          <a:xfrm>
            <a:off x="7395319" y="1681803"/>
            <a:ext cx="2806700" cy="4297363"/>
            <a:chOff x="5715000" y="2019300"/>
            <a:chExt cx="2806700" cy="42973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314BFA-33D7-46B1-9562-BCA19DBE4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2463800"/>
              <a:ext cx="1600200" cy="368300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F0DA5EC-636D-418E-8D0B-C97D5BFA1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2019300"/>
              <a:ext cx="647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/>
                <a:t>a</a:t>
              </a:r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76B6101-40FB-4194-BEC7-DA3C18BC6A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08800" y="4927600"/>
              <a:ext cx="1612900" cy="127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10E3C6B-687B-46DF-9B46-FD2422CE8E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08800" y="3733800"/>
              <a:ext cx="1612900" cy="127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0298CE16-E564-405E-86CD-D01E76D17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4400" y="5397500"/>
              <a:ext cx="850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/>
                <a:t>a[0]</a:t>
              </a:r>
              <a:endParaRPr lang="zh-CN" altLang="en-US"/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A4238705-A351-40B4-ACC2-B8D5E8DC5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4140200"/>
              <a:ext cx="850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/>
                <a:t>a[1]</a:t>
              </a:r>
              <a:endParaRPr lang="zh-CN" altLang="en-US"/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2B8D4900-9B66-4EA9-9DD8-01B90A8D2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33700"/>
              <a:ext cx="850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/>
                <a:t>a[2]</a:t>
              </a:r>
              <a:endParaRPr lang="zh-CN" altLang="en-US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352C98FA-E73B-4B42-B22F-728AE2F96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100" y="4762500"/>
              <a:ext cx="7493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a+1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413C939-5EC9-4A94-B7DF-251434D916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48400" y="6134100"/>
              <a:ext cx="635000" cy="127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D4670557-5262-49AD-AB4D-E360473F9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2800" y="5854700"/>
              <a:ext cx="7493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a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998FBC7-E298-4321-87F9-E9EF668674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61100" y="4991100"/>
              <a:ext cx="635000" cy="127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46E0BB85-837E-4A73-A022-14DC164CE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56000"/>
              <a:ext cx="7493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7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a+2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9BDEF8A-BA64-4118-9311-18D0EA50F2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24600" y="3733800"/>
              <a:ext cx="635000" cy="127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99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7B4CB-35F6-4235-BCE0-A6CCFBCE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指针与二维数组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F37AFF-35BB-4362-8C51-92510E3A187E}"/>
              </a:ext>
            </a:extLst>
          </p:cNvPr>
          <p:cNvSpPr txBox="1">
            <a:spLocks noChangeArrowheads="1"/>
          </p:cNvSpPr>
          <p:nvPr/>
        </p:nvSpPr>
        <p:spPr>
          <a:xfrm>
            <a:off x="609918" y="1556792"/>
            <a:ext cx="9305680" cy="4094708"/>
          </a:xfrm>
          <a:prstGeom prst="rect">
            <a:avLst/>
          </a:prstGeom>
        </p:spPr>
        <p:txBody>
          <a:bodyPr/>
          <a:lstStyle/>
          <a:p>
            <a:pPr indent="723900">
              <a:buFont typeface="Arial" charset="0"/>
              <a:buNone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由此可知，数组名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是一个行指针，它每移动一个位置代表划过数组中的一行。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3900">
              <a:buFont typeface="Arial" charset="0"/>
              <a:buNone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如有语句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a[3][3];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p=a;</a:t>
            </a:r>
          </a:p>
          <a:p>
            <a:pPr>
              <a:buFont typeface="Arial" charset="0"/>
              <a:buNone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3900">
              <a:buFont typeface="Arial" charset="0"/>
              <a:buNone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则指针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被赋值为行指针，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p+1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代表指针移动一行的距离。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indent="-230188">
              <a:buFont typeface="Arial" charset="0"/>
              <a:buNone/>
              <a:defRPr/>
            </a:pPr>
            <a:endParaRPr lang="en-US" altLang="zh-CN" sz="32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8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BEEFB-E56B-4C13-8672-830EEFDC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" y="5392"/>
            <a:ext cx="10978515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指针与二维数组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C1EC1D-F21E-499B-BC4C-28BA288B3DB9}"/>
              </a:ext>
            </a:extLst>
          </p:cNvPr>
          <p:cNvSpPr txBox="1">
            <a:spLocks noChangeArrowheads="1"/>
          </p:cNvSpPr>
          <p:nvPr/>
        </p:nvSpPr>
        <p:spPr>
          <a:xfrm>
            <a:off x="609917" y="1148392"/>
            <a:ext cx="10093771" cy="52339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12800">
              <a:buFont typeface="Arial" charset="0"/>
              <a:buNone/>
              <a:defRPr/>
            </a:pPr>
            <a:r>
              <a:rPr lang="zh-CN" altLang="en-US" dirty="0"/>
              <a:t>对于二维数组</a:t>
            </a:r>
            <a:r>
              <a:rPr lang="en-US" altLang="zh-CN" dirty="0"/>
              <a:t>a[3][4]</a:t>
            </a:r>
            <a:r>
              <a:rPr lang="zh-CN" altLang="en-US" dirty="0"/>
              <a:t>，数组中的每个元素对应两种表示方法：元素表示法和地址表示法</a:t>
            </a:r>
          </a:p>
          <a:p>
            <a:pPr>
              <a:buFont typeface="Arial" charset="0"/>
              <a:buChar char="■"/>
              <a:defRPr/>
            </a:pPr>
            <a:endParaRPr lang="zh-CN" altLang="en-US" dirty="0"/>
          </a:p>
          <a:p>
            <a:pPr>
              <a:buFont typeface="Arial" charset="0"/>
              <a:buChar char="■"/>
              <a:defRPr/>
            </a:pPr>
            <a:endParaRPr lang="en-US" altLang="zh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3828332-DB5B-4CCC-8F5E-92840DE5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492896"/>
            <a:ext cx="7345362" cy="382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9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2D1FB-2D80-4E42-B7FF-A9FB830E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" y="100365"/>
            <a:ext cx="10978515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指针和字符串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C62CDA5-F3E8-41C8-A71F-0A25F93A8B42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19200"/>
            <a:ext cx="10034463" cy="52339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CN" altLang="en-US" sz="2800" dirty="0"/>
              <a:t>       计算机中的字符串通常用字符数组的方式来处理，实际上用指针的方法处理字符串， 可以更加灵活、方便地进行操作</a:t>
            </a:r>
            <a:endParaRPr lang="en-US" altLang="zh-CN" sz="2800" dirty="0"/>
          </a:p>
          <a:p>
            <a:pPr indent="36513">
              <a:buFont typeface="Arial" charset="0"/>
              <a:buNone/>
              <a:defRPr/>
            </a:pPr>
            <a:r>
              <a:rPr lang="en-US" altLang="zh-CN" sz="2800" dirty="0"/>
              <a:t>8.4.1</a:t>
            </a:r>
            <a:r>
              <a:rPr lang="zh-CN" altLang="en-US" sz="2800" dirty="0"/>
              <a:t>字符指针</a:t>
            </a:r>
            <a:endParaRPr lang="en-US" altLang="zh-CN" sz="2800" dirty="0"/>
          </a:p>
          <a:p>
            <a:pPr indent="36513">
              <a:buFont typeface="Arial" charset="0"/>
              <a:buNone/>
              <a:defRPr/>
            </a:pPr>
            <a:r>
              <a:rPr lang="zh-CN" altLang="en-US" sz="2800" dirty="0"/>
              <a:t>     定义格式： </a:t>
            </a:r>
            <a:r>
              <a:rPr lang="en-US" altLang="zh-CN" sz="2800" dirty="0"/>
              <a:t>char  *</a:t>
            </a:r>
            <a:r>
              <a:rPr lang="zh-CN" altLang="en-US" sz="2800" dirty="0"/>
              <a:t>指针变量名</a:t>
            </a:r>
            <a:endParaRPr lang="en-US" altLang="zh-CN" sz="2800" dirty="0"/>
          </a:p>
          <a:p>
            <a:pPr indent="493713">
              <a:buFont typeface="Arial" charset="0"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char  *</a:t>
            </a:r>
            <a:r>
              <a:rPr lang="en-US" altLang="zh-CN" sz="2800" dirty="0" err="1">
                <a:solidFill>
                  <a:srgbClr val="FF0000"/>
                </a:solidFill>
              </a:rPr>
              <a:t>ps</a:t>
            </a:r>
            <a:r>
              <a:rPr lang="zh-CN" altLang="en-US" sz="2800" dirty="0">
                <a:solidFill>
                  <a:srgbClr val="FF0000"/>
                </a:solidFill>
              </a:rPr>
              <a:t>；</a:t>
            </a:r>
          </a:p>
          <a:p>
            <a:pPr indent="493713">
              <a:buFont typeface="Arial" charset="0"/>
              <a:buNone/>
              <a:defRPr/>
            </a:pPr>
            <a:r>
              <a:rPr lang="zh-CN" altLang="en-US" sz="2800" dirty="0"/>
              <a:t>字符指针既可以指向字符，也可以指向字符串，还可以指向字符数组。</a:t>
            </a:r>
            <a:endParaRPr lang="en-US" altLang="zh-CN" sz="2800" dirty="0"/>
          </a:p>
          <a:p>
            <a:pPr indent="36513"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86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A90A-0AAF-4C1E-88B1-80499998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指针和字符串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1797CD-278D-467B-AD59-AB1769C78903}"/>
              </a:ext>
            </a:extLst>
          </p:cNvPr>
          <p:cNvSpPr/>
          <p:nvPr/>
        </p:nvSpPr>
        <p:spPr>
          <a:xfrm>
            <a:off x="609918" y="1659285"/>
            <a:ext cx="88016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93713"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str[]="China",*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93713"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93713">
              <a:defRPr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“Hello"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指向字符串的首地址*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indent="493713"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93713">
              <a:defRPr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=str;  /*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指向字符数组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的首地址*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0964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20DB-45FF-4877-A076-ECF568C9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指针和字符串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392AC9-0238-4D1E-96D5-ACB86CC16828}"/>
              </a:ext>
            </a:extLst>
          </p:cNvPr>
          <p:cNvSpPr/>
          <p:nvPr/>
        </p:nvSpPr>
        <p:spPr>
          <a:xfrm>
            <a:off x="609918" y="1428892"/>
            <a:ext cx="46971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fruit1[3][4]=</a:t>
            </a:r>
          </a:p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{“Apple”,</a:t>
            </a:r>
          </a:p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“Pear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“Orange”</a:t>
            </a:r>
          </a:p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93713"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8B34A3-1A52-4B62-8B73-A547128C8559}"/>
              </a:ext>
            </a:extLst>
          </p:cNvPr>
          <p:cNvSpPr/>
          <p:nvPr/>
        </p:nvSpPr>
        <p:spPr>
          <a:xfrm>
            <a:off x="5523111" y="1428892"/>
            <a:ext cx="53285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 Char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fruit2[3]=</a:t>
            </a:r>
          </a:p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{“Apple”,</a:t>
            </a:r>
          </a:p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“Pear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“Orange”</a:t>
            </a:r>
          </a:p>
          <a:p>
            <a:pPr indent="493713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93713"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392464-34D5-4B49-BD37-F350B0A8AB31}"/>
              </a:ext>
            </a:extLst>
          </p:cNvPr>
          <p:cNvSpPr txBox="1"/>
          <p:nvPr/>
        </p:nvSpPr>
        <p:spPr>
          <a:xfrm>
            <a:off x="3362871" y="498675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找出两种写法的区别</a:t>
            </a:r>
          </a:p>
        </p:txBody>
      </p:sp>
    </p:spTree>
    <p:extLst>
      <p:ext uri="{BB962C8B-B14F-4D97-AF65-F5344CB8AC3E}">
        <p14:creationId xmlns:p14="http://schemas.microsoft.com/office/powerpoint/2010/main" val="281296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781C-B471-4C57-AD9A-0DDFC7E1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51" y="8400"/>
            <a:ext cx="10978515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指针与函数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8F2998-AD8C-480C-8CED-C36DB9D758BF}"/>
              </a:ext>
            </a:extLst>
          </p:cNvPr>
          <p:cNvSpPr txBox="1">
            <a:spLocks noChangeArrowheads="1"/>
          </p:cNvSpPr>
          <p:nvPr/>
        </p:nvSpPr>
        <p:spPr>
          <a:xfrm>
            <a:off x="643179" y="1417638"/>
            <a:ext cx="10136515" cy="4243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C</a:t>
            </a:r>
            <a:r>
              <a:rPr lang="zh-CN" altLang="en-US" sz="2800" dirty="0"/>
              <a:t>语言中，指针和函数的关系主要有三个方面：</a:t>
            </a:r>
            <a:endParaRPr lang="en-US" altLang="zh-CN" sz="2800" dirty="0"/>
          </a:p>
          <a:p>
            <a:pPr>
              <a:buFont typeface="Arial" panose="020B0604020202020204" pitchFamily="34" charset="0"/>
              <a:buNone/>
            </a:pPr>
            <a:endParaRPr lang="zh-CN" alt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/>
              <a:t>①指针变量作为函数的参数</a:t>
            </a:r>
            <a:r>
              <a:rPr lang="en-US" altLang="zh-CN" sz="2800" dirty="0"/>
              <a:t>(</a:t>
            </a:r>
            <a:r>
              <a:rPr lang="zh-CN" altLang="en-US" sz="2800" dirty="0"/>
              <a:t>指针可以是普通变量的地址、数组名、字符串的首地址等</a:t>
            </a:r>
            <a:r>
              <a:rPr lang="en-US" altLang="zh-CN" sz="2800" dirty="0"/>
              <a:t>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buFont typeface="Arial" panose="020B0604020202020204" pitchFamily="34" charset="0"/>
              <a:buNone/>
            </a:pPr>
            <a:endParaRPr lang="zh-CN" alt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/>
              <a:t>②函数的返回值可以是指针；</a:t>
            </a:r>
            <a:endParaRPr lang="en-US" altLang="zh-CN" sz="2800" dirty="0"/>
          </a:p>
          <a:p>
            <a:pPr>
              <a:buFont typeface="Arial" panose="020B0604020202020204" pitchFamily="34" charset="0"/>
              <a:buNone/>
            </a:pPr>
            <a:endParaRPr lang="zh-CN" alt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/>
              <a:t>③指向函数的指针。</a:t>
            </a:r>
          </a:p>
        </p:txBody>
      </p:sp>
    </p:spTree>
    <p:extLst>
      <p:ext uri="{BB962C8B-B14F-4D97-AF65-F5344CB8AC3E}">
        <p14:creationId xmlns:p14="http://schemas.microsoft.com/office/powerpoint/2010/main" val="119323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DC77F-DD44-44C8-8EEF-64CCC30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指针与函数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7D9DF26-650E-4702-B1FC-55A71FDFBA1F}"/>
              </a:ext>
            </a:extLst>
          </p:cNvPr>
          <p:cNvSpPr txBox="1">
            <a:spLocks noChangeArrowheads="1"/>
          </p:cNvSpPr>
          <p:nvPr/>
        </p:nvSpPr>
        <p:spPr>
          <a:xfrm>
            <a:off x="590462" y="1417638"/>
            <a:ext cx="10978515" cy="4320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函数类型是指函数返回值的类型。在Ｃ语言中允许函数的返回值是一个指针</a:t>
            </a:r>
            <a:r>
              <a:rPr lang="en-US" altLang="zh-CN" sz="2400" dirty="0"/>
              <a:t>(</a:t>
            </a:r>
            <a:r>
              <a:rPr lang="zh-CN" altLang="zh-CN" sz="2400" dirty="0"/>
              <a:t>即地址</a:t>
            </a:r>
            <a:r>
              <a:rPr lang="en-US" altLang="zh-CN" sz="2400" dirty="0"/>
              <a:t>)</a:t>
            </a:r>
            <a:r>
              <a:rPr lang="zh-CN" altLang="zh-CN" sz="2400" dirty="0"/>
              <a:t>，这种返回指针值的函数称为指针型函数。定义指针型函数的一般形式为：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zh-CN" sz="2400" dirty="0"/>
              <a:t>类型说明符</a:t>
            </a:r>
            <a:r>
              <a:rPr lang="en-US" altLang="zh-CN" sz="2400" dirty="0"/>
              <a:t> *</a:t>
            </a:r>
            <a:r>
              <a:rPr lang="zh-CN" altLang="zh-CN" sz="2400" dirty="0"/>
              <a:t>函数名</a:t>
            </a:r>
            <a:r>
              <a:rPr lang="en-US" altLang="zh-CN" sz="2400" dirty="0"/>
              <a:t>(</a:t>
            </a:r>
            <a:r>
              <a:rPr lang="zh-CN" altLang="zh-CN" sz="2400" dirty="0"/>
              <a:t>形参表</a:t>
            </a:r>
            <a:r>
              <a:rPr lang="en-US" altLang="zh-CN" sz="2400" dirty="0"/>
              <a:t>)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{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zh-CN" sz="2400" dirty="0"/>
              <a:t>……</a:t>
            </a:r>
            <a:r>
              <a:rPr lang="en-US" altLang="zh-CN" sz="2400" dirty="0"/>
              <a:t>          /*</a:t>
            </a:r>
            <a:r>
              <a:rPr lang="zh-CN" altLang="zh-CN" sz="2400" dirty="0"/>
              <a:t>函数体</a:t>
            </a:r>
            <a:r>
              <a:rPr lang="en-US" altLang="zh-CN" sz="2400" dirty="0"/>
              <a:t>*/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}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其中函数名之前加了“</a:t>
            </a:r>
            <a:r>
              <a:rPr lang="en-US" altLang="zh-CN" sz="2400" dirty="0"/>
              <a:t>*</a:t>
            </a:r>
            <a:r>
              <a:rPr lang="zh-CN" altLang="zh-CN" sz="2400" dirty="0"/>
              <a:t>”号表明这是一个指针型函数，即返回值是一个指针。</a:t>
            </a:r>
          </a:p>
        </p:txBody>
      </p:sp>
    </p:spTree>
    <p:extLst>
      <p:ext uri="{BB962C8B-B14F-4D97-AF65-F5344CB8AC3E}">
        <p14:creationId xmlns:p14="http://schemas.microsoft.com/office/powerpoint/2010/main" val="388724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F3A1-A1A5-4DF6-9254-2E7DDE32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" y="0"/>
            <a:ext cx="10978515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指针与函数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157FFB-EEED-41E4-BA64-BC11D3239CB7}"/>
              </a:ext>
            </a:extLst>
          </p:cNvPr>
          <p:cNvSpPr txBox="1">
            <a:spLocks noChangeArrowheads="1"/>
          </p:cNvSpPr>
          <p:nvPr/>
        </p:nvSpPr>
        <p:spPr>
          <a:xfrm>
            <a:off x="770583" y="908720"/>
            <a:ext cx="10817849" cy="48965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函数像变量一样，也有类型和地址，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在Ｃ语言中，一个函数总是占用一段连续的内存区域，函数名就是该函数所占内存区域的首地址。同样可以定义一个指针变量，把函数的首地址</a:t>
            </a:r>
            <a:r>
              <a:rPr lang="en-US" altLang="zh-CN" sz="2400" dirty="0"/>
              <a:t>(</a:t>
            </a:r>
            <a:r>
              <a:rPr lang="zh-CN" altLang="zh-CN" sz="2400" dirty="0"/>
              <a:t>或称入口地址</a:t>
            </a:r>
            <a:r>
              <a:rPr lang="en-US" altLang="zh-CN" sz="2400" dirty="0"/>
              <a:t>)</a:t>
            </a:r>
            <a:r>
              <a:rPr lang="zh-CN" altLang="zh-CN" sz="2400" dirty="0"/>
              <a:t>赋给指针变量，使指针变量指向该函数。然后通过指针变量就可以找到并调用这个函数。这种指向函数的指针变量被称为“函数指针变量”。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函数指针变量定义的一般形式为：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类型说明符</a:t>
            </a:r>
            <a:r>
              <a:rPr lang="en-US" altLang="zh-CN" sz="2400" dirty="0"/>
              <a:t>  (*</a:t>
            </a:r>
            <a:r>
              <a:rPr lang="zh-CN" altLang="zh-CN" sz="2400" dirty="0"/>
              <a:t>指针变量名</a:t>
            </a:r>
            <a:r>
              <a:rPr lang="en-US" altLang="zh-CN" sz="2400" dirty="0"/>
              <a:t>)( );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183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123" y="44807"/>
            <a:ext cx="1097851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语言指针的概念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5712" y="1165921"/>
            <a:ext cx="8568952" cy="5076170"/>
          </a:xfrm>
          <a:prstGeom prst="rect">
            <a:avLst/>
          </a:prstGeom>
          <a:ln/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800" dirty="0"/>
              <a:t>       正确灵活地使用指针，可以有效地表示复杂数据，有效地利用内存，方便地使用字符串和函数，在调用函数时可以得到两个或两个以上的值。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地址：内存中的每个存储单元（字节）都有编号，这个编号就叫做“地址”。</a:t>
            </a:r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指针：操作系统或应用程序可以通过地址找到对应的存储单元，可以认为这个地址是“指向”这个存储单元的，因此将“地址”形象化的称之为“指针” 。</a:t>
            </a:r>
          </a:p>
        </p:txBody>
      </p:sp>
    </p:spTree>
    <p:extLst>
      <p:ext uri="{BB962C8B-B14F-4D97-AF65-F5344CB8AC3E}">
        <p14:creationId xmlns:p14="http://schemas.microsoft.com/office/powerpoint/2010/main" val="14605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34D62-85F7-4929-AF5C-4047DAA9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指针与函数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56DBE-75BE-4D53-B5E8-648605F7D897}"/>
              </a:ext>
            </a:extLst>
          </p:cNvPr>
          <p:cNvSpPr txBox="1">
            <a:spLocks noChangeArrowheads="1"/>
          </p:cNvSpPr>
          <p:nvPr/>
        </p:nvSpPr>
        <p:spPr>
          <a:xfrm>
            <a:off x="609918" y="1485106"/>
            <a:ext cx="9591997" cy="38877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如果我们定义一个指向函数的指针，假设变量名称为</a:t>
            </a:r>
            <a:r>
              <a:rPr lang="en-US" altLang="zh-CN" sz="2800" dirty="0"/>
              <a:t>p</a:t>
            </a:r>
            <a:r>
              <a:rPr lang="zh-CN" altLang="en-US" sz="2800" dirty="0"/>
              <a:t>，比如它指向这样的一个函数，这个函数需要两个整形参数，其返回值也是整形参数，其定义如下：</a:t>
            </a:r>
          </a:p>
          <a:p>
            <a:r>
              <a:rPr lang="en-US" altLang="zh-CN" sz="2800" dirty="0"/>
              <a:t>int (*p)(int, int);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表示</a:t>
            </a:r>
            <a:r>
              <a:rPr lang="en-US" altLang="zh-CN" sz="2800" dirty="0"/>
              <a:t>p</a:t>
            </a:r>
            <a:r>
              <a:rPr lang="zh-CN" altLang="zh-CN" sz="2800" dirty="0"/>
              <a:t>是一个指向函数入口的指针变量，该函数的返回值</a:t>
            </a:r>
            <a:r>
              <a:rPr lang="en-US" altLang="zh-CN" sz="2800" dirty="0"/>
              <a:t>(</a:t>
            </a:r>
            <a:r>
              <a:rPr lang="zh-CN" altLang="zh-CN" sz="2800" dirty="0"/>
              <a:t>函数值</a:t>
            </a:r>
            <a:r>
              <a:rPr lang="en-US" altLang="zh-CN" sz="2800" dirty="0"/>
              <a:t>)</a:t>
            </a:r>
            <a:r>
              <a:rPr lang="zh-CN" altLang="zh-CN" sz="2800" dirty="0"/>
              <a:t>是整型。</a:t>
            </a:r>
          </a:p>
        </p:txBody>
      </p:sp>
    </p:spTree>
    <p:extLst>
      <p:ext uri="{BB962C8B-B14F-4D97-AF65-F5344CB8AC3E}">
        <p14:creationId xmlns:p14="http://schemas.microsoft.com/office/powerpoint/2010/main" val="262579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5A76D-EF47-4D1E-9181-6478C444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8" y="95195"/>
            <a:ext cx="10978515" cy="1143000"/>
          </a:xfrm>
        </p:spPr>
        <p:txBody>
          <a:bodyPr/>
          <a:lstStyle/>
          <a:p>
            <a:r>
              <a:rPr lang="zh-CN" altLang="en-US" dirty="0"/>
              <a:t>指针与函数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88BC82-DEEC-446A-9856-3069B9D6F211}"/>
              </a:ext>
            </a:extLst>
          </p:cNvPr>
          <p:cNvSpPr/>
          <p:nvPr/>
        </p:nvSpPr>
        <p:spPr>
          <a:xfrm>
            <a:off x="608109" y="2081862"/>
            <a:ext cx="87296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findMax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findMin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getAvg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这三个函数对一维数组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，分别作求最大值、最小值及平均值的处理，并将其结果返回。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语言代码如下：</a:t>
            </a:r>
            <a:endParaRPr lang="zh-CN" altLang="en-US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24BAFE-3F50-4A34-9E62-72B09FF93916}"/>
              </a:ext>
            </a:extLst>
          </p:cNvPr>
          <p:cNvSpPr/>
          <p:nvPr/>
        </p:nvSpPr>
        <p:spPr>
          <a:xfrm>
            <a:off x="615174" y="3414039"/>
            <a:ext cx="87278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函数的代码实现</a:t>
            </a:r>
            <a:endParaRPr lang="zh-CN" altLang="en-US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该函数输入参数为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个，前两个为指向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的指针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的元素个数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，第三个为一个指向函数的指针类型，这个指针能够指向上面的三个函数。</a:t>
            </a:r>
            <a:endParaRPr lang="zh-CN" altLang="en-US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F00756-5A76-42BE-8CE3-B90B6BEF6BAD}"/>
              </a:ext>
            </a:extLst>
          </p:cNvPr>
          <p:cNvSpPr/>
          <p:nvPr/>
        </p:nvSpPr>
        <p:spPr>
          <a:xfrm>
            <a:off x="650276" y="4746216"/>
            <a:ext cx="609917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、主程序测试代码</a:t>
            </a:r>
            <a:endParaRPr lang="zh-CN" altLang="en-US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语言测试</a:t>
            </a:r>
            <a:endParaRPr lang="zh-CN" altLang="en-US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0D1CC8-63B5-4B67-885F-ACF83F30DB32}"/>
              </a:ext>
            </a:extLst>
          </p:cNvPr>
          <p:cNvSpPr txBox="1"/>
          <p:nvPr/>
        </p:nvSpPr>
        <p:spPr>
          <a:xfrm>
            <a:off x="584083" y="1238195"/>
            <a:ext cx="872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例：在一个数组中找最大值、最小值及求数据的平均值</a:t>
            </a:r>
          </a:p>
        </p:txBody>
      </p:sp>
    </p:spTree>
    <p:extLst>
      <p:ext uri="{BB962C8B-B14F-4D97-AF65-F5344CB8AC3E}">
        <p14:creationId xmlns:p14="http://schemas.microsoft.com/office/powerpoint/2010/main" val="322857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4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060F3-310F-4917-8029-4218647C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语言指针的概念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2076EA-2069-4CF7-80D0-BFCE980E3C14}"/>
              </a:ext>
            </a:extLst>
          </p:cNvPr>
          <p:cNvSpPr txBox="1">
            <a:spLocks noChangeArrowheads="1"/>
          </p:cNvSpPr>
          <p:nvPr/>
        </p:nvSpPr>
        <p:spPr>
          <a:xfrm>
            <a:off x="842591" y="1700808"/>
            <a:ext cx="9649072" cy="45259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int 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a=1314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系统分配给变量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的内存单元的起始地址（首地址）叫做变量的地址，变量的地址就是变量的指针。</a:t>
            </a:r>
          </a:p>
          <a:p>
            <a:pPr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0x00002000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就是存储单元的地址，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1314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就是存储单元的内容。对于变量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变量的地址可以被称之为变量的指针。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3F451166-41A4-467E-A28F-D88D7E77F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81550"/>
              </p:ext>
            </p:extLst>
          </p:nvPr>
        </p:nvGraphicFramePr>
        <p:xfrm>
          <a:off x="4947047" y="631229"/>
          <a:ext cx="5880427" cy="311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3833197" imgH="2033140" progId="Visio.Drawing.11">
                  <p:embed/>
                </p:oleObj>
              </mc:Choice>
              <mc:Fallback>
                <p:oleObj name="Visio" r:id="rId3" imgW="3833197" imgH="2033140" progId="Visio.Drawing.11">
                  <p:embed/>
                  <p:pic>
                    <p:nvPicPr>
                      <p:cNvPr id="6149" name="对象 2">
                        <a:extLst>
                          <a:ext uri="{FF2B5EF4-FFF2-40B4-BE49-F238E27FC236}">
                            <a16:creationId xmlns:a16="http://schemas.microsoft.com/office/drawing/2014/main" id="{2D3DF68F-3758-4949-8197-F0281D18F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047" y="631229"/>
                        <a:ext cx="5880427" cy="3114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37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2F8D1-A5E3-416E-BCF0-6BC0F68E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语言指针的概念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577B03-D227-430F-B9E5-58B75403244B}"/>
              </a:ext>
            </a:extLst>
          </p:cNvPr>
          <p:cNvSpPr/>
          <p:nvPr/>
        </p:nvSpPr>
        <p:spPr>
          <a:xfrm>
            <a:off x="770583" y="1700808"/>
            <a:ext cx="8928992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指针的三个基本概念：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400" b="1" dirty="0"/>
              <a:t>计算机内的内存地址指的就是指针常量；</a:t>
            </a:r>
            <a:endParaRPr lang="en-US" altLang="zh-CN" sz="2400" b="1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zh-CN" sz="2400" b="1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400" b="1" dirty="0"/>
              <a:t>通过运算符“</a:t>
            </a:r>
            <a:r>
              <a:rPr lang="en-US" altLang="zh-CN" sz="2400" b="1" dirty="0"/>
              <a:t>&amp;</a:t>
            </a:r>
            <a:r>
              <a:rPr lang="zh-CN" altLang="zh-CN" sz="2400" b="1" dirty="0"/>
              <a:t>”获取变量的地址。获取的值被称为指针的值（指针的值就是变量的地址）。</a:t>
            </a:r>
            <a:endParaRPr lang="en-US" altLang="zh-CN" sz="2400" b="1" dirty="0"/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zh-CN" sz="2400" b="1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400" b="1" dirty="0"/>
              <a:t>指针的值，利用地址运算符号“</a:t>
            </a:r>
            <a:r>
              <a:rPr lang="en-US" altLang="zh-CN" sz="2400" b="1" dirty="0"/>
              <a:t>*</a:t>
            </a:r>
            <a:r>
              <a:rPr lang="zh-CN" altLang="zh-CN" sz="2400" b="1" dirty="0"/>
              <a:t>”获得的值，可被存进变量。这个包含指针值的变量被称为指针变量。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22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B93DE-D197-478F-8195-3ACABFDC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语言指针的定义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B96CC7-1756-4ACF-90C2-BAEBF1A1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623" y="1394871"/>
            <a:ext cx="80137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defTabSz="762000">
              <a:buFont typeface="Arial" charset="0"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指针变量的定义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762000">
              <a:buFont typeface="Arial" charset="0"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 </a:t>
            </a:r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指针名</a:t>
            </a:r>
            <a:r>
              <a:rPr lang="zh-CN" altLang="en-US" sz="3200" dirty="0">
                <a:solidFill>
                  <a:schemeClr val="tx2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41FA77D6-5AC4-43F7-8F93-C3DF77260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23" y="2643187"/>
            <a:ext cx="5181600" cy="1571625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  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   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p1, 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float  *q 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char   *name;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33555CA4-0D89-45E7-8245-A7BFF94B1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23" y="4484146"/>
            <a:ext cx="8497888" cy="1571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514350" indent="-514350" eaLnBrk="1" hangingPunct="1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zh-CN" sz="32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*p1, *p2;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3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p1, p2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Bef>
                <a:spcPct val="0"/>
              </a:spcBef>
              <a:buFont typeface="+mj-ea"/>
              <a:buAutoNum type="circleNumDbPlain"/>
              <a:defRPr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p1,p2 ,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不是*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p1,*p2</a:t>
            </a:r>
          </a:p>
          <a:p>
            <a:pPr marL="514350" indent="-514350" eaLnBrk="1" hangingPunct="1">
              <a:spcBef>
                <a:spcPct val="0"/>
              </a:spcBef>
              <a:buFont typeface="+mj-ea"/>
              <a:buAutoNum type="circleNumDbPlain"/>
              <a:defRPr/>
            </a:pPr>
            <a:r>
              <a:rPr lang="zh-CN" altLang="zh-CN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指针变量只能指向定义时所规定类型的变量</a:t>
            </a:r>
          </a:p>
        </p:txBody>
      </p:sp>
    </p:spTree>
    <p:extLst>
      <p:ext uri="{BB962C8B-B14F-4D97-AF65-F5344CB8AC3E}">
        <p14:creationId xmlns:p14="http://schemas.microsoft.com/office/powerpoint/2010/main" val="397983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6FE9C5-B6EB-4017-BD31-C2925A2944CB}"/>
              </a:ext>
            </a:extLst>
          </p:cNvPr>
          <p:cNvSpPr txBox="1">
            <a:spLocks noChangeArrowheads="1"/>
          </p:cNvSpPr>
          <p:nvPr/>
        </p:nvSpPr>
        <p:spPr>
          <a:xfrm>
            <a:off x="554559" y="275803"/>
            <a:ext cx="6552728" cy="82793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/>
              <a:t>指针与一维数组</a:t>
            </a:r>
            <a:endParaRPr lang="en-US" altLang="zh-C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06354-81AD-41BB-8CE5-93005C006602}"/>
              </a:ext>
            </a:extLst>
          </p:cNvPr>
          <p:cNvSpPr txBox="1">
            <a:spLocks noChangeArrowheads="1"/>
          </p:cNvSpPr>
          <p:nvPr/>
        </p:nvSpPr>
        <p:spPr>
          <a:xfrm>
            <a:off x="530411" y="1268413"/>
            <a:ext cx="7201397" cy="45370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/>
              <a:t>指向数组的指针变量声明的一般形式为：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2400" dirty="0"/>
              <a:t>数据类型说明符 </a:t>
            </a:r>
            <a:r>
              <a:rPr lang="en-US" altLang="zh-CN" sz="2400" dirty="0"/>
              <a:t>  *</a:t>
            </a:r>
            <a:r>
              <a:rPr lang="zh-CN" altLang="zh-CN" sz="2400" dirty="0"/>
              <a:t>指针变量名；</a:t>
            </a: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int a[10];	</a:t>
            </a:r>
            <a:endParaRPr lang="zh-CN" altLang="zh-CN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int *p;		</a:t>
            </a:r>
            <a:endParaRPr lang="zh-CN" altLang="zh-CN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p = &amp;a[0];</a:t>
            </a: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zh-CN" altLang="zh-CN" sz="2400" dirty="0"/>
              <a:t>数组元素</a:t>
            </a:r>
            <a:r>
              <a:rPr lang="en-US" altLang="zh-CN" sz="2400" dirty="0"/>
              <a:t>a[0]</a:t>
            </a:r>
            <a:r>
              <a:rPr lang="zh-CN" altLang="zh-CN" sz="2400" dirty="0"/>
              <a:t>到</a:t>
            </a:r>
            <a:r>
              <a:rPr lang="en-US" altLang="zh-CN" sz="2400" dirty="0"/>
              <a:t>a[9]</a:t>
            </a:r>
            <a:r>
              <a:rPr lang="zh-CN" altLang="zh-CN" sz="2400" dirty="0"/>
              <a:t>所占用空间均为连续的，每个数组元素占据内存空间的首地址就代表该数组元素的地址。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D88687-F49F-49B7-B90D-4799E864C2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1268413"/>
            <a:ext cx="2519362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8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343E-8149-4C5A-8381-F1320F66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" y="163915"/>
            <a:ext cx="10978515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指针与一维数组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5982F7-A534-422B-AB80-8940D27F147F}"/>
              </a:ext>
            </a:extLst>
          </p:cNvPr>
          <p:cNvSpPr txBox="1">
            <a:spLocks noChangeArrowheads="1"/>
          </p:cNvSpPr>
          <p:nvPr/>
        </p:nvSpPr>
        <p:spPr>
          <a:xfrm>
            <a:off x="843163" y="4292948"/>
            <a:ext cx="9504484" cy="19446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/>
              <a:t>(1) p</a:t>
            </a:r>
            <a:r>
              <a:rPr lang="zh-CN" altLang="zh-CN" sz="2400"/>
              <a:t>，</a:t>
            </a:r>
            <a:r>
              <a:rPr lang="en-US" altLang="zh-CN" sz="2400"/>
              <a:t>a</a:t>
            </a:r>
            <a:r>
              <a:rPr lang="zh-CN" altLang="zh-CN" sz="2400"/>
              <a:t>，</a:t>
            </a:r>
            <a:r>
              <a:rPr lang="en-US" altLang="zh-CN" sz="2400"/>
              <a:t>&amp;a[0]</a:t>
            </a:r>
            <a:r>
              <a:rPr lang="zh-CN" altLang="zh-CN" sz="2400"/>
              <a:t>均表示同一内存单元，既是一维数组</a:t>
            </a:r>
            <a:r>
              <a:rPr lang="en-US" altLang="zh-CN" sz="2400"/>
              <a:t>a</a:t>
            </a:r>
            <a:r>
              <a:rPr lang="zh-CN" altLang="zh-CN" sz="2400"/>
              <a:t>的首地址，又是元素</a:t>
            </a:r>
            <a:r>
              <a:rPr lang="en-US" altLang="zh-CN" sz="2400"/>
              <a:t>a[0]</a:t>
            </a:r>
            <a:r>
              <a:rPr lang="zh-CN" altLang="zh-CN" sz="2400"/>
              <a:t>的地址。</a:t>
            </a:r>
          </a:p>
          <a:p>
            <a:r>
              <a:rPr lang="en-US" altLang="zh-CN" sz="2400"/>
              <a:t>(2) </a:t>
            </a:r>
            <a:r>
              <a:rPr lang="zh-CN" altLang="zh-CN" sz="2400"/>
              <a:t>需要注意的是</a:t>
            </a:r>
            <a:r>
              <a:rPr lang="en-US" altLang="zh-CN" sz="2400"/>
              <a:t>p</a:t>
            </a:r>
            <a:r>
              <a:rPr lang="zh-CN" altLang="zh-CN" sz="2400"/>
              <a:t>是变量，而</a:t>
            </a:r>
            <a:r>
              <a:rPr lang="en-US" altLang="zh-CN" sz="2400"/>
              <a:t>a</a:t>
            </a:r>
            <a:r>
              <a:rPr lang="zh-CN" altLang="zh-CN" sz="2400"/>
              <a:t>，</a:t>
            </a:r>
            <a:r>
              <a:rPr lang="en-US" altLang="zh-CN" sz="2400"/>
              <a:t>&amp;a[0]</a:t>
            </a:r>
            <a:r>
              <a:rPr lang="zh-CN" altLang="zh-CN" sz="2400"/>
              <a:t>都是常量</a:t>
            </a:r>
            <a:r>
              <a:rPr lang="en-US" altLang="zh-CN" sz="2400"/>
              <a:t>, a</a:t>
            </a:r>
            <a:r>
              <a:rPr lang="zh-CN" altLang="zh-CN" sz="2400"/>
              <a:t>，</a:t>
            </a:r>
            <a:r>
              <a:rPr lang="en-US" altLang="zh-CN" sz="2400"/>
              <a:t>&amp;a[0]</a:t>
            </a:r>
            <a:r>
              <a:rPr lang="zh-CN" altLang="zh-CN" sz="2400"/>
              <a:t>不可变化，它们只能是</a:t>
            </a:r>
            <a:r>
              <a:rPr lang="en-US" altLang="zh-CN" sz="2400"/>
              <a:t>2000</a:t>
            </a:r>
            <a:r>
              <a:rPr lang="zh-CN" altLang="zh-CN" sz="2400"/>
              <a:t>，而</a:t>
            </a:r>
            <a:r>
              <a:rPr lang="en-US" altLang="zh-CN" sz="2400"/>
              <a:t> p</a:t>
            </a:r>
            <a:r>
              <a:rPr lang="zh-CN" altLang="zh-CN" sz="2400"/>
              <a:t>的值可改变。</a:t>
            </a:r>
          </a:p>
        </p:txBody>
      </p:sp>
      <p:graphicFrame>
        <p:nvGraphicFramePr>
          <p:cNvPr id="4" name="对象 4">
            <a:extLst>
              <a:ext uri="{FF2B5EF4-FFF2-40B4-BE49-F238E27FC236}">
                <a16:creationId xmlns:a16="http://schemas.microsoft.com/office/drawing/2014/main" id="{C8937D32-8408-47DB-A058-E84B51CD0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673678"/>
              </p:ext>
            </p:extLst>
          </p:nvPr>
        </p:nvGraphicFramePr>
        <p:xfrm>
          <a:off x="914598" y="1268760"/>
          <a:ext cx="9421031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4472198" imgH="1935694" progId="Visio.Drawing.11">
                  <p:embed/>
                </p:oleObj>
              </mc:Choice>
              <mc:Fallback>
                <p:oleObj name="Visio" r:id="rId3" imgW="4472198" imgH="1935694" progId="Visio.Drawing.11">
                  <p:embed/>
                  <p:pic>
                    <p:nvPicPr>
                      <p:cNvPr id="34822" name="对象 4">
                        <a:extLst>
                          <a:ext uri="{FF2B5EF4-FFF2-40B4-BE49-F238E27FC236}">
                            <a16:creationId xmlns:a16="http://schemas.microsoft.com/office/drawing/2014/main" id="{D61B1024-6169-47E6-9976-D5DE6383F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598" y="1268760"/>
                        <a:ext cx="9421031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46137-DE99-48FB-889D-6E6FEE3C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指针与一维数组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9F2EDA-81DB-40E8-871A-3E0B059F7BD6}"/>
              </a:ext>
            </a:extLst>
          </p:cNvPr>
          <p:cNvSpPr txBox="1">
            <a:spLocks noChangeArrowheads="1"/>
          </p:cNvSpPr>
          <p:nvPr/>
        </p:nvSpPr>
        <p:spPr>
          <a:xfrm>
            <a:off x="842591" y="1556741"/>
            <a:ext cx="10080350" cy="41045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800" dirty="0"/>
              <a:t>引用一个数组元素有直接访问和间接访问两种方法，分别为：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直接访问：用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zh-CN" sz="2800" dirty="0"/>
              <a:t>或</a:t>
            </a:r>
            <a:r>
              <a:rPr lang="en-US" altLang="zh-CN" sz="2800" dirty="0"/>
              <a:t>p[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zh-CN" sz="2800" dirty="0"/>
              <a:t>带下标的形式访问数组元素，又称为下标法。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间接访问：用</a:t>
            </a:r>
            <a:r>
              <a:rPr lang="en-US" altLang="zh-CN" sz="2800" dirty="0"/>
              <a:t>*(a +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zh-CN" sz="2800" dirty="0"/>
              <a:t>或</a:t>
            </a:r>
            <a:r>
              <a:rPr lang="en-US" altLang="zh-CN" sz="2800" dirty="0"/>
              <a:t>*(p +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zh-CN" sz="2800" dirty="0"/>
              <a:t>带指针运算符的形式访问数组元素，又称为指针法。其中</a:t>
            </a:r>
            <a:r>
              <a:rPr lang="en-US" altLang="zh-CN" sz="2800" dirty="0"/>
              <a:t>a</a:t>
            </a:r>
            <a:r>
              <a:rPr lang="zh-CN" altLang="zh-CN" sz="2800" dirty="0"/>
              <a:t>是数组名，</a:t>
            </a:r>
            <a:r>
              <a:rPr lang="en-US" altLang="zh-CN" sz="2800" dirty="0"/>
              <a:t>p</a:t>
            </a:r>
            <a:r>
              <a:rPr lang="zh-CN" altLang="zh-CN" sz="2800" dirty="0"/>
              <a:t>是指向一维数组的指针变量，</a:t>
            </a:r>
            <a:r>
              <a:rPr lang="en-US" altLang="zh-CN" sz="2800" dirty="0"/>
              <a:t>p = a</a:t>
            </a:r>
            <a:r>
              <a:rPr lang="zh-CN" altLang="zh-CN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332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3D688-8B01-4C74-B264-3FBF71CD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指针与一维数组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98939F-2B3F-4F53-9D56-849EAE9118B0}"/>
              </a:ext>
            </a:extLst>
          </p:cNvPr>
          <p:cNvSpPr txBox="1">
            <a:spLocks noChangeArrowheads="1"/>
          </p:cNvSpPr>
          <p:nvPr/>
        </p:nvSpPr>
        <p:spPr>
          <a:xfrm>
            <a:off x="482551" y="1384848"/>
            <a:ext cx="10491911" cy="44831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CN" altLang="en-US" dirty="0"/>
              <a:t>指针的算术运算</a:t>
            </a:r>
            <a:endParaRPr lang="en-US" altLang="zh-CN" dirty="0"/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(1)</a:t>
            </a:r>
            <a:r>
              <a:rPr lang="zh-CN" altLang="en-US" dirty="0"/>
              <a:t>指针的自增、自减运算 </a:t>
            </a:r>
            <a:endParaRPr lang="en-US" altLang="zh-CN" dirty="0"/>
          </a:p>
          <a:p>
            <a:pPr>
              <a:buFont typeface="Arial" charset="0"/>
              <a:buNone/>
              <a:defRPr/>
            </a:pPr>
            <a:endParaRPr lang="en-US" altLang="zh-CN" dirty="0"/>
          </a:p>
          <a:p>
            <a:pPr indent="849313">
              <a:buFont typeface="Arial" charset="0"/>
              <a:buNone/>
              <a:defRPr/>
            </a:pPr>
            <a:r>
              <a:rPr lang="en-US" altLang="zh-CN" dirty="0"/>
              <a:t>p++,p--</a:t>
            </a:r>
            <a:r>
              <a:rPr lang="zh-CN" altLang="en-US" dirty="0"/>
              <a:t>实际上是地址运算，相当于将指针在内存中的指向位置上移或下移一个存储单元。</a:t>
            </a:r>
            <a:endParaRPr lang="en-US" altLang="zh-CN" dirty="0"/>
          </a:p>
          <a:p>
            <a:pPr indent="849313">
              <a:buFont typeface="Arial" charset="0"/>
              <a:buNone/>
              <a:defRPr/>
            </a:pPr>
            <a:endParaRPr lang="zh-CN" altLang="en-US" dirty="0"/>
          </a:p>
          <a:p>
            <a:pPr indent="849313">
              <a:buFont typeface="Arial" charset="0"/>
              <a:buNone/>
              <a:defRPr/>
            </a:pPr>
            <a:r>
              <a:rPr lang="zh-CN" altLang="en-US" dirty="0"/>
              <a:t>比较*</a:t>
            </a:r>
            <a:r>
              <a:rPr lang="en-US" altLang="zh-CN" dirty="0"/>
              <a:t>p++</a:t>
            </a:r>
            <a:r>
              <a:rPr lang="zh-CN" altLang="en-US" dirty="0"/>
              <a:t>、*</a:t>
            </a:r>
            <a:r>
              <a:rPr lang="en-US" altLang="zh-CN" dirty="0"/>
              <a:t>(++p)</a:t>
            </a:r>
            <a:r>
              <a:rPr lang="zh-CN" altLang="en-US" dirty="0"/>
              <a:t>、</a:t>
            </a:r>
            <a:r>
              <a:rPr lang="en-US" altLang="zh-CN" dirty="0"/>
              <a:t>(*p)++</a:t>
            </a:r>
            <a:r>
              <a:rPr lang="zh-CN" altLang="en-US" dirty="0"/>
              <a:t>和</a:t>
            </a:r>
            <a:r>
              <a:rPr lang="en-US" altLang="zh-CN" dirty="0"/>
              <a:t>++(*p)</a:t>
            </a:r>
            <a:r>
              <a:rPr lang="zh-CN" altLang="en-US" dirty="0"/>
              <a:t>的区别：</a:t>
            </a:r>
          </a:p>
          <a:p>
            <a:pPr>
              <a:buFont typeface="Arial" charset="0"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25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8193</TotalTime>
  <Words>1412</Words>
  <Application>Microsoft Office PowerPoint</Application>
  <PresentationFormat>自定义</PresentationFormat>
  <Paragraphs>151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楷体_GB2312</vt:lpstr>
      <vt:lpstr>宋体</vt:lpstr>
      <vt:lpstr>微软雅黑</vt:lpstr>
      <vt:lpstr>Arial</vt:lpstr>
      <vt:lpstr>Calibri</vt:lpstr>
      <vt:lpstr>Times New Roman</vt:lpstr>
      <vt:lpstr>Office 主题​​</vt:lpstr>
      <vt:lpstr>自定义设计方案</vt:lpstr>
      <vt:lpstr>Visio</vt:lpstr>
      <vt:lpstr>川大暑假项目培训</vt:lpstr>
      <vt:lpstr>C语言指针的概念</vt:lpstr>
      <vt:lpstr>C语言指针的概念</vt:lpstr>
      <vt:lpstr>C语言指针的概念</vt:lpstr>
      <vt:lpstr>C语言指针的定义</vt:lpstr>
      <vt:lpstr>PowerPoint 演示文稿</vt:lpstr>
      <vt:lpstr>指针与一维数组</vt:lpstr>
      <vt:lpstr>指针与一维数组</vt:lpstr>
      <vt:lpstr>指针与一维数组</vt:lpstr>
      <vt:lpstr>PowerPoint 演示文稿</vt:lpstr>
      <vt:lpstr>指针与二维数组</vt:lpstr>
      <vt:lpstr>指针与二维数组</vt:lpstr>
      <vt:lpstr>指针与二维数组</vt:lpstr>
      <vt:lpstr>指针和字符串</vt:lpstr>
      <vt:lpstr>指针和字符串</vt:lpstr>
      <vt:lpstr>指针和字符串</vt:lpstr>
      <vt:lpstr>指针与函数</vt:lpstr>
      <vt:lpstr>指针与函数</vt:lpstr>
      <vt:lpstr>指针与函数</vt:lpstr>
      <vt:lpstr>指针与函数</vt:lpstr>
      <vt:lpstr>指针与函数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主标题-微软雅黑</dc:title>
  <dc:creator>chumingtao</dc:creator>
  <cp:lastModifiedBy>korn</cp:lastModifiedBy>
  <cp:revision>1875</cp:revision>
  <dcterms:created xsi:type="dcterms:W3CDTF">2016-11-08T08:03:09Z</dcterms:created>
  <dcterms:modified xsi:type="dcterms:W3CDTF">2019-07-18T16:16:37Z</dcterms:modified>
</cp:coreProperties>
</file>