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9"/>
  </p:notesMasterIdLst>
  <p:handoutMasterIdLst>
    <p:handoutMasterId r:id="rId30"/>
  </p:handoutMasterIdLst>
  <p:sldIdLst>
    <p:sldId id="270" r:id="rId3"/>
    <p:sldId id="398" r:id="rId4"/>
    <p:sldId id="399" r:id="rId5"/>
    <p:sldId id="400" r:id="rId6"/>
    <p:sldId id="401" r:id="rId7"/>
    <p:sldId id="402" r:id="rId8"/>
    <p:sldId id="403" r:id="rId9"/>
    <p:sldId id="406" r:id="rId10"/>
    <p:sldId id="407" r:id="rId11"/>
    <p:sldId id="409" r:id="rId12"/>
    <p:sldId id="408" r:id="rId13"/>
    <p:sldId id="418" r:id="rId14"/>
    <p:sldId id="419" r:id="rId15"/>
    <p:sldId id="420" r:id="rId16"/>
    <p:sldId id="421" r:id="rId17"/>
    <p:sldId id="423" r:id="rId18"/>
    <p:sldId id="411" r:id="rId19"/>
    <p:sldId id="412" r:id="rId20"/>
    <p:sldId id="413" r:id="rId21"/>
    <p:sldId id="414" r:id="rId22"/>
    <p:sldId id="415" r:id="rId23"/>
    <p:sldId id="416" r:id="rId24"/>
    <p:sldId id="417" r:id="rId25"/>
    <p:sldId id="422" r:id="rId26"/>
    <p:sldId id="425" r:id="rId27"/>
    <p:sldId id="404" r:id="rId28"/>
  </p:sldIdLst>
  <p:sldSz cx="1219835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21" autoAdjust="0"/>
    <p:restoredTop sz="94424" autoAdjust="0"/>
  </p:normalViewPr>
  <p:slideViewPr>
    <p:cSldViewPr>
      <p:cViewPr varScale="1">
        <p:scale>
          <a:sx n="90" d="100"/>
          <a:sy n="90" d="100"/>
        </p:scale>
        <p:origin x="390" y="96"/>
      </p:cViewPr>
      <p:guideLst>
        <p:guide orient="horz" pos="2160"/>
        <p:guide pos="3842"/>
      </p:guideLst>
    </p:cSldViewPr>
  </p:slideViewPr>
  <p:notesTextViewPr>
    <p:cViewPr>
      <p:scale>
        <a:sx n="1" d="1"/>
        <a:sy n="1" d="1"/>
      </p:scale>
      <p:origin x="0" y="0"/>
    </p:cViewPr>
  </p:notesTextViewPr>
  <p:notesViewPr>
    <p:cSldViewPr>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39A7E0-8A7C-4EAE-A7CF-413E7D69BE62}" type="datetimeFigureOut">
              <a:rPr lang="zh-CN" altLang="en-US" smtClean="0"/>
              <a:pPr/>
              <a:t>2019/7/18 Thursday</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EEC258-DD72-40D2-999D-71F3C1C7CDFF}" type="slidenum">
              <a:rPr lang="zh-CN" altLang="en-US" smtClean="0"/>
              <a:pPr/>
              <a:t>‹#›</a:t>
            </a:fld>
            <a:endParaRPr lang="zh-CN" altLang="en-US"/>
          </a:p>
        </p:txBody>
      </p:sp>
    </p:spTree>
    <p:extLst>
      <p:ext uri="{BB962C8B-B14F-4D97-AF65-F5344CB8AC3E}">
        <p14:creationId xmlns:p14="http://schemas.microsoft.com/office/powerpoint/2010/main" val="24815285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D683C9-51E6-4C08-AABA-7E4FD71A4EB0}" type="datetimeFigureOut">
              <a:rPr lang="zh-CN" altLang="en-US" smtClean="0"/>
              <a:pPr/>
              <a:t>2019/7/18 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E25EA9-1964-43D7-9642-AB61BFBC2293}" type="slidenum">
              <a:rPr lang="zh-CN" altLang="en-US" smtClean="0"/>
              <a:pPr/>
              <a:t>‹#›</a:t>
            </a:fld>
            <a:endParaRPr lang="zh-CN" altLang="en-US"/>
          </a:p>
        </p:txBody>
      </p:sp>
    </p:spTree>
    <p:extLst>
      <p:ext uri="{BB962C8B-B14F-4D97-AF65-F5344CB8AC3E}">
        <p14:creationId xmlns:p14="http://schemas.microsoft.com/office/powerpoint/2010/main" val="400686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8" name="Picture 3" descr="C:\东软睿道\2016年10月\PPT\老式PPT\5\PPT(5)-07.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23465" y="1484784"/>
            <a:ext cx="8955087" cy="3240088"/>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6"/>
          <p:cNvSpPr>
            <a:spLocks noGrp="1"/>
          </p:cNvSpPr>
          <p:nvPr>
            <p:ph type="title" hasCustomPrompt="1"/>
          </p:nvPr>
        </p:nvSpPr>
        <p:spPr>
          <a:xfrm>
            <a:off x="609918" y="1709936"/>
            <a:ext cx="10978515" cy="1143000"/>
          </a:xfrm>
        </p:spPr>
        <p:txBody>
          <a:bodyPr>
            <a:normAutofit/>
          </a:bodyPr>
          <a:lstStyle>
            <a:lvl1pPr algn="l">
              <a:defRPr sz="4500">
                <a:solidFill>
                  <a:schemeClr val="bg1"/>
                </a:solidFill>
              </a:defRPr>
            </a:lvl1pPr>
          </a:lstStyle>
          <a:p>
            <a:r>
              <a:rPr lang="zh-CN" altLang="en-US" dirty="0" smtClean="0"/>
              <a:t>主标题</a:t>
            </a:r>
            <a:r>
              <a:rPr lang="en-US" altLang="zh-CN" dirty="0" smtClean="0"/>
              <a:t>-</a:t>
            </a:r>
            <a:r>
              <a:rPr lang="zh-CN" altLang="en-US" dirty="0" smtClean="0"/>
              <a:t>微软雅黑</a:t>
            </a:r>
            <a:endParaRPr lang="zh-CN" altLang="en-US" dirty="0"/>
          </a:p>
        </p:txBody>
      </p:sp>
      <p:sp>
        <p:nvSpPr>
          <p:cNvPr id="4" name="文本占位符 3"/>
          <p:cNvSpPr>
            <a:spLocks noGrp="1"/>
          </p:cNvSpPr>
          <p:nvPr>
            <p:ph type="body" sz="quarter" idx="10" hasCustomPrompt="1"/>
          </p:nvPr>
        </p:nvSpPr>
        <p:spPr>
          <a:xfrm>
            <a:off x="626567" y="2636912"/>
            <a:ext cx="8785225" cy="8636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Tx/>
              <a:buNone/>
              <a:tabLst/>
              <a:defRPr sz="2500">
                <a:latin typeface="+mj-lt"/>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en-US" altLang="zh-CN" sz="2500" dirty="0" smtClean="0">
                <a:solidFill>
                  <a:schemeClr val="bg1"/>
                </a:solidFill>
              </a:rPr>
              <a:t>Main title-Size less than the main title 20</a:t>
            </a:r>
            <a:endParaRPr lang="zh-CN" altLang="en-US" sz="2500" dirty="0" smtClean="0">
              <a:solidFill>
                <a:schemeClr val="bg1"/>
              </a:solidFill>
            </a:endParaRPr>
          </a:p>
        </p:txBody>
      </p:sp>
      <p:sp>
        <p:nvSpPr>
          <p:cNvPr id="15" name="文本占位符 14"/>
          <p:cNvSpPr>
            <a:spLocks noGrp="1"/>
          </p:cNvSpPr>
          <p:nvPr>
            <p:ph type="body" sz="quarter" idx="11" hasCustomPrompt="1"/>
          </p:nvPr>
        </p:nvSpPr>
        <p:spPr>
          <a:xfrm>
            <a:off x="627063" y="3644900"/>
            <a:ext cx="8785225" cy="10795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Tx/>
              <a:buNone/>
              <a:tabLst/>
              <a:defRPr sz="300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zh-CN" altLang="en-US" dirty="0" smtClean="0"/>
              <a:t>副标题</a:t>
            </a:r>
            <a:r>
              <a:rPr lang="en-US" altLang="zh-CN" dirty="0" smtClean="0"/>
              <a:t>-</a:t>
            </a:r>
            <a:r>
              <a:rPr lang="zh-CN" altLang="en-US" dirty="0" smtClean="0"/>
              <a:t>微软雅黑</a:t>
            </a:r>
          </a:p>
        </p:txBody>
      </p:sp>
    </p:spTree>
    <p:extLst>
      <p:ext uri="{BB962C8B-B14F-4D97-AF65-F5344CB8AC3E}">
        <p14:creationId xmlns:p14="http://schemas.microsoft.com/office/powerpoint/2010/main" val="3397379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3224" y="1600201"/>
            <a:ext cx="722159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38122" y="1600201"/>
            <a:ext cx="722159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47829E9-6D36-46B0-94A9-90FECAEE5076}" type="datetimeFigureOut">
              <a:rPr lang="zh-CN" altLang="en-US" smtClean="0"/>
              <a:pPr/>
              <a:t>2019/7/18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EEE6B8-5B4E-4819-B4B9-81D9779BF873}" type="slidenum">
              <a:rPr lang="zh-CN" altLang="en-US" smtClean="0"/>
              <a:pPr/>
              <a:t>‹#›</a:t>
            </a:fld>
            <a:endParaRPr lang="zh-CN" altLang="en-US"/>
          </a:p>
        </p:txBody>
      </p:sp>
    </p:spTree>
    <p:extLst>
      <p:ext uri="{BB962C8B-B14F-4D97-AF65-F5344CB8AC3E}">
        <p14:creationId xmlns:p14="http://schemas.microsoft.com/office/powerpoint/2010/main" val="2680588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918" y="274638"/>
            <a:ext cx="10978515"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918" y="1535113"/>
            <a:ext cx="538972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918" y="2174875"/>
            <a:ext cx="538972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593" y="1535113"/>
            <a:ext cx="539184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593" y="2174875"/>
            <a:ext cx="539184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47829E9-6D36-46B0-94A9-90FECAEE5076}" type="datetimeFigureOut">
              <a:rPr lang="zh-CN" altLang="en-US" smtClean="0"/>
              <a:pPr/>
              <a:t>2019/7/18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2EEE6B8-5B4E-4819-B4B9-81D9779BF873}" type="slidenum">
              <a:rPr lang="zh-CN" altLang="en-US" smtClean="0"/>
              <a:pPr/>
              <a:t>‹#›</a:t>
            </a:fld>
            <a:endParaRPr lang="zh-CN" altLang="en-US"/>
          </a:p>
        </p:txBody>
      </p:sp>
    </p:spTree>
    <p:extLst>
      <p:ext uri="{BB962C8B-B14F-4D97-AF65-F5344CB8AC3E}">
        <p14:creationId xmlns:p14="http://schemas.microsoft.com/office/powerpoint/2010/main" val="422040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918" y="273050"/>
            <a:ext cx="401317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9216" y="273051"/>
            <a:ext cx="68192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918" y="1435101"/>
            <a:ext cx="401317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47829E9-6D36-46B0-94A9-90FECAEE5076}" type="datetimeFigureOut">
              <a:rPr lang="zh-CN" altLang="en-US" smtClean="0"/>
              <a:pPr/>
              <a:t>2019/7/18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EEE6B8-5B4E-4819-B4B9-81D9779BF873}" type="slidenum">
              <a:rPr lang="zh-CN" altLang="en-US" smtClean="0"/>
              <a:pPr/>
              <a:t>‹#›</a:t>
            </a:fld>
            <a:endParaRPr lang="zh-CN" altLang="en-US"/>
          </a:p>
        </p:txBody>
      </p:sp>
    </p:spTree>
    <p:extLst>
      <p:ext uri="{BB962C8B-B14F-4D97-AF65-F5344CB8AC3E}">
        <p14:creationId xmlns:p14="http://schemas.microsoft.com/office/powerpoint/2010/main" val="570825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962" y="4800600"/>
            <a:ext cx="731901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962" y="612775"/>
            <a:ext cx="731901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962" y="5367338"/>
            <a:ext cx="731901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47829E9-6D36-46B0-94A9-90FECAEE5076}" type="datetimeFigureOut">
              <a:rPr lang="zh-CN" altLang="en-US" smtClean="0"/>
              <a:pPr/>
              <a:t>2019/7/18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EEE6B8-5B4E-4819-B4B9-81D9779BF873}" type="slidenum">
              <a:rPr lang="zh-CN" altLang="en-US" smtClean="0"/>
              <a:pPr/>
              <a:t>‹#›</a:t>
            </a:fld>
            <a:endParaRPr lang="zh-CN" altLang="en-US"/>
          </a:p>
        </p:txBody>
      </p:sp>
    </p:spTree>
    <p:extLst>
      <p:ext uri="{BB962C8B-B14F-4D97-AF65-F5344CB8AC3E}">
        <p14:creationId xmlns:p14="http://schemas.microsoft.com/office/powerpoint/2010/main" val="714234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7829E9-6D36-46B0-94A9-90FECAEE5076}" type="datetimeFigureOut">
              <a:rPr lang="zh-CN" altLang="en-US" smtClean="0"/>
              <a:pPr/>
              <a:t>2019/7/18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EEE6B8-5B4E-4819-B4B9-81D9779BF873}" type="slidenum">
              <a:rPr lang="zh-CN" altLang="en-US" smtClean="0"/>
              <a:pPr/>
              <a:t>‹#›</a:t>
            </a:fld>
            <a:endParaRPr lang="zh-CN" altLang="en-US"/>
          </a:p>
        </p:txBody>
      </p:sp>
    </p:spTree>
    <p:extLst>
      <p:ext uri="{BB962C8B-B14F-4D97-AF65-F5344CB8AC3E}">
        <p14:creationId xmlns:p14="http://schemas.microsoft.com/office/powerpoint/2010/main" val="670862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8093" y="274639"/>
            <a:ext cx="3661622"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3224" y="274639"/>
            <a:ext cx="10781563"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7829E9-6D36-46B0-94A9-90FECAEE5076}" type="datetimeFigureOut">
              <a:rPr lang="zh-CN" altLang="en-US" smtClean="0"/>
              <a:pPr/>
              <a:t>2019/7/18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EEE6B8-5B4E-4819-B4B9-81D9779BF873}" type="slidenum">
              <a:rPr lang="zh-CN" altLang="en-US" smtClean="0"/>
              <a:pPr/>
              <a:t>‹#›</a:t>
            </a:fld>
            <a:endParaRPr lang="zh-CN" altLang="en-US"/>
          </a:p>
        </p:txBody>
      </p:sp>
    </p:spTree>
    <p:extLst>
      <p:ext uri="{BB962C8B-B14F-4D97-AF65-F5344CB8AC3E}">
        <p14:creationId xmlns:p14="http://schemas.microsoft.com/office/powerpoint/2010/main" val="440764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635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标题 1"/>
          <p:cNvSpPr>
            <a:spLocks noGrp="1"/>
          </p:cNvSpPr>
          <p:nvPr>
            <p:ph type="title"/>
          </p:nvPr>
        </p:nvSpPr>
        <p:spPr>
          <a:xfrm>
            <a:off x="609918" y="274638"/>
            <a:ext cx="10978515" cy="1143000"/>
          </a:xfrm>
        </p:spPr>
        <p:txBody>
          <a:bodyPr>
            <a:normAutofit/>
          </a:bodyPr>
          <a:lstStyle>
            <a:lvl1pPr algn="l">
              <a:defRPr sz="3600"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2" name="图片 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654342" y="285926"/>
            <a:ext cx="1899311" cy="351691"/>
          </a:xfrm>
          <a:prstGeom prst="rect">
            <a:avLst/>
          </a:prstGeom>
        </p:spPr>
      </p:pic>
    </p:spTree>
    <p:extLst>
      <p:ext uri="{BB962C8B-B14F-4D97-AF65-F5344CB8AC3E}">
        <p14:creationId xmlns:p14="http://schemas.microsoft.com/office/powerpoint/2010/main" val="1487772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955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30388" y="3886200"/>
            <a:ext cx="853757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4553D39-AAC1-43C7-8714-616E1ACE813D}" type="datetimeFigureOut">
              <a:rPr lang="zh-CN" altLang="en-US" smtClean="0"/>
              <a:pPr/>
              <a:t>2019/7/18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57B324-E8D0-4DB6-8679-37D084659CFB}" type="slidenum">
              <a:rPr lang="zh-CN" altLang="en-US" smtClean="0"/>
              <a:pPr/>
              <a:t>‹#›</a:t>
            </a:fld>
            <a:endParaRPr lang="zh-CN" altLang="en-US"/>
          </a:p>
        </p:txBody>
      </p:sp>
    </p:spTree>
    <p:extLst>
      <p:ext uri="{BB962C8B-B14F-4D97-AF65-F5344CB8AC3E}">
        <p14:creationId xmlns:p14="http://schemas.microsoft.com/office/powerpoint/2010/main" val="39488693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553D39-AAC1-43C7-8714-616E1ACE813D}" type="datetimeFigureOut">
              <a:rPr lang="zh-CN" altLang="en-US" smtClean="0"/>
              <a:pPr/>
              <a:t>2019/7/18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57B324-E8D0-4DB6-8679-37D084659CFB}" type="slidenum">
              <a:rPr lang="zh-CN" altLang="en-US" smtClean="0"/>
              <a:pPr/>
              <a:t>‹#›</a:t>
            </a:fld>
            <a:endParaRPr lang="zh-CN" altLang="en-US"/>
          </a:p>
        </p:txBody>
      </p:sp>
    </p:spTree>
    <p:extLst>
      <p:ext uri="{BB962C8B-B14F-4D97-AF65-F5344CB8AC3E}">
        <p14:creationId xmlns:p14="http://schemas.microsoft.com/office/powerpoint/2010/main" val="7031112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5375"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4553D39-AAC1-43C7-8714-616E1ACE813D}" type="datetimeFigureOut">
              <a:rPr lang="zh-CN" altLang="en-US" smtClean="0"/>
              <a:pPr/>
              <a:t>2019/7/18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57B324-E8D0-4DB6-8679-37D084659CFB}" type="slidenum">
              <a:rPr lang="zh-CN" altLang="en-US" smtClean="0"/>
              <a:pPr/>
              <a:t>‹#›</a:t>
            </a:fld>
            <a:endParaRPr lang="zh-CN" altLang="en-US"/>
          </a:p>
        </p:txBody>
      </p:sp>
    </p:spTree>
    <p:extLst>
      <p:ext uri="{BB962C8B-B14F-4D97-AF65-F5344CB8AC3E}">
        <p14:creationId xmlns:p14="http://schemas.microsoft.com/office/powerpoint/2010/main" val="1875734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7" name="Picture 3" descr="C:\东软睿道\2016年10月\PPT\老式PPT\5\PPT(5)-08.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0" y="1700808"/>
            <a:ext cx="8955087" cy="3240088"/>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hasCustomPrompt="1"/>
          </p:nvPr>
        </p:nvSpPr>
        <p:spPr>
          <a:xfrm>
            <a:off x="986607" y="1988840"/>
            <a:ext cx="10367962" cy="1362075"/>
          </a:xfrm>
        </p:spPr>
        <p:txBody>
          <a:bodyPr anchor="t"/>
          <a:lstStyle>
            <a:lvl1pPr algn="l">
              <a:defRPr sz="4000" b="0" cap="all">
                <a:solidFill>
                  <a:schemeClr val="tx1"/>
                </a:solidFill>
              </a:defRPr>
            </a:lvl1pPr>
          </a:lstStyle>
          <a:p>
            <a:r>
              <a:rPr lang="zh-CN" altLang="en-US" sz="4500" dirty="0" smtClean="0">
                <a:latin typeface="微软雅黑" pitchFamily="34" charset="-122"/>
                <a:ea typeface="微软雅黑" pitchFamily="34" charset="-122"/>
              </a:rPr>
              <a:t>主标题</a:t>
            </a:r>
            <a:r>
              <a:rPr lang="en-US" altLang="zh-CN" sz="4500" dirty="0" smtClean="0">
                <a:latin typeface="微软雅黑" pitchFamily="34" charset="-122"/>
                <a:ea typeface="微软雅黑" pitchFamily="34" charset="-122"/>
              </a:rPr>
              <a:t>-</a:t>
            </a:r>
            <a:r>
              <a:rPr lang="zh-CN" altLang="en-US" sz="4500" dirty="0" smtClean="0">
                <a:latin typeface="微软雅黑" pitchFamily="34" charset="-122"/>
                <a:ea typeface="微软雅黑" pitchFamily="34" charset="-122"/>
              </a:rPr>
              <a:t>微软雅黑</a:t>
            </a:r>
            <a:endParaRPr lang="zh-CN" altLang="en-US" dirty="0"/>
          </a:p>
        </p:txBody>
      </p:sp>
      <p:sp>
        <p:nvSpPr>
          <p:cNvPr id="3" name="文本占位符 2"/>
          <p:cNvSpPr>
            <a:spLocks noGrp="1"/>
          </p:cNvSpPr>
          <p:nvPr>
            <p:ph type="body" idx="1" hasCustomPrompt="1"/>
          </p:nvPr>
        </p:nvSpPr>
        <p:spPr>
          <a:xfrm>
            <a:off x="987797" y="2708920"/>
            <a:ext cx="10367962" cy="492075"/>
          </a:xfrm>
        </p:spPr>
        <p:txBody>
          <a:bodyPr anchor="b">
            <a:normAutofit/>
          </a:bodyPr>
          <a:lstStyle>
            <a:lvl1pPr marL="0" marR="0" indent="0" algn="l" defTabSz="914400" rtl="0" eaLnBrk="1" fontAlgn="auto" latinLnBrk="0" hangingPunct="1">
              <a:lnSpc>
                <a:spcPct val="100000"/>
              </a:lnSpc>
              <a:spcBef>
                <a:spcPct val="20000"/>
              </a:spcBef>
              <a:spcAft>
                <a:spcPts val="0"/>
              </a:spcAft>
              <a:buClrTx/>
              <a:buSzTx/>
              <a:buFontTx/>
              <a:buNone/>
              <a:tabLst/>
              <a:defRPr sz="25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en-US" altLang="zh-CN" sz="2500" dirty="0" smtClean="0">
                <a:solidFill>
                  <a:schemeClr val="tx1"/>
                </a:solidFill>
              </a:rPr>
              <a:t>Main title-Size less than the main title 20</a:t>
            </a:r>
            <a:endParaRPr lang="zh-CN" altLang="en-US" dirty="0"/>
          </a:p>
        </p:txBody>
      </p:sp>
      <p:sp>
        <p:nvSpPr>
          <p:cNvPr id="9" name="文本占位符 8"/>
          <p:cNvSpPr>
            <a:spLocks noGrp="1"/>
          </p:cNvSpPr>
          <p:nvPr>
            <p:ph type="body" sz="quarter" idx="10" hasCustomPrompt="1"/>
          </p:nvPr>
        </p:nvSpPr>
        <p:spPr>
          <a:xfrm>
            <a:off x="985838" y="3429000"/>
            <a:ext cx="10369550" cy="1368425"/>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Tx/>
              <a:buNone/>
              <a:tabLst/>
              <a:defRPr sz="3000">
                <a:solidFill>
                  <a:schemeClr val="tx1"/>
                </a:solidFill>
                <a:latin typeface="微软雅黑" pitchFamily="34" charset="-122"/>
                <a:ea typeface="微软雅黑" pitchFamily="34" charset="-122"/>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zh-CN" altLang="en-US" sz="3000" dirty="0" smtClean="0">
                <a:latin typeface="微软雅黑" pitchFamily="34" charset="-122"/>
                <a:ea typeface="微软雅黑" pitchFamily="34" charset="-122"/>
              </a:rPr>
              <a:t>副标题</a:t>
            </a:r>
            <a:r>
              <a:rPr lang="en-US" altLang="zh-CN" sz="3000" dirty="0" smtClean="0">
                <a:latin typeface="微软雅黑" pitchFamily="34" charset="-122"/>
                <a:ea typeface="微软雅黑" pitchFamily="34" charset="-122"/>
              </a:rPr>
              <a:t>-</a:t>
            </a:r>
            <a:r>
              <a:rPr lang="zh-CN" altLang="en-US" sz="3000" dirty="0" smtClean="0">
                <a:latin typeface="微软雅黑" pitchFamily="34" charset="-122"/>
                <a:ea typeface="微软雅黑" pitchFamily="34" charset="-122"/>
              </a:rPr>
              <a:t>微软雅黑</a:t>
            </a:r>
            <a:endParaRPr lang="zh-CN" altLang="en-US" dirty="0"/>
          </a:p>
        </p:txBody>
      </p:sp>
    </p:spTree>
    <p:extLst>
      <p:ext uri="{BB962C8B-B14F-4D97-AF65-F5344CB8AC3E}">
        <p14:creationId xmlns:p14="http://schemas.microsoft.com/office/powerpoint/2010/main" val="23560662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27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27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4553D39-AAC1-43C7-8714-616E1ACE813D}" type="datetimeFigureOut">
              <a:rPr lang="zh-CN" altLang="en-US" smtClean="0"/>
              <a:pPr/>
              <a:t>2019/7/18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D57B324-E8D0-4DB6-8679-37D084659CFB}" type="slidenum">
              <a:rPr lang="zh-CN" altLang="en-US" smtClean="0"/>
              <a:pPr/>
              <a:t>‹#›</a:t>
            </a:fld>
            <a:endParaRPr lang="zh-CN" altLang="en-US"/>
          </a:p>
        </p:txBody>
      </p:sp>
    </p:spTree>
    <p:extLst>
      <p:ext uri="{BB962C8B-B14F-4D97-AF65-F5344CB8AC3E}">
        <p14:creationId xmlns:p14="http://schemas.microsoft.com/office/powerpoint/2010/main" val="41677313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4553D39-AAC1-43C7-8714-616E1ACE813D}" type="datetimeFigureOut">
              <a:rPr lang="zh-CN" altLang="en-US" smtClean="0"/>
              <a:pPr/>
              <a:t>2019/7/18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D57B324-E8D0-4DB6-8679-37D084659CFB}" type="slidenum">
              <a:rPr lang="zh-CN" altLang="en-US" smtClean="0"/>
              <a:pPr/>
              <a:t>‹#›</a:t>
            </a:fld>
            <a:endParaRPr lang="zh-CN" altLang="en-US"/>
          </a:p>
        </p:txBody>
      </p:sp>
    </p:spTree>
    <p:extLst>
      <p:ext uri="{BB962C8B-B14F-4D97-AF65-F5344CB8AC3E}">
        <p14:creationId xmlns:p14="http://schemas.microsoft.com/office/powerpoint/2010/main" val="37161489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4553D39-AAC1-43C7-8714-616E1ACE813D}" type="datetimeFigureOut">
              <a:rPr lang="zh-CN" altLang="en-US" smtClean="0"/>
              <a:pPr/>
              <a:t>2019/7/18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D57B324-E8D0-4DB6-8679-37D084659CFB}" type="slidenum">
              <a:rPr lang="zh-CN" altLang="en-US" smtClean="0"/>
              <a:pPr/>
              <a:t>‹#›</a:t>
            </a:fld>
            <a:endParaRPr lang="zh-CN" altLang="en-US"/>
          </a:p>
        </p:txBody>
      </p:sp>
    </p:spTree>
    <p:extLst>
      <p:ext uri="{BB962C8B-B14F-4D97-AF65-F5344CB8AC3E}">
        <p14:creationId xmlns:p14="http://schemas.microsoft.com/office/powerpoint/2010/main" val="37253110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99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4553D39-AAC1-43C7-8714-616E1ACE813D}" type="datetimeFigureOut">
              <a:rPr lang="zh-CN" altLang="en-US" smtClean="0"/>
              <a:pPr/>
              <a:t>2019/7/18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57B324-E8D0-4DB6-8679-37D084659CFB}" type="slidenum">
              <a:rPr lang="zh-CN" altLang="en-US" smtClean="0"/>
              <a:pPr/>
              <a:t>‹#›</a:t>
            </a:fld>
            <a:endParaRPr lang="zh-CN" altLang="en-US"/>
          </a:p>
        </p:txBody>
      </p:sp>
    </p:spTree>
    <p:extLst>
      <p:ext uri="{BB962C8B-B14F-4D97-AF65-F5344CB8AC3E}">
        <p14:creationId xmlns:p14="http://schemas.microsoft.com/office/powerpoint/2010/main" val="26111590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9963"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99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775" y="5367338"/>
            <a:ext cx="73199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4553D39-AAC1-43C7-8714-616E1ACE813D}" type="datetimeFigureOut">
              <a:rPr lang="zh-CN" altLang="en-US" smtClean="0"/>
              <a:pPr/>
              <a:t>2019/7/18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D57B324-E8D0-4DB6-8679-37D084659CFB}" type="slidenum">
              <a:rPr lang="zh-CN" altLang="en-US" smtClean="0"/>
              <a:pPr/>
              <a:t>‹#›</a:t>
            </a:fld>
            <a:endParaRPr lang="zh-CN" altLang="en-US"/>
          </a:p>
        </p:txBody>
      </p:sp>
    </p:spTree>
    <p:extLst>
      <p:ext uri="{BB962C8B-B14F-4D97-AF65-F5344CB8AC3E}">
        <p14:creationId xmlns:p14="http://schemas.microsoft.com/office/powerpoint/2010/main" val="9148354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553D39-AAC1-43C7-8714-616E1ACE813D}" type="datetimeFigureOut">
              <a:rPr lang="zh-CN" altLang="en-US" smtClean="0"/>
              <a:pPr/>
              <a:t>2019/7/18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57B324-E8D0-4DB6-8679-37D084659CFB}" type="slidenum">
              <a:rPr lang="zh-CN" altLang="en-US" smtClean="0"/>
              <a:pPr/>
              <a:t>‹#›</a:t>
            </a:fld>
            <a:endParaRPr lang="zh-CN" altLang="en-US"/>
          </a:p>
        </p:txBody>
      </p:sp>
    </p:spTree>
    <p:extLst>
      <p:ext uri="{BB962C8B-B14F-4D97-AF65-F5344CB8AC3E}">
        <p14:creationId xmlns:p14="http://schemas.microsoft.com/office/powerpoint/2010/main" val="6808378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274638"/>
            <a:ext cx="2744787"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81963"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553D39-AAC1-43C7-8714-616E1ACE813D}" type="datetimeFigureOut">
              <a:rPr lang="zh-CN" altLang="en-US" smtClean="0"/>
              <a:pPr/>
              <a:t>2019/7/18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D57B324-E8D0-4DB6-8679-37D084659CFB}" type="slidenum">
              <a:rPr lang="zh-CN" altLang="en-US" smtClean="0"/>
              <a:pPr/>
              <a:t>‹#›</a:t>
            </a:fld>
            <a:endParaRPr lang="zh-CN" altLang="en-US"/>
          </a:p>
        </p:txBody>
      </p:sp>
    </p:spTree>
    <p:extLst>
      <p:ext uri="{BB962C8B-B14F-4D97-AF65-F5344CB8AC3E}">
        <p14:creationId xmlns:p14="http://schemas.microsoft.com/office/powerpoint/2010/main" val="898813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111_自定义版式">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37284" y="836712"/>
            <a:ext cx="10978515" cy="1143000"/>
          </a:xfrm>
        </p:spPr>
        <p:txBody>
          <a:bodyPr>
            <a:normAutofit/>
          </a:bodyPr>
          <a:lstStyle>
            <a:lvl1pPr algn="l">
              <a:defRPr sz="4500">
                <a:solidFill>
                  <a:schemeClr val="bg1"/>
                </a:solidFill>
              </a:defRPr>
            </a:lvl1pPr>
          </a:lstStyle>
          <a:p>
            <a:r>
              <a:rPr lang="zh-CN" altLang="en-US" sz="4500" dirty="0" smtClean="0">
                <a:solidFill>
                  <a:schemeClr val="bg1"/>
                </a:solidFill>
                <a:latin typeface="微软雅黑" pitchFamily="34" charset="-122"/>
                <a:ea typeface="微软雅黑" pitchFamily="34" charset="-122"/>
              </a:rPr>
              <a:t>主标题或引言页</a:t>
            </a:r>
            <a:endParaRPr lang="zh-CN" altLang="en-US" dirty="0"/>
          </a:p>
        </p:txBody>
      </p:sp>
      <p:sp>
        <p:nvSpPr>
          <p:cNvPr id="7" name="文本占位符 6"/>
          <p:cNvSpPr>
            <a:spLocks noGrp="1"/>
          </p:cNvSpPr>
          <p:nvPr>
            <p:ph type="body" sz="quarter" idx="10" hasCustomPrompt="1"/>
          </p:nvPr>
        </p:nvSpPr>
        <p:spPr>
          <a:xfrm>
            <a:off x="698575" y="2493640"/>
            <a:ext cx="10801350" cy="12954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Tx/>
              <a:buNone/>
              <a:tabLst/>
              <a:defRPr sz="300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zh-CN" altLang="en-US" sz="3000" dirty="0" smtClean="0">
                <a:solidFill>
                  <a:schemeClr val="bg1"/>
                </a:solidFill>
                <a:latin typeface="微软雅黑" pitchFamily="34" charset="-122"/>
                <a:ea typeface="微软雅黑" pitchFamily="34" charset="-122"/>
              </a:rPr>
              <a:t>副标题</a:t>
            </a:r>
            <a:r>
              <a:rPr lang="en-US" altLang="zh-CN" sz="3000" dirty="0" smtClean="0">
                <a:solidFill>
                  <a:schemeClr val="bg1"/>
                </a:solidFill>
                <a:latin typeface="微软雅黑" pitchFamily="34" charset="-122"/>
                <a:ea typeface="微软雅黑" pitchFamily="34" charset="-122"/>
              </a:rPr>
              <a:t>-</a:t>
            </a:r>
            <a:r>
              <a:rPr lang="zh-CN" altLang="en-US" sz="3000" dirty="0" smtClean="0">
                <a:solidFill>
                  <a:schemeClr val="bg1"/>
                </a:solidFill>
                <a:latin typeface="微软雅黑" pitchFamily="34" charset="-122"/>
                <a:ea typeface="微软雅黑" pitchFamily="34" charset="-122"/>
              </a:rPr>
              <a:t>微软雅黑</a:t>
            </a:r>
            <a:endParaRPr lang="zh-CN" altLang="en-US" dirty="0"/>
          </a:p>
        </p:txBody>
      </p:sp>
      <p:sp>
        <p:nvSpPr>
          <p:cNvPr id="9" name="文本占位符 8"/>
          <p:cNvSpPr>
            <a:spLocks noGrp="1"/>
          </p:cNvSpPr>
          <p:nvPr>
            <p:ph type="body" sz="quarter" idx="11" hasCustomPrompt="1"/>
          </p:nvPr>
        </p:nvSpPr>
        <p:spPr>
          <a:xfrm>
            <a:off x="770583" y="1844427"/>
            <a:ext cx="10944225" cy="1152525"/>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Tx/>
              <a:buNone/>
              <a:tabLst/>
              <a:defRPr sz="2500">
                <a:solidFill>
                  <a:schemeClr val="bg1"/>
                </a:solidFill>
                <a:latin typeface="+mj-lt"/>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en-US" altLang="zh-CN" sz="2500" dirty="0" smtClean="0">
                <a:solidFill>
                  <a:schemeClr val="bg1"/>
                </a:solidFill>
              </a:rPr>
              <a:t>Title-Size less than the main title 20</a:t>
            </a:r>
            <a:endParaRPr lang="zh-CN" altLang="en-US" dirty="0"/>
          </a:p>
        </p:txBody>
      </p:sp>
    </p:spTree>
    <p:extLst>
      <p:ext uri="{BB962C8B-B14F-4D97-AF65-F5344CB8AC3E}">
        <p14:creationId xmlns:p14="http://schemas.microsoft.com/office/powerpoint/2010/main" val="95285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1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7" name="Picture 3" descr="C:\东软睿道\2016年10月\PPT\老式PPT\5\PPT(5)-08.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0" y="1700808"/>
            <a:ext cx="8955087" cy="324008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占位符 2"/>
          <p:cNvSpPr>
            <a:spLocks noGrp="1"/>
          </p:cNvSpPr>
          <p:nvPr>
            <p:ph type="body" idx="1" hasCustomPrompt="1"/>
          </p:nvPr>
        </p:nvSpPr>
        <p:spPr>
          <a:xfrm>
            <a:off x="1058615" y="2924944"/>
            <a:ext cx="10368598" cy="924123"/>
          </a:xfrm>
        </p:spPr>
        <p:txBody>
          <a:bodyPr anchor="b"/>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algn="l"/>
            <a:r>
              <a:rPr lang="zh-CN" altLang="en-US" sz="3000" dirty="0" smtClean="0">
                <a:latin typeface="微软雅黑" pitchFamily="34" charset="-122"/>
                <a:ea typeface="微软雅黑" pitchFamily="34" charset="-122"/>
              </a:rPr>
              <a:t>副标题</a:t>
            </a:r>
            <a:r>
              <a:rPr lang="en-US" altLang="zh-CN" sz="3000" dirty="0" smtClean="0">
                <a:latin typeface="微软雅黑" pitchFamily="34" charset="-122"/>
                <a:ea typeface="微软雅黑" pitchFamily="34" charset="-122"/>
              </a:rPr>
              <a:t>-</a:t>
            </a:r>
            <a:r>
              <a:rPr lang="zh-CN" altLang="en-US" sz="3000" dirty="0" smtClean="0">
                <a:latin typeface="微软雅黑" pitchFamily="34" charset="-122"/>
                <a:ea typeface="微软雅黑" pitchFamily="34" charset="-122"/>
              </a:rPr>
              <a:t>微软雅黑</a:t>
            </a:r>
            <a:endParaRPr lang="zh-CN" altLang="en-US" sz="3000" dirty="0">
              <a:latin typeface="微软雅黑" pitchFamily="34" charset="-122"/>
              <a:ea typeface="微软雅黑" pitchFamily="34" charset="-122"/>
            </a:endParaRPr>
          </a:p>
        </p:txBody>
      </p:sp>
      <p:sp>
        <p:nvSpPr>
          <p:cNvPr id="2" name="标题 1"/>
          <p:cNvSpPr>
            <a:spLocks noGrp="1"/>
          </p:cNvSpPr>
          <p:nvPr>
            <p:ph type="title" hasCustomPrompt="1"/>
          </p:nvPr>
        </p:nvSpPr>
        <p:spPr>
          <a:xfrm>
            <a:off x="1059169" y="2132856"/>
            <a:ext cx="10368598" cy="1080120"/>
          </a:xfrm>
        </p:spPr>
        <p:txBody>
          <a:bodyPr anchor="t">
            <a:normAutofit/>
          </a:bodyPr>
          <a:lstStyle>
            <a:lvl1pPr algn="l">
              <a:defRPr lang="zh-CN" altLang="en-US" sz="4500" kern="1200" dirty="0">
                <a:solidFill>
                  <a:schemeClr val="tx1"/>
                </a:solidFill>
                <a:latin typeface="微软雅黑" pitchFamily="34" charset="-122"/>
                <a:ea typeface="微软雅黑" pitchFamily="34" charset="-122"/>
                <a:cs typeface="+mj-cs"/>
              </a:defRPr>
            </a:lvl1pPr>
          </a:lstStyle>
          <a:p>
            <a:r>
              <a:rPr lang="zh-CN" altLang="en-US" sz="4500" dirty="0" smtClean="0">
                <a:latin typeface="微软雅黑" pitchFamily="34" charset="-122"/>
                <a:ea typeface="微软雅黑" pitchFamily="34" charset="-122"/>
              </a:rPr>
              <a:t>主标题</a:t>
            </a:r>
            <a:r>
              <a:rPr lang="en-US" altLang="zh-CN" sz="4500" dirty="0" smtClean="0">
                <a:latin typeface="微软雅黑" pitchFamily="34" charset="-122"/>
                <a:ea typeface="微软雅黑" pitchFamily="34" charset="-122"/>
              </a:rPr>
              <a:t>-</a:t>
            </a:r>
            <a:r>
              <a:rPr lang="zh-CN" altLang="en-US" sz="4500" dirty="0" smtClean="0">
                <a:latin typeface="微软雅黑" pitchFamily="34" charset="-122"/>
                <a:ea typeface="微软雅黑" pitchFamily="34" charset="-122"/>
              </a:rPr>
              <a:t>微软雅黑</a:t>
            </a:r>
            <a:endParaRPr lang="zh-CN" altLang="en-US" dirty="0"/>
          </a:p>
        </p:txBody>
      </p:sp>
      <p:sp>
        <p:nvSpPr>
          <p:cNvPr id="6" name="内容占位符 5"/>
          <p:cNvSpPr>
            <a:spLocks noGrp="1"/>
          </p:cNvSpPr>
          <p:nvPr>
            <p:ph sz="quarter" idx="10" hasCustomPrompt="1"/>
          </p:nvPr>
        </p:nvSpPr>
        <p:spPr>
          <a:xfrm>
            <a:off x="1058863" y="2780928"/>
            <a:ext cx="10369550" cy="611932"/>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Tx/>
              <a:buNone/>
              <a:tabLst/>
              <a:defRPr sz="2500">
                <a:solidFill>
                  <a:schemeClr val="tx1"/>
                </a:solidFill>
                <a:latin typeface="+mj-lt"/>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en-US" altLang="zh-CN" sz="2500" dirty="0" smtClean="0">
                <a:solidFill>
                  <a:schemeClr val="tx1"/>
                </a:solidFill>
              </a:rPr>
              <a:t>Main title-Size less than the main title 20</a:t>
            </a:r>
            <a:endParaRPr lang="zh-CN" altLang="en-US" dirty="0"/>
          </a:p>
        </p:txBody>
      </p:sp>
    </p:spTree>
    <p:extLst>
      <p:ext uri="{BB962C8B-B14F-4D97-AF65-F5344CB8AC3E}">
        <p14:creationId xmlns:p14="http://schemas.microsoft.com/office/powerpoint/2010/main" val="200457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37284" y="836712"/>
            <a:ext cx="10978515" cy="1143000"/>
          </a:xfrm>
        </p:spPr>
        <p:txBody>
          <a:bodyPr/>
          <a:lstStyle>
            <a:lvl1pPr algn="l">
              <a:defRPr sz="4400">
                <a:solidFill>
                  <a:schemeClr val="bg1"/>
                </a:solidFill>
              </a:defRPr>
            </a:lvl1pPr>
          </a:lstStyle>
          <a:p>
            <a:r>
              <a:rPr lang="zh-CN" altLang="en-US" sz="4500" dirty="0" smtClean="0">
                <a:solidFill>
                  <a:schemeClr val="bg1"/>
                </a:solidFill>
                <a:latin typeface="微软雅黑" pitchFamily="34" charset="-122"/>
                <a:ea typeface="微软雅黑" pitchFamily="34" charset="-122"/>
              </a:rPr>
              <a:t>主标题或引言页</a:t>
            </a:r>
            <a:endParaRPr lang="zh-CN" altLang="en-US" dirty="0"/>
          </a:p>
        </p:txBody>
      </p:sp>
      <p:pic>
        <p:nvPicPr>
          <p:cNvPr id="6" name="Picture 3"/>
          <p:cNvPicPr>
            <a:picLocks noChangeAspect="1" noChangeArrowheads="1"/>
          </p:cNvPicPr>
          <p:nvPr userDrawn="1"/>
        </p:nvPicPr>
        <p:blipFill>
          <a:blip r:embed="rId3" cstate="print">
            <a:extLst>
              <a:ext uri="{28A0092B-C50C-407E-A947-70E740481C1C}">
                <a14:useLocalDpi xmlns:a14="http://schemas.microsoft.com/office/drawing/2010/main"/>
              </a:ext>
            </a:extLst>
          </a:blip>
          <a:stretch>
            <a:fillRect/>
          </a:stretch>
        </p:blipFill>
        <p:spPr bwMode="auto">
          <a:xfrm>
            <a:off x="5019055" y="3290489"/>
            <a:ext cx="6757988" cy="261681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占位符 7"/>
          <p:cNvSpPr>
            <a:spLocks noGrp="1"/>
          </p:cNvSpPr>
          <p:nvPr>
            <p:ph type="body" sz="quarter" idx="10" hasCustomPrompt="1"/>
          </p:nvPr>
        </p:nvSpPr>
        <p:spPr>
          <a:xfrm>
            <a:off x="780727" y="1772816"/>
            <a:ext cx="11007080" cy="1223962"/>
          </a:xfrm>
        </p:spPr>
        <p:txBody>
          <a:bodyPr/>
          <a:lstStyle>
            <a:lvl1pPr algn="l">
              <a:defRPr sz="3200">
                <a:solidFill>
                  <a:schemeClr val="bg1"/>
                </a:solidFill>
                <a:latin typeface="+mj-lt"/>
              </a:defRPr>
            </a:lvl1pPr>
          </a:lstStyle>
          <a:p>
            <a:pPr algn="l"/>
            <a:r>
              <a:rPr lang="en-US" altLang="zh-CN" sz="2500" dirty="0" smtClean="0">
                <a:solidFill>
                  <a:schemeClr val="bg1"/>
                </a:solidFill>
              </a:rPr>
              <a:t>Title-Size less than the main title 20</a:t>
            </a:r>
            <a:endParaRPr lang="zh-CN" altLang="en-US" sz="2500" dirty="0">
              <a:solidFill>
                <a:schemeClr val="bg1"/>
              </a:solidFill>
            </a:endParaRPr>
          </a:p>
        </p:txBody>
      </p:sp>
      <p:sp>
        <p:nvSpPr>
          <p:cNvPr id="7" name="文本占位符 6"/>
          <p:cNvSpPr>
            <a:spLocks noGrp="1"/>
          </p:cNvSpPr>
          <p:nvPr>
            <p:ph type="body" sz="quarter" idx="11" hasCustomPrompt="1"/>
          </p:nvPr>
        </p:nvSpPr>
        <p:spPr>
          <a:xfrm>
            <a:off x="780082" y="2636912"/>
            <a:ext cx="11007725" cy="1584325"/>
          </a:xfr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sz="320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zh-CN" altLang="en-US" sz="3000" dirty="0" smtClean="0">
                <a:solidFill>
                  <a:schemeClr val="bg1"/>
                </a:solidFill>
                <a:latin typeface="微软雅黑" pitchFamily="34" charset="-122"/>
                <a:ea typeface="微软雅黑" pitchFamily="34" charset="-122"/>
              </a:rPr>
              <a:t>副标题</a:t>
            </a:r>
            <a:r>
              <a:rPr lang="en-US" altLang="zh-CN" sz="3000" dirty="0" smtClean="0">
                <a:solidFill>
                  <a:schemeClr val="bg1"/>
                </a:solidFill>
                <a:latin typeface="微软雅黑" pitchFamily="34" charset="-122"/>
                <a:ea typeface="微软雅黑" pitchFamily="34" charset="-122"/>
              </a:rPr>
              <a:t>-</a:t>
            </a:r>
            <a:r>
              <a:rPr lang="zh-CN" altLang="en-US" sz="3000" dirty="0" smtClean="0">
                <a:solidFill>
                  <a:schemeClr val="bg1"/>
                </a:solidFill>
                <a:latin typeface="微软雅黑" pitchFamily="34" charset="-122"/>
                <a:ea typeface="微软雅黑" pitchFamily="34" charset="-122"/>
              </a:rPr>
              <a:t>微软雅黑</a:t>
            </a:r>
            <a:endParaRPr lang="zh-CN" altLang="en-US" dirty="0" smtClean="0"/>
          </a:p>
        </p:txBody>
      </p:sp>
    </p:spTree>
    <p:extLst>
      <p:ext uri="{BB962C8B-B14F-4D97-AF65-F5344CB8AC3E}">
        <p14:creationId xmlns:p14="http://schemas.microsoft.com/office/powerpoint/2010/main" val="1283758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10543" y="908720"/>
            <a:ext cx="10978515" cy="1143000"/>
          </a:xfrm>
        </p:spPr>
        <p:txBody>
          <a:bodyPr>
            <a:normAutofit/>
          </a:bodyPr>
          <a:lstStyle>
            <a:lvl1pPr algn="l">
              <a:defRPr sz="3000">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10543" y="2132856"/>
            <a:ext cx="10978515" cy="3528392"/>
          </a:xfrm>
        </p:spPr>
        <p:txBody>
          <a:bodyPr>
            <a:normAutofit/>
          </a:bodyPr>
          <a:lstStyle>
            <a:lvl1pPr>
              <a:defRPr sz="2500">
                <a:solidFill>
                  <a:schemeClr val="tx1"/>
                </a:solidFill>
              </a:defRPr>
            </a:lvl1pPr>
            <a:lvl2pPr>
              <a:defRPr sz="2500"/>
            </a:lvl2pPr>
            <a:lvl3pPr>
              <a:defRPr sz="2500"/>
            </a:lvl3pPr>
            <a:lvl4pPr>
              <a:defRPr sz="2500"/>
            </a:lvl4pPr>
            <a:lvl5pPr>
              <a:defRPr sz="2500"/>
            </a:lvl5pPr>
          </a:lstStyle>
          <a:p>
            <a:pPr lvl="0"/>
            <a:r>
              <a:rPr lang="zh-CN" altLang="en-US" dirty="0" smtClean="0"/>
              <a:t>单击此处编辑母版文本样式</a:t>
            </a:r>
          </a:p>
        </p:txBody>
      </p:sp>
      <p:pic>
        <p:nvPicPr>
          <p:cNvPr id="7" name="Picture 2" descr="C:\东软睿道\2016年10月\PPT\老式PPT\小图\PPT(5)-07.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0" y="548680"/>
            <a:ext cx="11471275" cy="5429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东软睿道\2016年10月\PPT\老式PPT\小图\PPT(5)-08.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9555559" y="674092"/>
            <a:ext cx="1536700" cy="29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71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2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 name="Picture 3" descr="C:\东软睿道\2016年10月\PPT\老式PPT\5\PPT(5)-09.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0" y="4365104"/>
            <a:ext cx="10793413" cy="1331913"/>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hasCustomPrompt="1"/>
          </p:nvPr>
        </p:nvSpPr>
        <p:spPr>
          <a:xfrm>
            <a:off x="521260" y="4221088"/>
            <a:ext cx="10978515" cy="1143000"/>
          </a:xfrm>
        </p:spPr>
        <p:txBody>
          <a:bodyPr>
            <a:normAutofit/>
          </a:bodyPr>
          <a:lstStyle>
            <a:lvl1pPr algn="l">
              <a:defRPr sz="3500">
                <a:solidFill>
                  <a:schemeClr val="tx1">
                    <a:lumMod val="85000"/>
                    <a:lumOff val="15000"/>
                  </a:schemeClr>
                </a:solidFill>
              </a:defRPr>
            </a:lvl1pPr>
          </a:lstStyle>
          <a:p>
            <a:r>
              <a:rPr lang="zh-CN" altLang="en-US" sz="3500" dirty="0" smtClean="0">
                <a:latin typeface="微软雅黑" pitchFamily="34" charset="-122"/>
                <a:ea typeface="微软雅黑" pitchFamily="34" charset="-122"/>
              </a:rPr>
              <a:t>章节标题</a:t>
            </a:r>
            <a:r>
              <a:rPr lang="en-US" altLang="zh-CN" sz="3500" dirty="0" smtClean="0">
                <a:latin typeface="微软雅黑" pitchFamily="34" charset="-122"/>
                <a:ea typeface="微软雅黑" pitchFamily="34" charset="-122"/>
              </a:rPr>
              <a:t>-</a:t>
            </a:r>
            <a:r>
              <a:rPr lang="zh-CN" altLang="en-US" sz="3500" dirty="0" smtClean="0">
                <a:latin typeface="微软雅黑" pitchFamily="34" charset="-122"/>
                <a:ea typeface="微软雅黑" pitchFamily="34" charset="-122"/>
              </a:rPr>
              <a:t>微软雅黑</a:t>
            </a:r>
            <a:r>
              <a:rPr lang="en-US" altLang="zh-CN" sz="3500" dirty="0" smtClean="0">
                <a:latin typeface="微软雅黑" pitchFamily="34" charset="-122"/>
                <a:ea typeface="微软雅黑" pitchFamily="34" charset="-122"/>
              </a:rPr>
              <a:t>35</a:t>
            </a:r>
            <a:r>
              <a:rPr lang="zh-CN" altLang="en-US" sz="3500" dirty="0" smtClean="0">
                <a:latin typeface="微软雅黑" pitchFamily="34" charset="-122"/>
                <a:ea typeface="微软雅黑" pitchFamily="34" charset="-122"/>
              </a:rPr>
              <a:t>号字</a:t>
            </a:r>
            <a:endParaRPr lang="zh-CN" altLang="en-US" sz="3500" dirty="0">
              <a:latin typeface="微软雅黑" pitchFamily="34" charset="-122"/>
              <a:ea typeface="微软雅黑" pitchFamily="34" charset="-122"/>
            </a:endParaRPr>
          </a:p>
        </p:txBody>
      </p:sp>
      <p:sp>
        <p:nvSpPr>
          <p:cNvPr id="7" name="文本占位符 6"/>
          <p:cNvSpPr>
            <a:spLocks noGrp="1"/>
          </p:cNvSpPr>
          <p:nvPr>
            <p:ph type="body" sz="quarter" idx="10" hasCustomPrompt="1"/>
          </p:nvPr>
        </p:nvSpPr>
        <p:spPr>
          <a:xfrm>
            <a:off x="520987" y="5084763"/>
            <a:ext cx="10945812" cy="647700"/>
          </a:xfrm>
        </p:spPr>
        <p:txBody>
          <a:bodyPr>
            <a:normAutofit/>
          </a:bodyPr>
          <a:lstStyle>
            <a:lvl1pPr algn="l">
              <a:defRPr sz="2500">
                <a:solidFill>
                  <a:schemeClr val="bg1"/>
                </a:solidFill>
                <a:latin typeface="+mj-lt"/>
              </a:defRPr>
            </a:lvl1pPr>
          </a:lstStyle>
          <a:p>
            <a:pPr algn="l"/>
            <a:r>
              <a:rPr lang="en-US" altLang="zh-CN" sz="2500" dirty="0" smtClean="0">
                <a:solidFill>
                  <a:schemeClr val="tx1"/>
                </a:solidFill>
              </a:rPr>
              <a:t>Title-Size less than the main title 20</a:t>
            </a:r>
            <a:endParaRPr lang="zh-CN" altLang="en-US" sz="2500" dirty="0">
              <a:solidFill>
                <a:schemeClr val="tx1"/>
              </a:solidFill>
            </a:endParaRPr>
          </a:p>
        </p:txBody>
      </p:sp>
    </p:spTree>
    <p:extLst>
      <p:ext uri="{BB962C8B-B14F-4D97-AF65-F5344CB8AC3E}">
        <p14:creationId xmlns:p14="http://schemas.microsoft.com/office/powerpoint/2010/main" val="1417597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板式2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10543" y="908720"/>
            <a:ext cx="10978515" cy="1143000"/>
          </a:xfrm>
        </p:spPr>
        <p:txBody>
          <a:bodyPr>
            <a:normAutofit/>
          </a:bodyPr>
          <a:lstStyle>
            <a:lvl1pPr algn="l">
              <a:defRPr sz="3000"/>
            </a:lvl1pPr>
          </a:lstStyle>
          <a:p>
            <a:r>
              <a:rPr lang="zh-CN" altLang="en-US" smtClean="0"/>
              <a:t>单击此处编辑母版标题样式</a:t>
            </a:r>
            <a:endParaRPr lang="zh-CN" altLang="en-US"/>
          </a:p>
        </p:txBody>
      </p:sp>
      <p:pic>
        <p:nvPicPr>
          <p:cNvPr id="6" name="Picture 2" descr="C:\东软睿道\2016年10月\PPT\老式PPT\小图\PPT(5)-07.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0" y="293787"/>
            <a:ext cx="11471275" cy="5429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东软睿道\2016年10月\PPT\老式PPT\小图\PPT(5)-08.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9555559" y="404664"/>
            <a:ext cx="1536700" cy="292100"/>
          </a:xfrm>
          <a:prstGeom prst="rect">
            <a:avLst/>
          </a:prstGeom>
          <a:noFill/>
          <a:extLst>
            <a:ext uri="{909E8E84-426E-40DD-AFC4-6F175D3DCCD1}">
              <a14:hiddenFill xmlns:a14="http://schemas.microsoft.com/office/drawing/2010/main">
                <a:solidFill>
                  <a:srgbClr val="FFFFFF"/>
                </a:solidFill>
              </a14:hiddenFill>
            </a:ext>
          </a:extLst>
        </p:spPr>
      </p:pic>
      <p:sp>
        <p:nvSpPr>
          <p:cNvPr id="9" name="内容占位符 8"/>
          <p:cNvSpPr>
            <a:spLocks noGrp="1"/>
          </p:cNvSpPr>
          <p:nvPr>
            <p:ph sz="quarter" idx="10"/>
          </p:nvPr>
        </p:nvSpPr>
        <p:spPr>
          <a:xfrm>
            <a:off x="411163" y="2133600"/>
            <a:ext cx="10944225" cy="3743325"/>
          </a:xfrm>
        </p:spPr>
        <p:txBody>
          <a:bodyPr>
            <a:normAutofit/>
          </a:bodyPr>
          <a:lstStyle>
            <a:lvl1pPr>
              <a:defRPr sz="2500"/>
            </a:lvl1pPr>
          </a:lstStyle>
          <a:p>
            <a:pPr lvl="0"/>
            <a:r>
              <a:rPr lang="zh-CN" altLang="en-US" dirty="0" smtClean="0"/>
              <a:t>单击此处编辑母版文本样式</a:t>
            </a:r>
          </a:p>
        </p:txBody>
      </p:sp>
    </p:spTree>
    <p:extLst>
      <p:ext uri="{BB962C8B-B14F-4D97-AF65-F5344CB8AC3E}">
        <p14:creationId xmlns:p14="http://schemas.microsoft.com/office/powerpoint/2010/main" val="127149777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593999" y="2204864"/>
            <a:ext cx="5010351" cy="927755"/>
          </a:xfrm>
          <a:prstGeom prst="rect">
            <a:avLst/>
          </a:prstGeom>
        </p:spPr>
      </p:pic>
    </p:spTree>
    <p:extLst>
      <p:ext uri="{BB962C8B-B14F-4D97-AF65-F5344CB8AC3E}">
        <p14:creationId xmlns:p14="http://schemas.microsoft.com/office/powerpoint/2010/main" val="224466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918" y="274638"/>
            <a:ext cx="10978515"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09918" y="1600201"/>
            <a:ext cx="10978515"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09917" y="6356351"/>
            <a:ext cx="284628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7829E9-6D36-46B0-94A9-90FECAEE5076}" type="datetimeFigureOut">
              <a:rPr lang="zh-CN" altLang="en-US" smtClean="0"/>
              <a:pPr/>
              <a:t>2019/7/18 Thursday</a:t>
            </a:fld>
            <a:endParaRPr lang="zh-CN" altLang="en-US"/>
          </a:p>
        </p:txBody>
      </p:sp>
      <p:sp>
        <p:nvSpPr>
          <p:cNvPr id="5" name="页脚占位符 4"/>
          <p:cNvSpPr>
            <a:spLocks noGrp="1"/>
          </p:cNvSpPr>
          <p:nvPr>
            <p:ph type="ftr" sz="quarter" idx="3"/>
          </p:nvPr>
        </p:nvSpPr>
        <p:spPr>
          <a:xfrm>
            <a:off x="4167770" y="6356351"/>
            <a:ext cx="38628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42151" y="6356351"/>
            <a:ext cx="284628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EEE6B8-5B4E-4819-B4B9-81D9779BF873}" type="slidenum">
              <a:rPr lang="zh-CN" altLang="en-US" smtClean="0"/>
              <a:pPr/>
              <a:t>‹#›</a:t>
            </a:fld>
            <a:endParaRPr lang="zh-CN" altLang="en-US"/>
          </a:p>
        </p:txBody>
      </p:sp>
    </p:spTree>
    <p:extLst>
      <p:ext uri="{BB962C8B-B14F-4D97-AF65-F5344CB8AC3E}">
        <p14:creationId xmlns:p14="http://schemas.microsoft.com/office/powerpoint/2010/main" val="802547411"/>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74" r:id="rId3"/>
    <p:sldLayoutId id="2147483651" r:id="rId4"/>
    <p:sldLayoutId id="2147483661" r:id="rId5"/>
    <p:sldLayoutId id="2147483650" r:id="rId6"/>
    <p:sldLayoutId id="2147483654" r:id="rId7"/>
    <p:sldLayoutId id="2147483660" r:id="rId8"/>
    <p:sldLayoutId id="2147483655" r:id="rId9"/>
    <p:sldLayoutId id="2147483652" r:id="rId10"/>
    <p:sldLayoutId id="2147483653" r:id="rId11"/>
    <p:sldLayoutId id="2147483656" r:id="rId12"/>
    <p:sldLayoutId id="2147483657" r:id="rId13"/>
    <p:sldLayoutId id="2147483658" r:id="rId14"/>
    <p:sldLayoutId id="2147483659" r:id="rId15"/>
    <p:sldLayoutId id="2147483675" r:id="rId16"/>
  </p:sldLayoutIdLst>
  <p:txStyles>
    <p:title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p:titleStyle>
    <p:bodyStyle>
      <a:lvl1pPr marL="0" indent="0" algn="l" defTabSz="914400" rtl="0" eaLnBrk="1" latinLnBrk="0" hangingPunct="1">
        <a:spcBef>
          <a:spcPct val="20000"/>
        </a:spcBef>
        <a:buFontTx/>
        <a:buNone/>
        <a:defRPr sz="3200" kern="1200">
          <a:solidFill>
            <a:schemeClr val="tx1"/>
          </a:solidFill>
          <a:latin typeface="微软雅黑" pitchFamily="34" charset="-122"/>
          <a:ea typeface="微软雅黑" pitchFamily="34" charset="-122"/>
          <a:cs typeface="+mn-cs"/>
        </a:defRPr>
      </a:lvl1pPr>
      <a:lvl2pPr marL="457200" indent="0" algn="l" defTabSz="914400" rtl="0" eaLnBrk="1" latinLnBrk="0" hangingPunct="1">
        <a:spcBef>
          <a:spcPct val="20000"/>
        </a:spcBef>
        <a:buFontTx/>
        <a:buNone/>
        <a:defRPr sz="2800" kern="1200">
          <a:solidFill>
            <a:schemeClr val="tx1"/>
          </a:solidFill>
          <a:latin typeface="微软雅黑" pitchFamily="34" charset="-122"/>
          <a:ea typeface="微软雅黑" pitchFamily="34" charset="-122"/>
          <a:cs typeface="+mn-cs"/>
        </a:defRPr>
      </a:lvl2pPr>
      <a:lvl3pPr marL="914400" indent="0" algn="l" defTabSz="914400" rtl="0" eaLnBrk="1" latinLnBrk="0" hangingPunct="1">
        <a:spcBef>
          <a:spcPct val="20000"/>
        </a:spcBef>
        <a:buFontTx/>
        <a:buNone/>
        <a:defRPr sz="2400" kern="1200">
          <a:solidFill>
            <a:schemeClr val="tx1"/>
          </a:solidFill>
          <a:latin typeface="微软雅黑" pitchFamily="34" charset="-122"/>
          <a:ea typeface="微软雅黑" pitchFamily="34" charset="-122"/>
          <a:cs typeface="+mn-cs"/>
        </a:defRPr>
      </a:lvl3pPr>
      <a:lvl4pPr marL="1371600" indent="0" algn="l" defTabSz="914400" rtl="0" eaLnBrk="1" latinLnBrk="0" hangingPunct="1">
        <a:spcBef>
          <a:spcPct val="20000"/>
        </a:spcBef>
        <a:buFontTx/>
        <a:buNone/>
        <a:defRPr sz="2000" kern="1200">
          <a:solidFill>
            <a:schemeClr val="tx1"/>
          </a:solidFill>
          <a:latin typeface="微软雅黑" pitchFamily="34" charset="-122"/>
          <a:ea typeface="微软雅黑" pitchFamily="34" charset="-122"/>
          <a:cs typeface="+mn-cs"/>
        </a:defRPr>
      </a:lvl4pPr>
      <a:lvl5pPr marL="1828800" indent="0" algn="l" defTabSz="914400" rtl="0" eaLnBrk="1" latinLnBrk="0" hangingPunct="1">
        <a:spcBef>
          <a:spcPct val="20000"/>
        </a:spcBef>
        <a:buFontTx/>
        <a:buNone/>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915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0"/>
            <a:ext cx="1097915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0"/>
            <a:ext cx="284638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553D39-AAC1-43C7-8714-616E1ACE813D}" type="datetimeFigureOut">
              <a:rPr lang="zh-CN" altLang="en-US" smtClean="0"/>
              <a:pPr/>
              <a:t>2019/7/18 Thursday</a:t>
            </a:fld>
            <a:endParaRPr lang="zh-CN" altLang="en-US"/>
          </a:p>
        </p:txBody>
      </p:sp>
      <p:sp>
        <p:nvSpPr>
          <p:cNvPr id="5" name="页脚占位符 4"/>
          <p:cNvSpPr>
            <a:spLocks noGrp="1"/>
          </p:cNvSpPr>
          <p:nvPr>
            <p:ph type="ftr" sz="quarter" idx="3"/>
          </p:nvPr>
        </p:nvSpPr>
        <p:spPr>
          <a:xfrm>
            <a:off x="4167188" y="6356350"/>
            <a:ext cx="38639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42363" y="6356350"/>
            <a:ext cx="284638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7B324-E8D0-4DB6-8679-37D084659CFB}" type="slidenum">
              <a:rPr lang="zh-CN" altLang="en-US" smtClean="0"/>
              <a:pPr/>
              <a:t>‹#›</a:t>
            </a:fld>
            <a:endParaRPr lang="zh-CN" altLang="en-US"/>
          </a:p>
        </p:txBody>
      </p:sp>
    </p:spTree>
    <p:extLst>
      <p:ext uri="{BB962C8B-B14F-4D97-AF65-F5344CB8AC3E}">
        <p14:creationId xmlns:p14="http://schemas.microsoft.com/office/powerpoint/2010/main" val="123206869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6.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3"/>
          <p:cNvSpPr txBox="1">
            <a:spLocks noChangeArrowheads="1"/>
          </p:cNvSpPr>
          <p:nvPr/>
        </p:nvSpPr>
        <p:spPr bwMode="auto">
          <a:xfrm>
            <a:off x="698575" y="2348880"/>
            <a:ext cx="49307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3600" b="1" dirty="0">
                <a:solidFill>
                  <a:srgbClr val="FFFFFF"/>
                </a:solidFill>
                <a:latin typeface="微软雅黑" panose="020B0503020204020204" pitchFamily="34" charset="-122"/>
                <a:ea typeface="微软雅黑" panose="020B0503020204020204" pitchFamily="34" charset="-122"/>
                <a:cs typeface="Verdana" panose="020B0604030504040204" pitchFamily="34" charset="0"/>
              </a:rPr>
              <a:t>东</a:t>
            </a:r>
            <a:r>
              <a:rPr lang="zh-CN" altLang="en-US" sz="3600" b="1" dirty="0" smtClean="0">
                <a:solidFill>
                  <a:srgbClr val="FFFFFF"/>
                </a:solidFill>
                <a:latin typeface="微软雅黑" panose="020B0503020204020204" pitchFamily="34" charset="-122"/>
                <a:ea typeface="微软雅黑" panose="020B0503020204020204" pitchFamily="34" charset="-122"/>
                <a:cs typeface="Verdana" panose="020B0604030504040204" pitchFamily="34" charset="0"/>
              </a:rPr>
              <a:t>软简介</a:t>
            </a:r>
            <a:endParaRPr lang="en-US" altLang="zh-CN" sz="3600" b="1" dirty="0">
              <a:solidFill>
                <a:srgbClr val="FFFFFF"/>
              </a:solidFill>
              <a:latin typeface="微软雅黑" panose="020B0503020204020204" pitchFamily="34" charset="-122"/>
              <a:ea typeface="微软雅黑" panose="020B0503020204020204" pitchFamily="34" charset="-122"/>
              <a:cs typeface="Verdana" panose="020B0604030504040204" pitchFamily="34" charset="0"/>
            </a:endParaRPr>
          </a:p>
        </p:txBody>
      </p:sp>
      <p:pic>
        <p:nvPicPr>
          <p:cNvPr id="12" name="Picture 3" descr="C:\东软睿道\2016年10月\PPT\老式PPT\5\PPT(5)-07.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25799" y="1592932"/>
            <a:ext cx="8955087" cy="3240088"/>
          </a:xfrm>
          <a:prstGeom prst="rect">
            <a:avLst/>
          </a:prstGeom>
          <a:noFill/>
          <a:extLst>
            <a:ext uri="{909E8E84-426E-40DD-AFC4-6F175D3DCCD1}">
              <a14:hiddenFill xmlns:a14="http://schemas.microsoft.com/office/drawing/2010/main">
                <a:solidFill>
                  <a:srgbClr val="FFFFFF"/>
                </a:solidFill>
              </a14:hiddenFill>
            </a:ext>
          </a:extLst>
        </p:spPr>
      </p:pic>
      <p:sp>
        <p:nvSpPr>
          <p:cNvPr id="14" name="标题 1"/>
          <p:cNvSpPr>
            <a:spLocks noGrp="1"/>
          </p:cNvSpPr>
          <p:nvPr>
            <p:ph type="title"/>
          </p:nvPr>
        </p:nvSpPr>
        <p:spPr>
          <a:xfrm>
            <a:off x="554559" y="2069976"/>
            <a:ext cx="8297569" cy="1143000"/>
          </a:xfrm>
        </p:spPr>
        <p:txBody>
          <a:bodyPr vert="horz" lIns="91440" tIns="45720" rIns="91440" bIns="45720" rtlCol="0" anchor="ctr">
            <a:normAutofit/>
          </a:bodyPr>
          <a:lstStyle/>
          <a:p>
            <a:r>
              <a:rPr lang="en-US" altLang="zh-CN" sz="4500" dirty="0" smtClean="0">
                <a:solidFill>
                  <a:schemeClr val="bg1"/>
                </a:solidFill>
              </a:rPr>
              <a:t>C</a:t>
            </a:r>
            <a:r>
              <a:rPr lang="zh-CN" altLang="en-US" sz="4500" dirty="0" smtClean="0">
                <a:solidFill>
                  <a:schemeClr val="bg1"/>
                </a:solidFill>
              </a:rPr>
              <a:t>语言中的函数</a:t>
            </a:r>
            <a:endParaRPr lang="zh-CN" altLang="en-US" sz="4500" dirty="0">
              <a:solidFill>
                <a:schemeClr val="bg1"/>
              </a:solidFill>
            </a:endParaRPr>
          </a:p>
        </p:txBody>
      </p:sp>
    </p:spTree>
    <p:extLst>
      <p:ext uri="{BB962C8B-B14F-4D97-AF65-F5344CB8AC3E}">
        <p14:creationId xmlns:p14="http://schemas.microsoft.com/office/powerpoint/2010/main" val="1008031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458108" y="1052736"/>
            <a:ext cx="11740242" cy="4212701"/>
          </a:xfrm>
          <a:prstGeom prst="rect">
            <a:avLst/>
          </a:prstGeom>
        </p:spPr>
      </p:pic>
    </p:spTree>
    <p:extLst>
      <p:ext uri="{BB962C8B-B14F-4D97-AF65-F5344CB8AC3E}">
        <p14:creationId xmlns:p14="http://schemas.microsoft.com/office/powerpoint/2010/main" val="3181986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库函数</a:t>
            </a:r>
            <a:endParaRPr lang="zh-CN" altLang="en-US" dirty="0"/>
          </a:p>
        </p:txBody>
      </p:sp>
      <p:sp>
        <p:nvSpPr>
          <p:cNvPr id="3" name="矩形 2"/>
          <p:cNvSpPr/>
          <p:nvPr/>
        </p:nvSpPr>
        <p:spPr>
          <a:xfrm>
            <a:off x="1058616" y="1417638"/>
            <a:ext cx="8090148" cy="2954655"/>
          </a:xfrm>
          <a:prstGeom prst="rect">
            <a:avLst/>
          </a:prstGeom>
        </p:spPr>
        <p:txBody>
          <a:bodyPr wrap="square">
            <a:spAutoFit/>
          </a:bodyPr>
          <a:lstStyle/>
          <a:p>
            <a:r>
              <a:rPr lang="en-US" altLang="zh-CN" sz="2400" b="1" dirty="0"/>
              <a:t>(1)C</a:t>
            </a:r>
            <a:r>
              <a:rPr lang="zh-CN" altLang="en-US" sz="2400" b="1" dirty="0"/>
              <a:t>语言提供了大量的实现各从函数定义的角度可以将函数划分为两类，即标准库函数和用户自定义函数。</a:t>
            </a:r>
          </a:p>
          <a:p>
            <a:r>
              <a:rPr lang="zh-CN" altLang="en-US" sz="2400" b="1" dirty="0"/>
              <a:t>种特定功能的标准库函数，这类函数是编译系统事先定义好的，因此用户无须定义，只在程序前使用</a:t>
            </a:r>
            <a:r>
              <a:rPr lang="en-US" altLang="zh-CN" sz="2400" b="1" dirty="0"/>
              <a:t>include</a:t>
            </a:r>
            <a:r>
              <a:rPr lang="zh-CN" altLang="en-US" sz="2400" b="1" dirty="0"/>
              <a:t>包含该函数原型的头文件，即可在程序中直接调用。在前面各章的例题中反复用到的</a:t>
            </a:r>
            <a:r>
              <a:rPr lang="en-US" altLang="zh-CN" sz="2400" b="1" dirty="0" err="1"/>
              <a:t>printf</a:t>
            </a:r>
            <a:r>
              <a:rPr lang="en-US" altLang="zh-CN" sz="2400" b="1" dirty="0"/>
              <a:t>( )</a:t>
            </a:r>
            <a:r>
              <a:rPr lang="zh-CN" altLang="en-US" sz="2400" b="1" dirty="0"/>
              <a:t>、</a:t>
            </a:r>
            <a:r>
              <a:rPr lang="en-US" altLang="zh-CN" sz="2400" b="1" dirty="0" err="1"/>
              <a:t>scanf</a:t>
            </a:r>
            <a:r>
              <a:rPr lang="en-US" altLang="zh-CN" sz="2400" b="1" dirty="0"/>
              <a:t>( )</a:t>
            </a:r>
            <a:r>
              <a:rPr lang="zh-CN" altLang="en-US" sz="2400" b="1" dirty="0"/>
              <a:t>、</a:t>
            </a:r>
            <a:r>
              <a:rPr lang="en-US" altLang="zh-CN" sz="2400" b="1" dirty="0" err="1"/>
              <a:t>sqrt</a:t>
            </a:r>
            <a:r>
              <a:rPr lang="en-US" altLang="zh-CN" sz="2400" b="1" dirty="0"/>
              <a:t>( )</a:t>
            </a:r>
            <a:r>
              <a:rPr lang="zh-CN" altLang="en-US" sz="2400" b="1" dirty="0"/>
              <a:t>、</a:t>
            </a:r>
            <a:r>
              <a:rPr lang="en-US" altLang="zh-CN" sz="2400" b="1" dirty="0" err="1"/>
              <a:t>getchar</a:t>
            </a:r>
            <a:r>
              <a:rPr lang="en-US" altLang="zh-CN" sz="2400" b="1" dirty="0"/>
              <a:t>( )</a:t>
            </a:r>
            <a:r>
              <a:rPr lang="zh-CN" altLang="en-US" sz="2400" b="1" dirty="0"/>
              <a:t>、</a:t>
            </a:r>
            <a:r>
              <a:rPr lang="en-US" altLang="zh-CN" sz="2400" b="1" dirty="0" err="1"/>
              <a:t>strcat</a:t>
            </a:r>
            <a:r>
              <a:rPr lang="en-US" altLang="zh-CN" sz="2400" b="1" dirty="0"/>
              <a:t>( )</a:t>
            </a:r>
            <a:r>
              <a:rPr lang="zh-CN" altLang="en-US" sz="2400" b="1" dirty="0"/>
              <a:t>等函数属于此类。</a:t>
            </a:r>
          </a:p>
          <a:p>
            <a:endParaRPr lang="zh-CN" altLang="en-US" dirty="0"/>
          </a:p>
        </p:txBody>
      </p:sp>
    </p:spTree>
    <p:extLst>
      <p:ext uri="{BB962C8B-B14F-4D97-AF65-F5344CB8AC3E}">
        <p14:creationId xmlns:p14="http://schemas.microsoft.com/office/powerpoint/2010/main" val="439385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66527" y="1772816"/>
            <a:ext cx="3672408" cy="3353091"/>
          </a:xfrm>
          <a:prstGeom prst="rect">
            <a:avLst/>
          </a:prstGeom>
        </p:spPr>
      </p:pic>
      <p:pic>
        <p:nvPicPr>
          <p:cNvPr id="4" name="图片 3"/>
          <p:cNvPicPr>
            <a:picLocks noChangeAspect="1"/>
          </p:cNvPicPr>
          <p:nvPr/>
        </p:nvPicPr>
        <p:blipFill>
          <a:blip r:embed="rId3"/>
          <a:stretch>
            <a:fillRect/>
          </a:stretch>
        </p:blipFill>
        <p:spPr>
          <a:xfrm>
            <a:off x="361710" y="332656"/>
            <a:ext cx="8882642" cy="1012024"/>
          </a:xfrm>
          <a:prstGeom prst="rect">
            <a:avLst/>
          </a:prstGeom>
        </p:spPr>
      </p:pic>
      <p:pic>
        <p:nvPicPr>
          <p:cNvPr id="5" name="图片 4"/>
          <p:cNvPicPr>
            <a:picLocks noChangeAspect="1"/>
          </p:cNvPicPr>
          <p:nvPr/>
        </p:nvPicPr>
        <p:blipFill>
          <a:blip r:embed="rId4"/>
          <a:stretch>
            <a:fillRect/>
          </a:stretch>
        </p:blipFill>
        <p:spPr>
          <a:xfrm>
            <a:off x="4587007" y="1809395"/>
            <a:ext cx="4883319" cy="3279932"/>
          </a:xfrm>
          <a:prstGeom prst="rect">
            <a:avLst/>
          </a:prstGeom>
        </p:spPr>
      </p:pic>
      <p:pic>
        <p:nvPicPr>
          <p:cNvPr id="6" name="图片 5"/>
          <p:cNvPicPr>
            <a:picLocks noChangeAspect="1"/>
          </p:cNvPicPr>
          <p:nvPr/>
        </p:nvPicPr>
        <p:blipFill>
          <a:blip r:embed="rId5"/>
          <a:stretch>
            <a:fillRect/>
          </a:stretch>
        </p:blipFill>
        <p:spPr>
          <a:xfrm>
            <a:off x="5307087" y="4581128"/>
            <a:ext cx="2773920" cy="1524132"/>
          </a:xfrm>
          <a:prstGeom prst="rect">
            <a:avLst/>
          </a:prstGeom>
        </p:spPr>
      </p:pic>
    </p:spTree>
    <p:extLst>
      <p:ext uri="{BB962C8B-B14F-4D97-AF65-F5344CB8AC3E}">
        <p14:creationId xmlns:p14="http://schemas.microsoft.com/office/powerpoint/2010/main" val="4181684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2591" y="188640"/>
            <a:ext cx="10978515" cy="1143000"/>
          </a:xfrm>
        </p:spPr>
        <p:txBody>
          <a:bodyPr/>
          <a:lstStyle/>
          <a:p>
            <a:endParaRPr lang="zh-CN" altLang="en-US" dirty="0"/>
          </a:p>
        </p:txBody>
      </p:sp>
      <p:sp>
        <p:nvSpPr>
          <p:cNvPr id="3" name="矩形 2"/>
          <p:cNvSpPr/>
          <p:nvPr/>
        </p:nvSpPr>
        <p:spPr>
          <a:xfrm>
            <a:off x="609918" y="1772816"/>
            <a:ext cx="6099175" cy="2677656"/>
          </a:xfrm>
          <a:prstGeom prst="rect">
            <a:avLst/>
          </a:prstGeom>
        </p:spPr>
        <p:txBody>
          <a:bodyPr>
            <a:spAutoFit/>
          </a:bodyPr>
          <a:lstStyle/>
          <a:p>
            <a:pPr lvl="0" eaLnBrk="0" fontAlgn="base" hangingPunct="0">
              <a:spcBef>
                <a:spcPct val="0"/>
              </a:spcBef>
              <a:spcAft>
                <a:spcPct val="0"/>
              </a:spcAft>
            </a:pPr>
            <a:r>
              <a:rPr lang="en-US" altLang="zh-CN" sz="2400" b="1" dirty="0">
                <a:solidFill>
                  <a:srgbClr val="000000"/>
                </a:solidFill>
                <a:latin typeface="Times New Roman" panose="02020603050405020304" pitchFamily="18" charset="0"/>
                <a:ea typeface="华文中宋" panose="02010600040101010101" pitchFamily="2" charset="-122"/>
              </a:rPr>
              <a:t>2.	</a:t>
            </a:r>
            <a:r>
              <a:rPr lang="zh-CN" altLang="zh-CN" sz="2400" b="1" dirty="0">
                <a:solidFill>
                  <a:srgbClr val="000000"/>
                </a:solidFill>
                <a:latin typeface="Times New Roman" panose="02020603050405020304" pitchFamily="18" charset="0"/>
                <a:ea typeface="华文中宋" panose="02010600040101010101" pitchFamily="2" charset="-122"/>
              </a:rPr>
              <a:t>字符串输入函数</a:t>
            </a:r>
            <a:r>
              <a:rPr lang="en-US" altLang="zh-CN" sz="2400" b="1" dirty="0">
                <a:solidFill>
                  <a:srgbClr val="000000"/>
                </a:solidFill>
                <a:latin typeface="Times New Roman" panose="02020603050405020304" pitchFamily="18" charset="0"/>
                <a:ea typeface="华文中宋" panose="02010600040101010101" pitchFamily="2" charset="-122"/>
              </a:rPr>
              <a:t>gets</a:t>
            </a:r>
            <a:endParaRPr lang="zh-CN" altLang="zh-CN" sz="2400" b="1" dirty="0">
              <a:solidFill>
                <a:srgbClr val="000000"/>
              </a:solidFill>
              <a:latin typeface="Times New Roman" panose="02020603050405020304" pitchFamily="18" charset="0"/>
              <a:ea typeface="华文中宋" panose="02010600040101010101" pitchFamily="2" charset="-122"/>
            </a:endParaRPr>
          </a:p>
          <a:p>
            <a:pPr lvl="0" eaLnBrk="0" fontAlgn="base" hangingPunct="0">
              <a:spcBef>
                <a:spcPct val="0"/>
              </a:spcBef>
              <a:spcAft>
                <a:spcPct val="0"/>
              </a:spcAft>
            </a:pPr>
            <a:r>
              <a:rPr lang="zh-CN" altLang="zh-CN" sz="2400" b="1" dirty="0">
                <a:solidFill>
                  <a:srgbClr val="000000"/>
                </a:solidFill>
                <a:latin typeface="Times New Roman" panose="02020603050405020304" pitchFamily="18" charset="0"/>
                <a:ea typeface="华文中宋" panose="02010600040101010101" pitchFamily="2" charset="-122"/>
              </a:rPr>
              <a:t>格式：</a:t>
            </a:r>
            <a:endParaRPr lang="en-US" altLang="zh-CN" sz="2400" b="1" dirty="0">
              <a:solidFill>
                <a:srgbClr val="000000"/>
              </a:solidFill>
              <a:latin typeface="Times New Roman" panose="02020603050405020304" pitchFamily="18" charset="0"/>
              <a:ea typeface="华文中宋" panose="02010600040101010101" pitchFamily="2" charset="-122"/>
            </a:endParaRPr>
          </a:p>
          <a:p>
            <a:pPr lvl="0" eaLnBrk="0" fontAlgn="base" hangingPunct="0">
              <a:spcBef>
                <a:spcPct val="0"/>
              </a:spcBef>
              <a:spcAft>
                <a:spcPct val="0"/>
              </a:spcAft>
            </a:pPr>
            <a:r>
              <a:rPr lang="en-US" altLang="zh-CN" sz="2400" b="1" dirty="0">
                <a:solidFill>
                  <a:srgbClr val="000000"/>
                </a:solidFill>
                <a:latin typeface="Times New Roman" panose="02020603050405020304" pitchFamily="18" charset="0"/>
                <a:ea typeface="华文中宋" panose="02010600040101010101" pitchFamily="2" charset="-122"/>
              </a:rPr>
              <a:t>         gets(</a:t>
            </a:r>
            <a:r>
              <a:rPr lang="zh-CN" altLang="zh-CN" sz="2400" b="1" dirty="0">
                <a:solidFill>
                  <a:srgbClr val="002060"/>
                </a:solidFill>
                <a:latin typeface="Times New Roman" panose="02020603050405020304" pitchFamily="18" charset="0"/>
                <a:ea typeface="华文中宋" panose="02010600040101010101" pitchFamily="2" charset="-122"/>
              </a:rPr>
              <a:t>字符数组名</a:t>
            </a:r>
            <a:r>
              <a:rPr lang="en-US" altLang="zh-CN" sz="2400" b="1" dirty="0">
                <a:solidFill>
                  <a:srgbClr val="000000"/>
                </a:solidFill>
                <a:latin typeface="Times New Roman" panose="02020603050405020304" pitchFamily="18" charset="0"/>
                <a:ea typeface="华文中宋" panose="02010600040101010101" pitchFamily="2" charset="-122"/>
              </a:rPr>
              <a:t>)</a:t>
            </a:r>
            <a:endParaRPr lang="zh-CN" altLang="zh-CN" sz="2400" b="1" dirty="0">
              <a:solidFill>
                <a:srgbClr val="000000"/>
              </a:solidFill>
              <a:latin typeface="Times New Roman" panose="02020603050405020304" pitchFamily="18" charset="0"/>
              <a:ea typeface="华文中宋" panose="02010600040101010101" pitchFamily="2" charset="-122"/>
            </a:endParaRPr>
          </a:p>
          <a:p>
            <a:pPr lvl="0" eaLnBrk="0" fontAlgn="base" hangingPunct="0">
              <a:spcBef>
                <a:spcPct val="0"/>
              </a:spcBef>
              <a:spcAft>
                <a:spcPct val="0"/>
              </a:spcAft>
            </a:pPr>
            <a:r>
              <a:rPr lang="zh-CN" altLang="zh-CN" sz="2400" b="1" dirty="0">
                <a:solidFill>
                  <a:srgbClr val="000000"/>
                </a:solidFill>
                <a:latin typeface="Times New Roman" panose="02020603050405020304" pitchFamily="18" charset="0"/>
                <a:ea typeface="华文中宋" panose="02010600040101010101" pitchFamily="2" charset="-122"/>
              </a:rPr>
              <a:t>功能：</a:t>
            </a:r>
            <a:endParaRPr lang="en-US" altLang="zh-CN" sz="2400" b="1" dirty="0">
              <a:solidFill>
                <a:srgbClr val="000000"/>
              </a:solidFill>
              <a:latin typeface="Times New Roman" panose="02020603050405020304" pitchFamily="18" charset="0"/>
              <a:ea typeface="华文中宋" panose="02010600040101010101" pitchFamily="2" charset="-122"/>
            </a:endParaRPr>
          </a:p>
          <a:p>
            <a:pPr lvl="0" eaLnBrk="0" fontAlgn="base" hangingPunct="0">
              <a:spcBef>
                <a:spcPct val="0"/>
              </a:spcBef>
              <a:spcAft>
                <a:spcPct val="0"/>
              </a:spcAft>
            </a:pPr>
            <a:r>
              <a:rPr lang="en-US" altLang="zh-CN" sz="2400" b="1" dirty="0">
                <a:solidFill>
                  <a:srgbClr val="000000"/>
                </a:solidFill>
                <a:latin typeface="Times New Roman" panose="02020603050405020304" pitchFamily="18" charset="0"/>
                <a:ea typeface="华文中宋" panose="02010600040101010101" pitchFamily="2" charset="-122"/>
              </a:rPr>
              <a:t>   </a:t>
            </a:r>
            <a:r>
              <a:rPr lang="zh-CN" altLang="zh-CN" sz="2400" b="1" dirty="0">
                <a:solidFill>
                  <a:srgbClr val="000000"/>
                </a:solidFill>
                <a:latin typeface="Times New Roman" panose="02020603050405020304" pitchFamily="18" charset="0"/>
                <a:ea typeface="华文中宋" panose="02010600040101010101" pitchFamily="2" charset="-122"/>
              </a:rPr>
              <a:t>从标准输入设备键盘上输入一个字符串，并</a:t>
            </a:r>
            <a:r>
              <a:rPr lang="zh-CN" altLang="zh-CN" sz="2400" b="1" dirty="0">
                <a:solidFill>
                  <a:srgbClr val="C00000"/>
                </a:solidFill>
                <a:latin typeface="Times New Roman" panose="02020603050405020304" pitchFamily="18" charset="0"/>
                <a:ea typeface="华文中宋" panose="02010600040101010101" pitchFamily="2" charset="-122"/>
              </a:rPr>
              <a:t>保存在字符数组</a:t>
            </a:r>
            <a:r>
              <a:rPr lang="zh-CN" altLang="zh-CN" sz="2400" b="1" dirty="0">
                <a:solidFill>
                  <a:srgbClr val="000000"/>
                </a:solidFill>
                <a:latin typeface="Times New Roman" panose="02020603050405020304" pitchFamily="18" charset="0"/>
                <a:ea typeface="华文中宋" panose="02010600040101010101" pitchFamily="2" charset="-122"/>
              </a:rPr>
              <a:t>中。本函数得到一个函数值，即为该字符数组的首地址。</a:t>
            </a:r>
            <a:endParaRPr lang="zh-CN" altLang="en-US" sz="2400" b="1" dirty="0">
              <a:solidFill>
                <a:srgbClr val="000000"/>
              </a:solidFill>
              <a:latin typeface="Times New Roman" panose="02020603050405020304" pitchFamily="18" charset="0"/>
              <a:ea typeface="华文中宋" panose="02010600040101010101" pitchFamily="2" charset="-122"/>
            </a:endParaRPr>
          </a:p>
        </p:txBody>
      </p:sp>
      <p:sp>
        <p:nvSpPr>
          <p:cNvPr id="6" name="矩形 5"/>
          <p:cNvSpPr/>
          <p:nvPr/>
        </p:nvSpPr>
        <p:spPr>
          <a:xfrm>
            <a:off x="6531223" y="1403484"/>
            <a:ext cx="6099175" cy="3416320"/>
          </a:xfrm>
          <a:prstGeom prst="rect">
            <a:avLst/>
          </a:prstGeom>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a:t>
            </a:r>
            <a:r>
              <a:rPr kumimoji="0" lang="zh-CN"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例</a:t>
            </a:r>
            <a:r>
              <a:rPr lang="en-US" altLang="zh-CN" sz="2400" b="1" kern="0" noProof="0" dirty="0" smtClean="0">
                <a:solidFill>
                  <a:srgbClr val="000000"/>
                </a:solidFill>
                <a:latin typeface="Times New Roman" panose="02020603050405020304" pitchFamily="18" charset="0"/>
                <a:ea typeface="华文中宋" panose="02010600040101010101" pitchFamily="2" charset="-122"/>
              </a:rPr>
              <a:t>】</a:t>
            </a:r>
            <a:r>
              <a:rPr kumimoji="0" lang="zh-CN"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输入一个字符串，并输出。</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#include &lt;</a:t>
            </a:r>
            <a:r>
              <a:rPr kumimoji="0" lang="en-US" altLang="zh-CN" sz="24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华文中宋" panose="02010600040101010101" pitchFamily="2" charset="-122"/>
              </a:rPr>
              <a:t>stdio.h</a:t>
            </a: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&gt;</a:t>
            </a:r>
            <a:endParaRPr kumimoji="0" lang="zh-CN"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void main( )</a:t>
            </a:r>
            <a:endParaRPr kumimoji="0" lang="zh-CN"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a:t>
            </a:r>
            <a:endParaRPr kumimoji="0" lang="zh-CN"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char </a:t>
            </a:r>
            <a:r>
              <a:rPr kumimoji="0" lang="en-US" altLang="zh-CN" sz="24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华文中宋" panose="02010600040101010101" pitchFamily="2" charset="-122"/>
              </a:rPr>
              <a:t>st</a:t>
            </a: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[15];</a:t>
            </a:r>
            <a:endParaRPr kumimoji="0" lang="zh-CN"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华文中宋" panose="02010600040101010101" pitchFamily="2" charset="-122"/>
              </a:rPr>
              <a:t>printf</a:t>
            </a: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("input string:\n");</a:t>
            </a:r>
            <a:endParaRPr kumimoji="0" lang="zh-CN"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gets(</a:t>
            </a:r>
            <a:r>
              <a:rPr kumimoji="0" lang="en-US" altLang="zh-CN" sz="24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华文中宋" panose="02010600040101010101" pitchFamily="2" charset="-122"/>
              </a:rPr>
              <a:t>st</a:t>
            </a: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a:t>
            </a:r>
            <a:endParaRPr kumimoji="0" lang="zh-CN"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puts(</a:t>
            </a:r>
            <a:r>
              <a:rPr kumimoji="0" lang="en-US" altLang="zh-CN" sz="24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华文中宋" panose="02010600040101010101" pitchFamily="2" charset="-122"/>
              </a:rPr>
              <a:t>st</a:t>
            </a: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a:t>
            </a:r>
            <a:endParaRPr kumimoji="0" lang="zh-CN"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a:t>
            </a:r>
            <a:endParaRPr kumimoji="0" lang="zh-CN"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3552905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矩形 2"/>
          <p:cNvSpPr/>
          <p:nvPr/>
        </p:nvSpPr>
        <p:spPr>
          <a:xfrm>
            <a:off x="152400" y="1287463"/>
            <a:ext cx="4305300" cy="2160587"/>
          </a:xfrm>
          <a:prstGeom prst="rect">
            <a:avLst/>
          </a:prstGeom>
          <a:solidFill>
            <a:srgbClr val="DAEDEF">
              <a:lumMod val="90000"/>
            </a:srgbClr>
          </a:solidFill>
        </p:spPr>
        <p:txBody>
          <a:bodyPr>
            <a:spAutoFit/>
          </a:bodyPr>
          <a:lstStyle/>
          <a:p>
            <a:pPr marL="0" marR="0" lvl="0" indent="0" defTabSz="914400" eaLnBrk="0" fontAlgn="base" latinLnBrk="0" hangingPunct="0">
              <a:lnSpc>
                <a:spcPct val="100000"/>
              </a:lnSpc>
              <a:spcBef>
                <a:spcPct val="20000"/>
              </a:spcBef>
              <a:spcAft>
                <a:spcPct val="0"/>
              </a:spcAft>
              <a:buClr>
                <a:srgbClr val="000099"/>
              </a:buClr>
              <a:buSzPct val="70000"/>
              <a:buFont typeface="Arial" charset="0"/>
              <a:buNone/>
              <a:tabLst/>
              <a:defRPr/>
            </a:pPr>
            <a:r>
              <a:rPr lang="en-US" altLang="zh-CN" sz="2400" b="1" kern="0" dirty="0">
                <a:solidFill>
                  <a:srgbClr val="000000"/>
                </a:solidFill>
                <a:latin typeface="Times New Roman" panose="02020603050405020304" pitchFamily="18" charset="0"/>
                <a:ea typeface="华文中宋" panose="02010600040101010101" pitchFamily="2" charset="-122"/>
              </a:rPr>
              <a:t>3</a:t>
            </a: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rPr>
              <a:t>	</a:t>
            </a:r>
            <a:r>
              <a:rPr kumimoji="0" lang="zh-CN"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rPr>
              <a:t>字符串拷贝函数</a:t>
            </a:r>
            <a:r>
              <a:rPr kumimoji="0" lang="en-US" altLang="zh-CN" sz="2400" b="1" i="0" u="none" strike="noStrike" kern="0" cap="none" spc="0" normalizeH="0" baseline="0" noProof="0" dirty="0" err="1">
                <a:ln>
                  <a:noFill/>
                </a:ln>
                <a:solidFill>
                  <a:srgbClr val="000000"/>
                </a:solidFill>
                <a:effectLst/>
                <a:uLnTx/>
                <a:uFillTx/>
                <a:latin typeface="Times New Roman" panose="02020603050405020304" pitchFamily="18" charset="0"/>
                <a:ea typeface="华文中宋" panose="02010600040101010101" pitchFamily="2" charset="-122"/>
              </a:rPr>
              <a:t>strcpy</a:t>
            </a:r>
            <a:endParaRPr kumimoji="0" lang="zh-CN"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endParaRPr>
          </a:p>
          <a:p>
            <a:pPr marL="0" marR="0" lvl="0" indent="0" defTabSz="914400" eaLnBrk="0" fontAlgn="base" latinLnBrk="0" hangingPunct="0">
              <a:lnSpc>
                <a:spcPct val="100000"/>
              </a:lnSpc>
              <a:spcBef>
                <a:spcPct val="20000"/>
              </a:spcBef>
              <a:spcAft>
                <a:spcPct val="0"/>
              </a:spcAft>
              <a:buClr>
                <a:srgbClr val="000099"/>
              </a:buClr>
              <a:buSzPct val="70000"/>
              <a:buFont typeface="Arial" charset="0"/>
              <a:buNone/>
              <a:tabLst/>
              <a:defRPr/>
            </a:pPr>
            <a:r>
              <a:rPr kumimoji="0" lang="zh-CN"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rPr>
              <a:t>格式：</a:t>
            </a:r>
          </a:p>
          <a:p>
            <a:pPr marL="0" marR="0" lvl="0" indent="0" defTabSz="914400" eaLnBrk="0" fontAlgn="base" latinLnBrk="0" hangingPunct="0">
              <a:lnSpc>
                <a:spcPct val="100000"/>
              </a:lnSpc>
              <a:spcBef>
                <a:spcPct val="20000"/>
              </a:spcBef>
              <a:spcAft>
                <a:spcPct val="0"/>
              </a:spcAft>
              <a:buClr>
                <a:srgbClr val="000099"/>
              </a:buClr>
              <a:buSzPct val="70000"/>
              <a:buFont typeface="Arial" charset="0"/>
              <a:buNone/>
              <a:tabLst/>
              <a:defRPr/>
            </a:pPr>
            <a:r>
              <a:rPr kumimoji="0" lang="en-US" altLang="zh-CN" sz="2400" b="1" i="0" u="none" strike="noStrike" kern="0" cap="none" spc="0" normalizeH="0" baseline="0" noProof="0" dirty="0" err="1">
                <a:ln>
                  <a:noFill/>
                </a:ln>
                <a:solidFill>
                  <a:srgbClr val="000000"/>
                </a:solidFill>
                <a:effectLst/>
                <a:uLnTx/>
                <a:uFillTx/>
                <a:latin typeface="Times New Roman" panose="02020603050405020304" pitchFamily="18" charset="0"/>
                <a:ea typeface="华文中宋" panose="02010600040101010101" pitchFamily="2" charset="-122"/>
              </a:rPr>
              <a:t>strcpy</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rPr>
              <a:t>(</a:t>
            </a:r>
            <a:r>
              <a:rPr kumimoji="0" lang="zh-CN"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rPr>
              <a:t>字符数组名</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rPr>
              <a:t>1</a:t>
            </a:r>
            <a:r>
              <a:rPr kumimoji="0" lang="zh-CN"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rPr>
              <a:t>，字符串</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rPr>
              <a:t>2)</a:t>
            </a:r>
            <a:endParaRPr kumimoji="0" lang="zh-CN"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endParaRPr>
          </a:p>
          <a:p>
            <a:pPr marL="0" marR="0" lvl="0" indent="0" defTabSz="914400" eaLnBrk="0" fontAlgn="base" latinLnBrk="0" hangingPunct="0">
              <a:lnSpc>
                <a:spcPct val="100000"/>
              </a:lnSpc>
              <a:spcBef>
                <a:spcPct val="20000"/>
              </a:spcBef>
              <a:spcAft>
                <a:spcPct val="0"/>
              </a:spcAft>
              <a:buClr>
                <a:srgbClr val="000099"/>
              </a:buClr>
              <a:buSzPct val="70000"/>
              <a:buFont typeface="Arial" charset="0"/>
              <a:buNone/>
              <a:tabLst/>
              <a:defRPr/>
            </a:pPr>
            <a:r>
              <a:rPr kumimoji="0" lang="zh-CN"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rPr>
              <a:t>功能：把字符数组</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rPr>
              <a:t>2</a:t>
            </a:r>
            <a:r>
              <a:rPr kumimoji="0" lang="zh-CN"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rPr>
              <a:t>中的字符串拷贝到字符数组</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rPr>
              <a:t>1</a:t>
            </a:r>
            <a:r>
              <a:rPr kumimoji="0" lang="zh-CN"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rPr>
              <a:t>中。</a:t>
            </a:r>
          </a:p>
        </p:txBody>
      </p:sp>
      <p:sp>
        <p:nvSpPr>
          <p:cNvPr id="4" name="Rectangle 6"/>
          <p:cNvSpPr>
            <a:spLocks noChangeArrowheads="1"/>
          </p:cNvSpPr>
          <p:nvPr/>
        </p:nvSpPr>
        <p:spPr bwMode="auto">
          <a:xfrm>
            <a:off x="92075" y="3686175"/>
            <a:ext cx="8331200" cy="2862263"/>
          </a:xfrm>
          <a:prstGeom prst="rect">
            <a:avLst/>
          </a:prstGeom>
          <a:solidFill>
            <a:srgbClr val="FFCC99"/>
          </a:solidFill>
          <a:ln>
            <a:noFill/>
          </a:ln>
          <a:effectLst>
            <a:prstShdw prst="shdw13" dist="53882" dir="13500000">
              <a:srgbClr val="808080">
                <a:alpha val="50000"/>
              </a:srgbClr>
            </a:prstShdw>
          </a:effectLst>
        </p:spPr>
        <p:txBody>
          <a:bodyPr anchor="ctr">
            <a:spAutoFit/>
          </a:bodyPr>
          <a:lstStyle/>
          <a:p>
            <a:pPr indent="266700" eaLnBrk="0" fontAlgn="base" hangingPunct="0">
              <a:spcBef>
                <a:spcPct val="20000"/>
              </a:spcBef>
              <a:spcAft>
                <a:spcPct val="0"/>
              </a:spcAft>
              <a:buClr>
                <a:srgbClr val="000099"/>
              </a:buClr>
              <a:buSzPct val="70000"/>
              <a:buFont typeface="Arial" panose="020B0604020202020204" pitchFamily="34" charset="0"/>
              <a:buNone/>
              <a:defRPr/>
            </a:pPr>
            <a:r>
              <a:rPr lang="zh-CN" altLang="en-US" sz="2000" b="1" dirty="0">
                <a:solidFill>
                  <a:srgbClr val="000000"/>
                </a:solidFill>
                <a:latin typeface="Times New Roman" panose="02020603050405020304" pitchFamily="18" charset="0"/>
                <a:ea typeface="华文中宋" panose="02010600040101010101" pitchFamily="2" charset="-122"/>
              </a:rPr>
              <a:t>说明：</a:t>
            </a:r>
          </a:p>
          <a:p>
            <a:pPr marL="457200" indent="-457200" eaLnBrk="0" fontAlgn="base" hangingPunct="0">
              <a:spcBef>
                <a:spcPct val="0"/>
              </a:spcBef>
              <a:spcAft>
                <a:spcPct val="0"/>
              </a:spcAft>
              <a:buFontTx/>
              <a:buAutoNum type="arabicParenBoth"/>
              <a:defRPr/>
            </a:pPr>
            <a:r>
              <a:rPr lang="zh-CN" altLang="en-US" sz="2000" b="1" dirty="0">
                <a:solidFill>
                  <a:srgbClr val="000000"/>
                </a:solidFill>
                <a:latin typeface="Times New Roman" panose="02020603050405020304" pitchFamily="18" charset="0"/>
                <a:ea typeface="华文中宋" panose="02010600040101010101" pitchFamily="2" charset="-122"/>
              </a:rPr>
              <a:t>字符数组</a:t>
            </a:r>
            <a:r>
              <a:rPr lang="en-US" altLang="zh-CN" sz="2000" b="1" dirty="0">
                <a:solidFill>
                  <a:srgbClr val="000000"/>
                </a:solidFill>
                <a:latin typeface="Times New Roman" panose="02020603050405020304" pitchFamily="18" charset="0"/>
                <a:ea typeface="华文中宋" panose="02010600040101010101" pitchFamily="2" charset="-122"/>
              </a:rPr>
              <a:t>1</a:t>
            </a:r>
            <a:r>
              <a:rPr lang="zh-CN" altLang="en-US" sz="2000" b="1" dirty="0">
                <a:solidFill>
                  <a:srgbClr val="000000"/>
                </a:solidFill>
                <a:latin typeface="Times New Roman" panose="02020603050405020304" pitchFamily="18" charset="0"/>
                <a:ea typeface="华文中宋" panose="02010600040101010101" pitchFamily="2" charset="-122"/>
              </a:rPr>
              <a:t>必须定义得足够大， </a:t>
            </a:r>
            <a:endParaRPr lang="en-US" altLang="zh-CN" sz="2000" b="1" dirty="0">
              <a:solidFill>
                <a:srgbClr val="000000"/>
              </a:solidFill>
              <a:latin typeface="Times New Roman" panose="02020603050405020304" pitchFamily="18" charset="0"/>
              <a:ea typeface="华文中宋" panose="02010600040101010101" pitchFamily="2" charset="-122"/>
            </a:endParaRPr>
          </a:p>
          <a:p>
            <a:pPr marL="457200" indent="-457200" eaLnBrk="0" fontAlgn="base" hangingPunct="0">
              <a:spcBef>
                <a:spcPct val="0"/>
              </a:spcBef>
              <a:spcAft>
                <a:spcPct val="0"/>
              </a:spcAft>
              <a:buFontTx/>
              <a:buAutoNum type="arabicParenBoth"/>
              <a:defRPr/>
            </a:pPr>
            <a:r>
              <a:rPr lang="zh-CN" altLang="en-US" sz="2000" b="1" dirty="0">
                <a:solidFill>
                  <a:srgbClr val="000000"/>
                </a:solidFill>
                <a:latin typeface="Times New Roman" panose="02020603050405020304" pitchFamily="18" charset="0"/>
                <a:ea typeface="华文中宋" panose="02010600040101010101" pitchFamily="2" charset="-122"/>
              </a:rPr>
              <a:t>字符数组</a:t>
            </a:r>
            <a:r>
              <a:rPr lang="en-US" altLang="zh-CN" sz="2000" b="1" dirty="0">
                <a:solidFill>
                  <a:srgbClr val="000000"/>
                </a:solidFill>
                <a:latin typeface="Times New Roman" panose="02020603050405020304" pitchFamily="18" charset="0"/>
                <a:ea typeface="华文中宋" panose="02010600040101010101" pitchFamily="2" charset="-122"/>
              </a:rPr>
              <a:t>1</a:t>
            </a:r>
            <a:r>
              <a:rPr lang="zh-CN" altLang="en-US" sz="2000" b="1" dirty="0">
                <a:solidFill>
                  <a:srgbClr val="000000"/>
                </a:solidFill>
                <a:latin typeface="Times New Roman" panose="02020603050405020304" pitchFamily="18" charset="0"/>
                <a:ea typeface="华文中宋" panose="02010600040101010101" pitchFamily="2" charset="-122"/>
              </a:rPr>
              <a:t>必须写成数组名形式</a:t>
            </a:r>
            <a:r>
              <a:rPr lang="en-US" altLang="zh-CN" sz="2000" b="1" dirty="0">
                <a:solidFill>
                  <a:srgbClr val="000000"/>
                </a:solidFill>
                <a:latin typeface="Times New Roman" panose="02020603050405020304" pitchFamily="18" charset="0"/>
                <a:ea typeface="华文中宋" panose="02010600040101010101" pitchFamily="2" charset="-122"/>
              </a:rPr>
              <a:t>(</a:t>
            </a:r>
            <a:r>
              <a:rPr lang="zh-CN" altLang="en-US" sz="2000" b="1" dirty="0">
                <a:solidFill>
                  <a:srgbClr val="000000"/>
                </a:solidFill>
                <a:latin typeface="Times New Roman" panose="02020603050405020304" pitchFamily="18" charset="0"/>
                <a:ea typeface="华文中宋" panose="02010600040101010101" pitchFamily="2" charset="-122"/>
              </a:rPr>
              <a:t>如</a:t>
            </a:r>
            <a:r>
              <a:rPr lang="en-US" altLang="zh-CN" sz="2000" b="1" dirty="0">
                <a:solidFill>
                  <a:srgbClr val="000000"/>
                </a:solidFill>
                <a:latin typeface="Times New Roman" panose="02020603050405020304" pitchFamily="18" charset="0"/>
                <a:ea typeface="华文中宋" panose="02010600040101010101" pitchFamily="2" charset="-122"/>
              </a:rPr>
              <a:t>str1)</a:t>
            </a:r>
            <a:r>
              <a:rPr lang="zh-CN" altLang="en-US" sz="2000" b="1" dirty="0">
                <a:solidFill>
                  <a:srgbClr val="000000"/>
                </a:solidFill>
                <a:latin typeface="Times New Roman" panose="02020603050405020304" pitchFamily="18" charset="0"/>
                <a:ea typeface="华文中宋" panose="02010600040101010101" pitchFamily="2" charset="-122"/>
              </a:rPr>
              <a:t>，</a:t>
            </a:r>
            <a:endParaRPr lang="en-US" altLang="zh-CN" sz="2000" b="1" dirty="0">
              <a:solidFill>
                <a:srgbClr val="000000"/>
              </a:solidFill>
              <a:latin typeface="Times New Roman" panose="02020603050405020304" pitchFamily="18" charset="0"/>
              <a:ea typeface="华文中宋" panose="02010600040101010101" pitchFamily="2" charset="-122"/>
            </a:endParaRPr>
          </a:p>
          <a:p>
            <a:pPr eaLnBrk="0" fontAlgn="base" hangingPunct="0">
              <a:spcBef>
                <a:spcPct val="0"/>
              </a:spcBef>
              <a:spcAft>
                <a:spcPct val="0"/>
              </a:spcAft>
              <a:buFont typeface="Arial" charset="0"/>
              <a:buNone/>
              <a:defRPr/>
            </a:pPr>
            <a:r>
              <a:rPr lang="zh-CN" altLang="en-US" sz="2000" b="1" dirty="0">
                <a:solidFill>
                  <a:srgbClr val="000000"/>
                </a:solidFill>
                <a:latin typeface="Times New Roman" panose="02020603050405020304" pitchFamily="18" charset="0"/>
                <a:ea typeface="华文中宋" panose="02010600040101010101" pitchFamily="2" charset="-122"/>
              </a:rPr>
              <a:t>       字符串</a:t>
            </a:r>
            <a:r>
              <a:rPr lang="en-US" altLang="zh-CN" sz="2000" b="1" dirty="0">
                <a:solidFill>
                  <a:srgbClr val="000000"/>
                </a:solidFill>
                <a:latin typeface="Times New Roman" panose="02020603050405020304" pitchFamily="18" charset="0"/>
                <a:ea typeface="华文中宋" panose="02010600040101010101" pitchFamily="2" charset="-122"/>
              </a:rPr>
              <a:t>2</a:t>
            </a:r>
            <a:r>
              <a:rPr lang="zh-CN" altLang="en-US" sz="2000" b="1" dirty="0">
                <a:solidFill>
                  <a:srgbClr val="000000"/>
                </a:solidFill>
                <a:latin typeface="Times New Roman" panose="02020603050405020304" pitchFamily="18" charset="0"/>
                <a:ea typeface="华文中宋" panose="02010600040101010101" pitchFamily="2" charset="-122"/>
              </a:rPr>
              <a:t>可以是字符数组名，也可以是一个字符串常量。</a:t>
            </a:r>
            <a:endParaRPr lang="en-US" altLang="zh-CN" sz="2000" b="1" dirty="0">
              <a:solidFill>
                <a:srgbClr val="000000"/>
              </a:solidFill>
              <a:latin typeface="Times New Roman" panose="02020603050405020304" pitchFamily="18" charset="0"/>
              <a:ea typeface="华文中宋" panose="02010600040101010101" pitchFamily="2" charset="-122"/>
            </a:endParaRPr>
          </a:p>
          <a:p>
            <a:pPr eaLnBrk="0" fontAlgn="base" hangingPunct="0">
              <a:spcBef>
                <a:spcPct val="0"/>
              </a:spcBef>
              <a:spcAft>
                <a:spcPct val="0"/>
              </a:spcAft>
              <a:buFont typeface="Arial" charset="0"/>
              <a:buNone/>
              <a:defRPr/>
            </a:pPr>
            <a:r>
              <a:rPr lang="en-US" altLang="zh-CN" sz="2000" b="1" dirty="0">
                <a:solidFill>
                  <a:srgbClr val="000000"/>
                </a:solidFill>
                <a:latin typeface="Times New Roman" panose="02020603050405020304" pitchFamily="18" charset="0"/>
                <a:ea typeface="华文中宋" panose="02010600040101010101" pitchFamily="2" charset="-122"/>
              </a:rPr>
              <a:t>                </a:t>
            </a:r>
            <a:r>
              <a:rPr lang="zh-CN" altLang="en-US" sz="2000" b="1" dirty="0">
                <a:solidFill>
                  <a:srgbClr val="000000"/>
                </a:solidFill>
                <a:latin typeface="Times New Roman" panose="02020603050405020304" pitchFamily="18" charset="0"/>
                <a:ea typeface="华文中宋" panose="02010600040101010101" pitchFamily="2" charset="-122"/>
              </a:rPr>
              <a:t>如</a:t>
            </a:r>
            <a:r>
              <a:rPr lang="en-US" altLang="zh-CN" sz="2000" b="1" dirty="0" err="1">
                <a:solidFill>
                  <a:srgbClr val="000000"/>
                </a:solidFill>
                <a:latin typeface="Times New Roman" panose="02020603050405020304" pitchFamily="18" charset="0"/>
                <a:ea typeface="华文中宋" panose="02010600040101010101" pitchFamily="2" charset="-122"/>
              </a:rPr>
              <a:t>strcpy</a:t>
            </a:r>
            <a:r>
              <a:rPr lang="en-US" altLang="zh-CN" sz="2000" b="1" dirty="0">
                <a:solidFill>
                  <a:srgbClr val="000000"/>
                </a:solidFill>
                <a:latin typeface="Times New Roman" panose="02020603050405020304" pitchFamily="18" charset="0"/>
                <a:ea typeface="华文中宋" panose="02010600040101010101" pitchFamily="2" charset="-122"/>
              </a:rPr>
              <a:t>(str1</a:t>
            </a:r>
            <a:r>
              <a:rPr lang="zh-CN" altLang="en-US" sz="2000" b="1" dirty="0">
                <a:solidFill>
                  <a:srgbClr val="000000"/>
                </a:solidFill>
                <a:latin typeface="Times New Roman" panose="02020603050405020304" pitchFamily="18" charset="0"/>
                <a:ea typeface="华文中宋" panose="02010600040101010101" pitchFamily="2" charset="-122"/>
              </a:rPr>
              <a:t>，</a:t>
            </a:r>
            <a:r>
              <a:rPr lang="en-US" altLang="zh-CN" sz="2000" b="1" dirty="0">
                <a:solidFill>
                  <a:srgbClr val="000000"/>
                </a:solidFill>
                <a:latin typeface="Times New Roman" panose="02020603050405020304" pitchFamily="18" charset="0"/>
                <a:ea typeface="华文中宋" panose="02010600040101010101" pitchFamily="2" charset="-122"/>
              </a:rPr>
              <a:t>"china")</a:t>
            </a:r>
            <a:r>
              <a:rPr lang="zh-CN" altLang="en-US" sz="2000" b="1" dirty="0">
                <a:solidFill>
                  <a:srgbClr val="000000"/>
                </a:solidFill>
                <a:latin typeface="Times New Roman" panose="02020603050405020304" pitchFamily="18" charset="0"/>
                <a:ea typeface="华文中宋" panose="02010600040101010101" pitchFamily="2" charset="-122"/>
              </a:rPr>
              <a:t>；</a:t>
            </a:r>
            <a:endParaRPr lang="en-US" altLang="zh-CN" sz="2000" b="1" dirty="0">
              <a:solidFill>
                <a:srgbClr val="000000"/>
              </a:solidFill>
              <a:latin typeface="Times New Roman" panose="02020603050405020304" pitchFamily="18" charset="0"/>
              <a:ea typeface="华文中宋" panose="02010600040101010101" pitchFamily="2" charset="-122"/>
            </a:endParaRPr>
          </a:p>
          <a:p>
            <a:pPr eaLnBrk="0" fontAlgn="base" hangingPunct="0">
              <a:spcBef>
                <a:spcPct val="0"/>
              </a:spcBef>
              <a:spcAft>
                <a:spcPct val="0"/>
              </a:spcAft>
              <a:buFont typeface="Arial" charset="0"/>
              <a:buNone/>
              <a:defRPr/>
            </a:pPr>
            <a:r>
              <a:rPr lang="en-US" altLang="zh-CN" sz="2000" b="1" dirty="0">
                <a:solidFill>
                  <a:srgbClr val="000000"/>
                </a:solidFill>
                <a:latin typeface="Times New Roman" panose="02020603050405020304" pitchFamily="18" charset="0"/>
                <a:ea typeface="华文中宋" panose="02010600040101010101" pitchFamily="2" charset="-122"/>
              </a:rPr>
              <a:t>(3) </a:t>
            </a:r>
            <a:r>
              <a:rPr lang="zh-CN" altLang="en-US" sz="2000" b="1" dirty="0">
                <a:solidFill>
                  <a:srgbClr val="000000"/>
                </a:solidFill>
                <a:latin typeface="Times New Roman" panose="02020603050405020304" pitchFamily="18" charset="0"/>
                <a:ea typeface="华文中宋" panose="02010600040101010101" pitchFamily="2" charset="-122"/>
              </a:rPr>
              <a:t>复制时连同字符串后面的</a:t>
            </a:r>
            <a:r>
              <a:rPr lang="zh-CN" altLang="en-US" sz="2000" b="1" dirty="0">
                <a:solidFill>
                  <a:srgbClr val="000000"/>
                </a:solidFill>
                <a:latin typeface="Times New Roman" panose="02020603050405020304" pitchFamily="18" charset="0"/>
                <a:ea typeface="华文中宋" panose="02010600040101010101" pitchFamily="2" charset="-122"/>
                <a:cs typeface="Courier New" pitchFamily="49" charset="0"/>
              </a:rPr>
              <a:t>’</a:t>
            </a:r>
            <a:r>
              <a:rPr lang="en-US" altLang="zh-CN" sz="2000" b="1" dirty="0">
                <a:solidFill>
                  <a:srgbClr val="000000"/>
                </a:solidFill>
                <a:latin typeface="Times New Roman" panose="02020603050405020304" pitchFamily="18" charset="0"/>
                <a:ea typeface="华文中宋" panose="02010600040101010101" pitchFamily="2" charset="-122"/>
              </a:rPr>
              <a:t>\0</a:t>
            </a:r>
            <a:r>
              <a:rPr lang="en-US" altLang="zh-CN" sz="2000" b="1" dirty="0">
                <a:solidFill>
                  <a:srgbClr val="000000"/>
                </a:solidFill>
                <a:latin typeface="Times New Roman" panose="02020603050405020304" pitchFamily="18" charset="0"/>
                <a:ea typeface="华文中宋" panose="02010600040101010101" pitchFamily="2" charset="-122"/>
                <a:cs typeface="Courier New" pitchFamily="49" charset="0"/>
              </a:rPr>
              <a:t>’</a:t>
            </a:r>
            <a:r>
              <a:rPr lang="zh-CN" altLang="en-US" sz="2000" b="1" dirty="0">
                <a:solidFill>
                  <a:srgbClr val="000000"/>
                </a:solidFill>
                <a:latin typeface="Times New Roman" panose="02020603050405020304" pitchFamily="18" charset="0"/>
                <a:ea typeface="华文中宋" panose="02010600040101010101" pitchFamily="2" charset="-122"/>
              </a:rPr>
              <a:t>一起复制到字符数组</a:t>
            </a:r>
            <a:r>
              <a:rPr lang="en-US" altLang="zh-CN" sz="2000" b="1" dirty="0">
                <a:solidFill>
                  <a:srgbClr val="000000"/>
                </a:solidFill>
                <a:latin typeface="Times New Roman" panose="02020603050405020304" pitchFamily="18" charset="0"/>
                <a:ea typeface="华文中宋" panose="02010600040101010101" pitchFamily="2" charset="-122"/>
              </a:rPr>
              <a:t>1</a:t>
            </a:r>
            <a:r>
              <a:rPr lang="zh-CN" altLang="en-US" sz="2000" b="1" dirty="0">
                <a:solidFill>
                  <a:srgbClr val="000000"/>
                </a:solidFill>
                <a:latin typeface="Times New Roman" panose="02020603050405020304" pitchFamily="18" charset="0"/>
                <a:ea typeface="华文中宋" panose="02010600040101010101" pitchFamily="2" charset="-122"/>
              </a:rPr>
              <a:t>中。</a:t>
            </a:r>
            <a:endParaRPr lang="en-US" altLang="zh-CN" sz="2000" b="1" dirty="0">
              <a:solidFill>
                <a:srgbClr val="000000"/>
              </a:solidFill>
              <a:latin typeface="Times New Roman" panose="02020603050405020304" pitchFamily="18" charset="0"/>
              <a:ea typeface="华文中宋" panose="02010600040101010101" pitchFamily="2" charset="-122"/>
            </a:endParaRPr>
          </a:p>
          <a:p>
            <a:pPr eaLnBrk="0" fontAlgn="base" hangingPunct="0">
              <a:spcBef>
                <a:spcPct val="0"/>
              </a:spcBef>
              <a:spcAft>
                <a:spcPct val="0"/>
              </a:spcAft>
              <a:buFont typeface="Arial" charset="0"/>
              <a:buNone/>
              <a:defRPr/>
            </a:pPr>
            <a:r>
              <a:rPr lang="en-US" altLang="zh-CN" sz="2000" b="1" dirty="0">
                <a:solidFill>
                  <a:srgbClr val="000000"/>
                </a:solidFill>
                <a:latin typeface="Times New Roman" panose="02020603050405020304" pitchFamily="18" charset="0"/>
                <a:ea typeface="华文中宋" panose="02010600040101010101" pitchFamily="2" charset="-122"/>
              </a:rPr>
              <a:t>(4) </a:t>
            </a:r>
            <a:r>
              <a:rPr lang="zh-CN" altLang="en-US" sz="2000" b="1" dirty="0">
                <a:solidFill>
                  <a:srgbClr val="000000"/>
                </a:solidFill>
                <a:latin typeface="Times New Roman" panose="02020603050405020304" pitchFamily="18" charset="0"/>
                <a:ea typeface="华文中宋" panose="02010600040101010101" pitchFamily="2" charset="-122"/>
              </a:rPr>
              <a:t>不能用赋值语句将一个字符串常量或字符数组直接赋值给一个字符数组，只能</a:t>
            </a:r>
            <a:r>
              <a:rPr lang="zh-CN" altLang="en-US" sz="2000" b="1" dirty="0">
                <a:solidFill>
                  <a:srgbClr val="002060"/>
                </a:solidFill>
                <a:latin typeface="Times New Roman" panose="02020603050405020304" pitchFamily="18" charset="0"/>
                <a:ea typeface="华文中宋" panose="02010600040101010101" pitchFamily="2" charset="-122"/>
              </a:rPr>
              <a:t>采用函数实现字符串的赋值</a:t>
            </a:r>
            <a:r>
              <a:rPr lang="zh-CN" altLang="en-US" sz="2000" b="1" dirty="0">
                <a:solidFill>
                  <a:srgbClr val="000000"/>
                </a:solidFill>
                <a:latin typeface="Times New Roman" panose="02020603050405020304" pitchFamily="18" charset="0"/>
                <a:ea typeface="华文中宋" panose="02010600040101010101" pitchFamily="2" charset="-122"/>
              </a:rPr>
              <a:t>。</a:t>
            </a:r>
          </a:p>
          <a:p>
            <a:pPr indent="266700" eaLnBrk="0" fontAlgn="base" hangingPunct="0">
              <a:spcBef>
                <a:spcPct val="0"/>
              </a:spcBef>
              <a:spcAft>
                <a:spcPct val="0"/>
              </a:spcAft>
              <a:buFont typeface="Arial" charset="0"/>
              <a:buNone/>
              <a:defRPr/>
            </a:pPr>
            <a:r>
              <a:rPr lang="en-US" altLang="zh-CN" sz="2000" b="1" dirty="0">
                <a:solidFill>
                  <a:srgbClr val="000000"/>
                </a:solidFill>
                <a:latin typeface="Times New Roman" panose="02020603050405020304" pitchFamily="18" charset="0"/>
                <a:ea typeface="华文中宋" panose="02010600040101010101" pitchFamily="2" charset="-122"/>
              </a:rPr>
              <a:t>str1={"china"};</a:t>
            </a:r>
            <a:r>
              <a:rPr lang="zh-CN" altLang="en-US" sz="2000" b="1" dirty="0">
                <a:solidFill>
                  <a:srgbClr val="000000"/>
                </a:solidFill>
                <a:latin typeface="Times New Roman" panose="02020603050405020304" pitchFamily="18" charset="0"/>
                <a:ea typeface="华文中宋" panose="02010600040101010101" pitchFamily="2" charset="-122"/>
              </a:rPr>
              <a:t> </a:t>
            </a:r>
            <a:r>
              <a:rPr lang="en-US" altLang="zh-CN" sz="2000" b="1" dirty="0">
                <a:solidFill>
                  <a:srgbClr val="000000"/>
                </a:solidFill>
                <a:latin typeface="Times New Roman" panose="02020603050405020304" pitchFamily="18" charset="0"/>
                <a:ea typeface="华文中宋" panose="02010600040101010101" pitchFamily="2" charset="-122"/>
              </a:rPr>
              <a:t>str1=str2;     </a:t>
            </a:r>
            <a:r>
              <a:rPr lang="zh-CN" altLang="en-US" sz="2000" b="1" dirty="0">
                <a:solidFill>
                  <a:srgbClr val="C00000"/>
                </a:solidFill>
                <a:latin typeface="Times New Roman" panose="02020603050405020304" pitchFamily="18" charset="0"/>
                <a:ea typeface="华文中宋" panose="02010600040101010101" pitchFamily="2" charset="-122"/>
              </a:rPr>
              <a:t>不合法</a:t>
            </a:r>
            <a:endParaRPr lang="en-US" altLang="zh-CN" sz="2000" b="1" dirty="0">
              <a:solidFill>
                <a:srgbClr val="000000"/>
              </a:solidFill>
              <a:latin typeface="Times New Roman" panose="02020603050405020304" pitchFamily="18" charset="0"/>
              <a:ea typeface="华文中宋" panose="02010600040101010101" pitchFamily="2" charset="-122"/>
            </a:endParaRPr>
          </a:p>
        </p:txBody>
      </p:sp>
      <p:sp>
        <p:nvSpPr>
          <p:cNvPr id="5" name="Text Box 5"/>
          <p:cNvSpPr txBox="1">
            <a:spLocks noChangeArrowheads="1"/>
          </p:cNvSpPr>
          <p:nvPr/>
        </p:nvSpPr>
        <p:spPr bwMode="auto">
          <a:xfrm>
            <a:off x="5673183" y="1025030"/>
            <a:ext cx="4727575" cy="3122613"/>
          </a:xfrm>
          <a:prstGeom prst="rect">
            <a:avLst/>
          </a:prstGeom>
          <a:solidFill>
            <a:srgbClr val="FFFFFF"/>
          </a:solidFill>
          <a:ln w="38100">
            <a:solidFill>
              <a:srgbClr val="BBE0E3"/>
            </a:solidFill>
            <a:miter lim="800000"/>
            <a:headEnd/>
            <a:tailEnd/>
          </a:ln>
        </p:spPr>
        <p:txBody>
          <a:bodyPr wrap="none" lIns="0" tIns="46800" rIns="90000" bIns="46800">
            <a:spAutoFit/>
          </a:bodyPr>
          <a:lstStyle>
            <a:lvl1pPr>
              <a:spcBef>
                <a:spcPct val="20000"/>
              </a:spcBef>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20000"/>
              </a:spcBef>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20000"/>
              </a:spcBef>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3pPr>
            <a:lvl4pPr marL="1600200" indent="-228600">
              <a:spcBef>
                <a:spcPct val="20000"/>
              </a:spcBef>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4pPr>
            <a:lvl5pPr marL="2057400" indent="-228600">
              <a:spcBef>
                <a:spcPct val="20000"/>
              </a:spcBef>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9pPr>
          </a:lstStyle>
          <a:p>
            <a:pPr marL="0" marR="0" lvl="0" indent="0" defTabSz="914400" eaLnBrk="0" fontAlgn="base" latinLnBrk="0" hangingPunct="0">
              <a:lnSpc>
                <a:spcPct val="100000"/>
              </a:lnSpc>
              <a:spcBef>
                <a:spcPct val="20000"/>
              </a:spcBef>
              <a:spcAft>
                <a:spcPct val="0"/>
              </a:spcAft>
              <a:buClr>
                <a:srgbClr val="000099"/>
              </a:buClr>
              <a:buSzPct val="70000"/>
              <a:buFont typeface="Arial" panose="020B0604020202020204" pitchFamily="34" charset="0"/>
              <a:buNone/>
              <a:tabLst/>
              <a:defRPr/>
            </a:pPr>
            <a:r>
              <a:rPr kumimoji="0" lang="zh-CN"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【例】复制字符串，并输出。</a:t>
            </a:r>
          </a:p>
          <a:p>
            <a:pPr marL="0" marR="0" lvl="0" indent="0" defTabSz="914400" eaLnBrk="0" fontAlgn="base" latinLnBrk="0" hangingPunct="0">
              <a:lnSpc>
                <a:spcPct val="100000"/>
              </a:lnSpc>
              <a:spcBef>
                <a:spcPct val="20000"/>
              </a:spcBef>
              <a:spcAft>
                <a:spcPct val="0"/>
              </a:spcAft>
              <a:buClr>
                <a:srgbClr val="000099"/>
              </a:buClr>
              <a:buSzPct val="70000"/>
              <a:buFont typeface="Arial" panose="020B0604020202020204" pitchFamily="34" charset="0"/>
              <a:buNone/>
              <a:tabLst/>
              <a:defRPr/>
            </a:pP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#include &lt;</a:t>
            </a:r>
            <a:r>
              <a:rPr kumimoji="0" lang="en-US" altLang="zh-CN" sz="24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华文中宋" panose="02010600040101010101" pitchFamily="2" charset="-122"/>
              </a:rPr>
              <a:t>stdio.h</a:t>
            </a: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&gt;</a:t>
            </a:r>
            <a:endParaRPr kumimoji="0" lang="zh-CN"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endParaRPr>
          </a:p>
          <a:p>
            <a:pPr marL="0" marR="0" lvl="0" indent="0" defTabSz="914400" eaLnBrk="0" fontAlgn="base" latinLnBrk="0" hangingPunct="0">
              <a:lnSpc>
                <a:spcPct val="100000"/>
              </a:lnSpc>
              <a:spcBef>
                <a:spcPct val="20000"/>
              </a:spcBef>
              <a:spcAft>
                <a:spcPct val="0"/>
              </a:spcAft>
              <a:buClr>
                <a:srgbClr val="000099"/>
              </a:buClr>
              <a:buSzPct val="70000"/>
              <a:buFont typeface="Arial" panose="020B0604020202020204" pitchFamily="34" charset="0"/>
              <a:buNone/>
              <a:tabLst/>
              <a:defRPr/>
            </a:pP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#include &lt;</a:t>
            </a:r>
            <a:r>
              <a:rPr kumimoji="0" lang="en-US" altLang="zh-CN" sz="24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华文中宋" panose="02010600040101010101" pitchFamily="2" charset="-122"/>
              </a:rPr>
              <a:t>string.h</a:t>
            </a: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&gt;</a:t>
            </a:r>
            <a:endParaRPr kumimoji="0" lang="zh-CN"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endParaRPr>
          </a:p>
          <a:p>
            <a:pPr marL="0" marR="0" lvl="0" indent="0" defTabSz="914400" eaLnBrk="0" fontAlgn="base" latinLnBrk="0" hangingPunct="0">
              <a:lnSpc>
                <a:spcPct val="100000"/>
              </a:lnSpc>
              <a:spcBef>
                <a:spcPct val="20000"/>
              </a:spcBef>
              <a:spcAft>
                <a:spcPct val="0"/>
              </a:spcAft>
              <a:buClr>
                <a:srgbClr val="000099"/>
              </a:buClr>
              <a:buSzPct val="70000"/>
              <a:buFont typeface="Arial" panose="020B0604020202020204" pitchFamily="34" charset="0"/>
              <a:buNone/>
              <a:tabLst/>
              <a:defRPr/>
            </a:pP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void main( )</a:t>
            </a:r>
            <a:endParaRPr kumimoji="0" lang="zh-CN"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endParaRPr>
          </a:p>
          <a:p>
            <a:pPr marL="0" marR="0" lvl="0" indent="0" defTabSz="914400" eaLnBrk="0" fontAlgn="base" latinLnBrk="0" hangingPunct="0">
              <a:lnSpc>
                <a:spcPct val="100000"/>
              </a:lnSpc>
              <a:spcBef>
                <a:spcPct val="20000"/>
              </a:spcBef>
              <a:spcAft>
                <a:spcPct val="0"/>
              </a:spcAft>
              <a:buClr>
                <a:srgbClr val="000099"/>
              </a:buClr>
              <a:buSzPct val="70000"/>
              <a:buFont typeface="Arial" panose="020B0604020202020204" pitchFamily="34" charset="0"/>
              <a:buNone/>
              <a:tabLst/>
              <a:defRPr/>
            </a:pP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 char st1[15],st2[]="C Language";</a:t>
            </a:r>
            <a:endParaRPr kumimoji="0" lang="zh-CN"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endParaRPr>
          </a:p>
          <a:p>
            <a:pPr marL="0" marR="0" lvl="0" indent="0" defTabSz="914400" eaLnBrk="0" fontAlgn="base" latinLnBrk="0" hangingPunct="0">
              <a:lnSpc>
                <a:spcPct val="100000"/>
              </a:lnSpc>
              <a:spcBef>
                <a:spcPct val="20000"/>
              </a:spcBef>
              <a:spcAft>
                <a:spcPct val="0"/>
              </a:spcAft>
              <a:buClr>
                <a:srgbClr val="000099"/>
              </a:buClr>
              <a:buSzPct val="70000"/>
              <a:buFont typeface="Arial" panose="020B0604020202020204" pitchFamily="34" charset="0"/>
              <a:buNone/>
              <a:tabLst/>
              <a:defRPr/>
            </a:pP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  </a:t>
            </a:r>
            <a:r>
              <a:rPr kumimoji="0" lang="en-US" altLang="zh-CN" sz="24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华文中宋" panose="02010600040101010101" pitchFamily="2" charset="-122"/>
              </a:rPr>
              <a:t>strcpy</a:t>
            </a: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(st1,st2);</a:t>
            </a:r>
            <a:endParaRPr kumimoji="0" lang="zh-CN"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endParaRPr>
          </a:p>
          <a:p>
            <a:pPr marL="0" marR="0" lvl="0" indent="0" defTabSz="914400" eaLnBrk="0" fontAlgn="base" latinLnBrk="0" hangingPunct="0">
              <a:lnSpc>
                <a:spcPct val="100000"/>
              </a:lnSpc>
              <a:spcBef>
                <a:spcPct val="20000"/>
              </a:spcBef>
              <a:spcAft>
                <a:spcPct val="0"/>
              </a:spcAft>
              <a:buClr>
                <a:srgbClr val="000099"/>
              </a:buClr>
              <a:buSzPct val="70000"/>
              <a:buFont typeface="Arial" panose="020B0604020202020204" pitchFamily="34" charset="0"/>
              <a:buNone/>
              <a:tabLst/>
              <a:defRPr/>
            </a:pP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  puts(st1);   }</a:t>
            </a:r>
            <a:endParaRPr kumimoji="0" lang="zh-CN"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endParaRPr>
          </a:p>
        </p:txBody>
      </p:sp>
    </p:spTree>
    <p:extLst>
      <p:ext uri="{BB962C8B-B14F-4D97-AF65-F5344CB8AC3E}">
        <p14:creationId xmlns:p14="http://schemas.microsoft.com/office/powerpoint/2010/main" val="2458400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Text Box 7"/>
          <p:cNvSpPr txBox="1">
            <a:spLocks noChangeArrowheads="1"/>
          </p:cNvSpPr>
          <p:nvPr/>
        </p:nvSpPr>
        <p:spPr bwMode="auto">
          <a:xfrm>
            <a:off x="241300" y="1193800"/>
            <a:ext cx="8343900" cy="2455863"/>
          </a:xfrm>
          <a:prstGeom prst="rect">
            <a:avLst/>
          </a:prstGeom>
          <a:solidFill>
            <a:srgbClr val="BBE0E3">
              <a:lumMod val="90000"/>
            </a:srgbClr>
          </a:solidFill>
          <a:ln>
            <a:noFill/>
          </a:ln>
          <a:effectLst/>
        </p:spPr>
        <p:txBody>
          <a:bodyPr>
            <a:spAutoFit/>
          </a:bodyPr>
          <a:lstStyle>
            <a:lvl1pPr marL="230188" indent="-230188">
              <a:defRPr sz="2400" b="1">
                <a:solidFill>
                  <a:schemeClr val="tx1"/>
                </a:solidFill>
                <a:latin typeface="Times New Roman" pitchFamily="18" charset="0"/>
                <a:ea typeface="华文中宋" pitchFamily="2" charset="-122"/>
              </a:defRPr>
            </a:lvl1pPr>
            <a:lvl2pPr marL="742950" indent="-285750">
              <a:defRPr sz="2400" b="1">
                <a:solidFill>
                  <a:schemeClr val="tx1"/>
                </a:solidFill>
                <a:latin typeface="Times New Roman" pitchFamily="18" charset="0"/>
                <a:ea typeface="华文中宋" pitchFamily="2" charset="-122"/>
              </a:defRPr>
            </a:lvl2pPr>
            <a:lvl3pPr marL="1143000" indent="-228600">
              <a:defRPr sz="2400" b="1">
                <a:solidFill>
                  <a:schemeClr val="tx1"/>
                </a:solidFill>
                <a:latin typeface="Times New Roman" pitchFamily="18" charset="0"/>
                <a:ea typeface="华文中宋" pitchFamily="2" charset="-122"/>
              </a:defRPr>
            </a:lvl3pPr>
            <a:lvl4pPr marL="1600200" indent="-228600">
              <a:defRPr sz="2400" b="1">
                <a:solidFill>
                  <a:schemeClr val="tx1"/>
                </a:solidFill>
                <a:latin typeface="Times New Roman" pitchFamily="18" charset="0"/>
                <a:ea typeface="华文中宋" pitchFamily="2" charset="-122"/>
              </a:defRPr>
            </a:lvl4pPr>
            <a:lvl5pPr marL="2057400" indent="-228600">
              <a:defRPr sz="2400" b="1">
                <a:solidFill>
                  <a:schemeClr val="tx1"/>
                </a:solidFill>
                <a:latin typeface="Times New Roman" pitchFamily="18" charset="0"/>
                <a:ea typeface="华文中宋" pitchFamily="2" charset="-122"/>
              </a:defRPr>
            </a:lvl5pPr>
            <a:lvl6pPr marL="2514600" indent="-228600" eaLnBrk="0" fontAlgn="base" hangingPunct="0">
              <a:spcBef>
                <a:spcPct val="20000"/>
              </a:spcBef>
              <a:spcAft>
                <a:spcPct val="0"/>
              </a:spcAft>
              <a:buClr>
                <a:srgbClr val="000099"/>
              </a:buClr>
              <a:buSzPct val="70000"/>
              <a:buFont typeface="Arial" charset="0"/>
              <a:defRPr sz="2400" b="1">
                <a:solidFill>
                  <a:schemeClr val="tx1"/>
                </a:solidFill>
                <a:latin typeface="Times New Roman" pitchFamily="18" charset="0"/>
                <a:ea typeface="华文中宋" pitchFamily="2" charset="-122"/>
              </a:defRPr>
            </a:lvl6pPr>
            <a:lvl7pPr marL="2971800" indent="-228600" eaLnBrk="0" fontAlgn="base" hangingPunct="0">
              <a:spcBef>
                <a:spcPct val="20000"/>
              </a:spcBef>
              <a:spcAft>
                <a:spcPct val="0"/>
              </a:spcAft>
              <a:buClr>
                <a:srgbClr val="000099"/>
              </a:buClr>
              <a:buSzPct val="70000"/>
              <a:buFont typeface="Arial" charset="0"/>
              <a:defRPr sz="2400" b="1">
                <a:solidFill>
                  <a:schemeClr val="tx1"/>
                </a:solidFill>
                <a:latin typeface="Times New Roman" pitchFamily="18" charset="0"/>
                <a:ea typeface="华文中宋" pitchFamily="2" charset="-122"/>
              </a:defRPr>
            </a:lvl7pPr>
            <a:lvl8pPr marL="3429000" indent="-228600" eaLnBrk="0" fontAlgn="base" hangingPunct="0">
              <a:spcBef>
                <a:spcPct val="20000"/>
              </a:spcBef>
              <a:spcAft>
                <a:spcPct val="0"/>
              </a:spcAft>
              <a:buClr>
                <a:srgbClr val="000099"/>
              </a:buClr>
              <a:buSzPct val="70000"/>
              <a:buFont typeface="Arial" charset="0"/>
              <a:defRPr sz="2400" b="1">
                <a:solidFill>
                  <a:schemeClr val="tx1"/>
                </a:solidFill>
                <a:latin typeface="Times New Roman" pitchFamily="18" charset="0"/>
                <a:ea typeface="华文中宋" pitchFamily="2" charset="-122"/>
              </a:defRPr>
            </a:lvl8pPr>
            <a:lvl9pPr marL="3886200" indent="-228600" eaLnBrk="0" fontAlgn="base" hangingPunct="0">
              <a:spcBef>
                <a:spcPct val="20000"/>
              </a:spcBef>
              <a:spcAft>
                <a:spcPct val="0"/>
              </a:spcAft>
              <a:buClr>
                <a:srgbClr val="000099"/>
              </a:buClr>
              <a:buSzPct val="70000"/>
              <a:buFont typeface="Arial" charset="0"/>
              <a:defRPr sz="2400" b="1">
                <a:solidFill>
                  <a:schemeClr val="tx1"/>
                </a:solidFill>
                <a:latin typeface="Times New Roman" pitchFamily="18" charset="0"/>
                <a:ea typeface="华文中宋" pitchFamily="2" charset="-122"/>
              </a:defRPr>
            </a:lvl9pPr>
          </a:lstStyle>
          <a:p>
            <a:pPr marL="230188" marR="0" lvl="0" indent="-230188" defTabSz="914400" eaLnBrk="0" fontAlgn="base" latinLnBrk="0" hangingPunct="0">
              <a:lnSpc>
                <a:spcPct val="100000"/>
              </a:lnSpc>
              <a:spcBef>
                <a:spcPct val="20000"/>
              </a:spcBef>
              <a:spcAft>
                <a:spcPct val="0"/>
              </a:spcAft>
              <a:buClr>
                <a:srgbClr val="000099"/>
              </a:buClr>
              <a:buSzPct val="70000"/>
              <a:buFont typeface="Arial" charset="0"/>
              <a:buNone/>
              <a:tabLst/>
              <a:defRPr/>
            </a:pPr>
            <a:r>
              <a:rPr lang="en-US" altLang="zh-CN" kern="0" dirty="0">
                <a:solidFill>
                  <a:srgbClr val="000000"/>
                </a:solidFill>
              </a:rPr>
              <a:t>4</a:t>
            </a:r>
            <a:r>
              <a:rPr kumimoji="0" lang="en-US" altLang="zh-CN" sz="2400" b="1" i="0" u="none" strike="noStrike" kern="0" cap="none" spc="0" normalizeH="0" baseline="0" noProof="0" dirty="0" smtClean="0">
                <a:ln>
                  <a:noFill/>
                </a:ln>
                <a:solidFill>
                  <a:srgbClr val="000000"/>
                </a:solidFill>
                <a:effectLst/>
                <a:uLnTx/>
                <a:uFillTx/>
                <a:latin typeface="Times New Roman" pitchFamily="18" charset="0"/>
                <a:ea typeface="华文中宋" pitchFamily="2" charset="-122"/>
              </a:rPr>
              <a:t>.	</a:t>
            </a:r>
            <a:r>
              <a:rPr kumimoji="0" lang="zh-CN" altLang="zh-CN" sz="2400" b="1" i="0" u="none" strike="noStrike" kern="0" cap="none" spc="0" normalizeH="0" baseline="0" noProof="0" dirty="0" smtClean="0">
                <a:ln>
                  <a:noFill/>
                </a:ln>
                <a:solidFill>
                  <a:srgbClr val="000000"/>
                </a:solidFill>
                <a:effectLst/>
                <a:uLnTx/>
                <a:uFillTx/>
                <a:latin typeface="Times New Roman" pitchFamily="18" charset="0"/>
                <a:ea typeface="华文中宋" pitchFamily="2" charset="-122"/>
              </a:rPr>
              <a:t>字符串比较函数</a:t>
            </a:r>
            <a:r>
              <a:rPr kumimoji="0" lang="en-US" altLang="zh-CN" sz="2400" b="1" i="0" u="none" strike="noStrike" kern="0" cap="none" spc="0" normalizeH="0" baseline="0" noProof="0" dirty="0" err="1" smtClean="0">
                <a:ln>
                  <a:noFill/>
                </a:ln>
                <a:solidFill>
                  <a:srgbClr val="000000"/>
                </a:solidFill>
                <a:effectLst/>
                <a:uLnTx/>
                <a:uFillTx/>
                <a:latin typeface="Times New Roman" pitchFamily="18" charset="0"/>
                <a:ea typeface="华文中宋" pitchFamily="2" charset="-122"/>
              </a:rPr>
              <a:t>strcmp</a:t>
            </a:r>
            <a:endParaRPr kumimoji="0" lang="zh-CN" altLang="zh-CN" sz="2400" b="1" i="0" u="none" strike="noStrike" kern="0" cap="none" spc="0" normalizeH="0" baseline="0" noProof="0" dirty="0" smtClean="0">
              <a:ln>
                <a:noFill/>
              </a:ln>
              <a:solidFill>
                <a:srgbClr val="000000"/>
              </a:solidFill>
              <a:effectLst/>
              <a:uLnTx/>
              <a:uFillTx/>
              <a:latin typeface="Times New Roman" pitchFamily="18" charset="0"/>
              <a:ea typeface="华文中宋" pitchFamily="2" charset="-122"/>
            </a:endParaRPr>
          </a:p>
          <a:p>
            <a:pPr marL="230188" marR="0" lvl="0" indent="-230188" defTabSz="914400" eaLnBrk="0" fontAlgn="base" latinLnBrk="0" hangingPunct="0">
              <a:lnSpc>
                <a:spcPct val="100000"/>
              </a:lnSpc>
              <a:spcBef>
                <a:spcPct val="20000"/>
              </a:spcBef>
              <a:spcAft>
                <a:spcPct val="0"/>
              </a:spcAft>
              <a:buClr>
                <a:srgbClr val="000099"/>
              </a:buClr>
              <a:buSzPct val="70000"/>
              <a:buFont typeface="Arial" charset="0"/>
              <a:buNone/>
              <a:tabLst/>
              <a:defRPr/>
            </a:pPr>
            <a:r>
              <a:rPr kumimoji="0" lang="zh-CN" altLang="zh-CN" sz="2400" b="1" i="0" u="none" strike="noStrike" kern="0" cap="none" spc="0" normalizeH="0" baseline="0" noProof="0" dirty="0" smtClean="0">
                <a:ln>
                  <a:noFill/>
                </a:ln>
                <a:solidFill>
                  <a:srgbClr val="000000"/>
                </a:solidFill>
                <a:effectLst/>
                <a:uLnTx/>
                <a:uFillTx/>
                <a:latin typeface="Times New Roman" pitchFamily="18" charset="0"/>
                <a:ea typeface="华文中宋" pitchFamily="2" charset="-122"/>
              </a:rPr>
              <a:t>格式：</a:t>
            </a:r>
            <a:r>
              <a:rPr kumimoji="0" lang="en-US" altLang="zh-CN" sz="2400" b="1" i="0" u="none" strike="noStrike" kern="0" cap="none" spc="0" normalizeH="0" baseline="0" noProof="0" dirty="0" err="1" smtClean="0">
                <a:ln>
                  <a:noFill/>
                </a:ln>
                <a:solidFill>
                  <a:srgbClr val="000000"/>
                </a:solidFill>
                <a:effectLst/>
                <a:uLnTx/>
                <a:uFillTx/>
                <a:latin typeface="Times New Roman" pitchFamily="18" charset="0"/>
                <a:ea typeface="华文中宋" pitchFamily="2" charset="-122"/>
              </a:rPr>
              <a:t>strcmp</a:t>
            </a:r>
            <a:r>
              <a:rPr kumimoji="0" lang="en-US" altLang="zh-CN" sz="2400" b="1" i="0" u="none" strike="noStrike" kern="0" cap="none" spc="0" normalizeH="0" baseline="0" noProof="0" dirty="0" smtClean="0">
                <a:ln>
                  <a:noFill/>
                </a:ln>
                <a:solidFill>
                  <a:srgbClr val="000000"/>
                </a:solidFill>
                <a:effectLst/>
                <a:uLnTx/>
                <a:uFillTx/>
                <a:latin typeface="Times New Roman" pitchFamily="18" charset="0"/>
                <a:ea typeface="华文中宋" pitchFamily="2" charset="-122"/>
              </a:rPr>
              <a:t>(</a:t>
            </a:r>
            <a:r>
              <a:rPr kumimoji="0" lang="zh-CN" altLang="zh-CN" sz="2400" b="1" i="0" u="none" strike="noStrike" kern="0" cap="none" spc="0" normalizeH="0" baseline="0" noProof="0" dirty="0" smtClean="0">
                <a:ln>
                  <a:noFill/>
                </a:ln>
                <a:solidFill>
                  <a:srgbClr val="000000"/>
                </a:solidFill>
                <a:effectLst/>
                <a:uLnTx/>
                <a:uFillTx/>
                <a:latin typeface="Times New Roman" pitchFamily="18" charset="0"/>
                <a:ea typeface="华文中宋" pitchFamily="2" charset="-122"/>
              </a:rPr>
              <a:t>字符串</a:t>
            </a:r>
            <a:r>
              <a:rPr kumimoji="0" lang="en-US" altLang="zh-CN" sz="2400" b="1" i="0" u="none" strike="noStrike" kern="0" cap="none" spc="0" normalizeH="0" baseline="0" noProof="0" dirty="0" smtClean="0">
                <a:ln>
                  <a:noFill/>
                </a:ln>
                <a:solidFill>
                  <a:srgbClr val="000000"/>
                </a:solidFill>
                <a:effectLst/>
                <a:uLnTx/>
                <a:uFillTx/>
                <a:latin typeface="Times New Roman" pitchFamily="18" charset="0"/>
                <a:ea typeface="华文中宋" pitchFamily="2" charset="-122"/>
              </a:rPr>
              <a:t>1</a:t>
            </a:r>
            <a:r>
              <a:rPr kumimoji="0" lang="zh-CN" altLang="zh-CN" sz="2400" b="1" i="0" u="none" strike="noStrike" kern="0" cap="none" spc="0" normalizeH="0" baseline="0" noProof="0" dirty="0" smtClean="0">
                <a:ln>
                  <a:noFill/>
                </a:ln>
                <a:solidFill>
                  <a:srgbClr val="000000"/>
                </a:solidFill>
                <a:effectLst/>
                <a:uLnTx/>
                <a:uFillTx/>
                <a:latin typeface="Times New Roman" pitchFamily="18" charset="0"/>
                <a:ea typeface="华文中宋" pitchFamily="2" charset="-122"/>
              </a:rPr>
              <a:t>，字符串</a:t>
            </a:r>
            <a:r>
              <a:rPr kumimoji="0" lang="en-US" altLang="zh-CN" sz="2400" b="1" i="0" u="none" strike="noStrike" kern="0" cap="none" spc="0" normalizeH="0" baseline="0" noProof="0" dirty="0" smtClean="0">
                <a:ln>
                  <a:noFill/>
                </a:ln>
                <a:solidFill>
                  <a:srgbClr val="000000"/>
                </a:solidFill>
                <a:effectLst/>
                <a:uLnTx/>
                <a:uFillTx/>
                <a:latin typeface="Times New Roman" pitchFamily="18" charset="0"/>
                <a:ea typeface="华文中宋" pitchFamily="2" charset="-122"/>
              </a:rPr>
              <a:t>2)</a:t>
            </a:r>
            <a:endParaRPr kumimoji="0" lang="zh-CN" altLang="zh-CN" sz="2400" b="1" i="0" u="none" strike="noStrike" kern="0" cap="none" spc="0" normalizeH="0" baseline="0" noProof="0" dirty="0" smtClean="0">
              <a:ln>
                <a:noFill/>
              </a:ln>
              <a:solidFill>
                <a:srgbClr val="000000"/>
              </a:solidFill>
              <a:effectLst/>
              <a:uLnTx/>
              <a:uFillTx/>
              <a:latin typeface="Times New Roman" pitchFamily="18" charset="0"/>
              <a:ea typeface="华文中宋" pitchFamily="2" charset="-122"/>
            </a:endParaRPr>
          </a:p>
          <a:p>
            <a:pPr marL="230188" marR="0" lvl="0" indent="-230188" defTabSz="914400" eaLnBrk="0" fontAlgn="base" latinLnBrk="0" hangingPunct="0">
              <a:lnSpc>
                <a:spcPct val="100000"/>
              </a:lnSpc>
              <a:spcBef>
                <a:spcPct val="20000"/>
              </a:spcBef>
              <a:spcAft>
                <a:spcPct val="0"/>
              </a:spcAft>
              <a:buClr>
                <a:srgbClr val="000099"/>
              </a:buClr>
              <a:buSzPct val="70000"/>
              <a:buFont typeface="Arial" charset="0"/>
              <a:buNone/>
              <a:tabLst/>
              <a:defRPr/>
            </a:pPr>
            <a:r>
              <a:rPr kumimoji="0" lang="zh-CN" altLang="zh-CN" sz="2400" b="1" i="0" u="none" strike="noStrike" kern="0" cap="none" spc="0" normalizeH="0" baseline="0" noProof="0" dirty="0" smtClean="0">
                <a:ln>
                  <a:noFill/>
                </a:ln>
                <a:solidFill>
                  <a:srgbClr val="000000"/>
                </a:solidFill>
                <a:effectLst/>
                <a:uLnTx/>
                <a:uFillTx/>
                <a:latin typeface="Times New Roman" pitchFamily="18" charset="0"/>
                <a:ea typeface="华文中宋" pitchFamily="2" charset="-122"/>
              </a:rPr>
              <a:t>功能：按照</a:t>
            </a:r>
            <a:r>
              <a:rPr kumimoji="0" lang="en-US" altLang="zh-CN" sz="2400" b="1" i="0" u="none" strike="noStrike" kern="0" cap="none" spc="0" normalizeH="0" baseline="0" noProof="0" dirty="0" smtClean="0">
                <a:ln>
                  <a:noFill/>
                </a:ln>
                <a:solidFill>
                  <a:srgbClr val="FF0000"/>
                </a:solidFill>
                <a:effectLst/>
                <a:uLnTx/>
                <a:uFillTx/>
                <a:latin typeface="Times New Roman" pitchFamily="18" charset="0"/>
                <a:ea typeface="华文中宋" pitchFamily="2" charset="-122"/>
              </a:rPr>
              <a:t>ASCII</a:t>
            </a:r>
            <a:r>
              <a:rPr kumimoji="0" lang="zh-CN" altLang="zh-CN" sz="2400" b="1" i="0" u="none" strike="noStrike" kern="0" cap="none" spc="0" normalizeH="0" baseline="0" noProof="0" dirty="0" smtClean="0">
                <a:ln>
                  <a:noFill/>
                </a:ln>
                <a:solidFill>
                  <a:srgbClr val="FF0000"/>
                </a:solidFill>
                <a:effectLst/>
                <a:uLnTx/>
                <a:uFillTx/>
                <a:latin typeface="Times New Roman" pitchFamily="18" charset="0"/>
                <a:ea typeface="华文中宋" pitchFamily="2" charset="-122"/>
              </a:rPr>
              <a:t>码值</a:t>
            </a:r>
            <a:r>
              <a:rPr kumimoji="0" lang="zh-CN" altLang="zh-CN" sz="2400" b="1" i="0" u="none" strike="noStrike" kern="0" cap="none" spc="0" normalizeH="0" baseline="0" noProof="0" dirty="0" smtClean="0">
                <a:ln>
                  <a:noFill/>
                </a:ln>
                <a:solidFill>
                  <a:srgbClr val="000000"/>
                </a:solidFill>
                <a:effectLst/>
                <a:uLnTx/>
                <a:uFillTx/>
                <a:latin typeface="Times New Roman" pitchFamily="18" charset="0"/>
                <a:ea typeface="华文中宋" pitchFamily="2" charset="-122"/>
              </a:rPr>
              <a:t>顺序逐个比较两个字符串中的相应字符，直到出现不同的字符或遇到</a:t>
            </a:r>
            <a:r>
              <a:rPr kumimoji="0" lang="en-US" altLang="zh-CN" sz="2400" b="1" i="0" u="none" strike="noStrike" kern="0" cap="none" spc="0" normalizeH="0" baseline="0" noProof="0" dirty="0" smtClean="0">
                <a:ln>
                  <a:noFill/>
                </a:ln>
                <a:solidFill>
                  <a:srgbClr val="000000"/>
                </a:solidFill>
                <a:effectLst/>
                <a:uLnTx/>
                <a:uFillTx/>
                <a:latin typeface="Times New Roman" pitchFamily="18" charset="0"/>
                <a:ea typeface="华文中宋" pitchFamily="2" charset="-122"/>
              </a:rPr>
              <a:t>’\0’</a:t>
            </a:r>
            <a:r>
              <a:rPr kumimoji="0" lang="zh-CN" altLang="zh-CN" sz="2400" b="1" i="0" u="none" strike="noStrike" kern="0" cap="none" spc="0" normalizeH="0" baseline="0" noProof="0" dirty="0" smtClean="0">
                <a:ln>
                  <a:noFill/>
                </a:ln>
                <a:solidFill>
                  <a:srgbClr val="000000"/>
                </a:solidFill>
                <a:effectLst/>
                <a:uLnTx/>
                <a:uFillTx/>
                <a:latin typeface="Times New Roman" pitchFamily="18" charset="0"/>
                <a:ea typeface="华文中宋" pitchFamily="2" charset="-122"/>
              </a:rPr>
              <a:t>为止，如全部字符相同，则相等；若出现不相同的字符，则</a:t>
            </a:r>
            <a:r>
              <a:rPr kumimoji="0" lang="zh-CN" altLang="zh-CN" sz="2400" b="1" i="0" u="none" strike="noStrike" kern="0" cap="none" spc="0" normalizeH="0" baseline="0" noProof="0" dirty="0" smtClean="0">
                <a:ln>
                  <a:noFill/>
                </a:ln>
                <a:solidFill>
                  <a:srgbClr val="FF0000"/>
                </a:solidFill>
                <a:effectLst/>
                <a:uLnTx/>
                <a:uFillTx/>
                <a:latin typeface="Times New Roman" pitchFamily="18" charset="0"/>
                <a:ea typeface="华文中宋" pitchFamily="2" charset="-122"/>
              </a:rPr>
              <a:t>以第一个不相同的字符的比较结果为准</a:t>
            </a:r>
            <a:r>
              <a:rPr kumimoji="0" lang="zh-CN" altLang="zh-CN" sz="2400" b="1" i="0" u="none" strike="noStrike" kern="0" cap="none" spc="0" normalizeH="0" baseline="0" noProof="0" dirty="0" smtClean="0">
                <a:ln>
                  <a:noFill/>
                </a:ln>
                <a:solidFill>
                  <a:srgbClr val="000000"/>
                </a:solidFill>
                <a:effectLst/>
                <a:uLnTx/>
                <a:uFillTx/>
                <a:latin typeface="Times New Roman" pitchFamily="18" charset="0"/>
                <a:ea typeface="华文中宋" pitchFamily="2" charset="-122"/>
              </a:rPr>
              <a:t>。</a:t>
            </a:r>
            <a:endParaRPr kumimoji="0" lang="zh-CN" altLang="en-US" sz="2400" b="1" i="0" u="none" strike="noStrike" kern="0" cap="none" spc="0" normalizeH="0" baseline="0" noProof="0" dirty="0" smtClean="0">
              <a:ln>
                <a:noFill/>
              </a:ln>
              <a:solidFill>
                <a:srgbClr val="000000"/>
              </a:solidFill>
              <a:effectLst/>
              <a:uLnTx/>
              <a:uFillTx/>
              <a:latin typeface="Times New Roman" pitchFamily="18" charset="0"/>
              <a:ea typeface="华文中宋" pitchFamily="2" charset="-122"/>
            </a:endParaRPr>
          </a:p>
        </p:txBody>
      </p:sp>
      <p:sp>
        <p:nvSpPr>
          <p:cNvPr id="4" name="矩形 1"/>
          <p:cNvSpPr>
            <a:spLocks noChangeArrowheads="1"/>
          </p:cNvSpPr>
          <p:nvPr/>
        </p:nvSpPr>
        <p:spPr bwMode="auto">
          <a:xfrm>
            <a:off x="241300" y="3910013"/>
            <a:ext cx="56769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20000"/>
              </a:spcBef>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20000"/>
              </a:spcBef>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3pPr>
            <a:lvl4pPr marL="1600200" indent="-228600">
              <a:spcBef>
                <a:spcPct val="20000"/>
              </a:spcBef>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4pPr>
            <a:lvl5pPr marL="2057400" indent="-228600">
              <a:spcBef>
                <a:spcPct val="20000"/>
              </a:spcBef>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9pPr>
          </a:lstStyle>
          <a:p>
            <a:pPr marL="0" marR="0" lvl="0" indent="0" defTabSz="914400" eaLnBrk="0" fontAlgn="base" latinLnBrk="0" hangingPunct="0">
              <a:lnSpc>
                <a:spcPct val="100000"/>
              </a:lnSpc>
              <a:spcBef>
                <a:spcPct val="20000"/>
              </a:spcBef>
              <a:spcAft>
                <a:spcPct val="0"/>
              </a:spcAft>
              <a:buClr>
                <a:srgbClr val="000099"/>
              </a:buClr>
              <a:buSzPct val="70000"/>
              <a:buFont typeface="Arial" panose="020B0604020202020204" pitchFamily="34" charset="0"/>
              <a:buNone/>
              <a:tabLst/>
              <a:defRPr/>
            </a:pPr>
            <a:r>
              <a:rPr kumimoji="0" lang="zh-CN"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比较结果分三种情况进行处理：</a:t>
            </a:r>
          </a:p>
          <a:p>
            <a:pPr marL="0" marR="0" lvl="0" indent="0" defTabSz="914400" eaLnBrk="0" fontAlgn="base" latinLnBrk="0" hangingPunct="0">
              <a:lnSpc>
                <a:spcPct val="100000"/>
              </a:lnSpc>
              <a:spcBef>
                <a:spcPct val="20000"/>
              </a:spcBef>
              <a:spcAft>
                <a:spcPct val="0"/>
              </a:spcAft>
              <a:buClr>
                <a:srgbClr val="000099"/>
              </a:buClr>
              <a:buSzPct val="70000"/>
              <a:buFont typeface="Arial" panose="020B0604020202020204" pitchFamily="34" charset="0"/>
              <a:buNone/>
              <a:tabLst/>
              <a:defRPr/>
            </a:pP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(1) </a:t>
            </a:r>
            <a:r>
              <a:rPr kumimoji="0" lang="zh-CN"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若字符串</a:t>
            </a: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1</a:t>
            </a:r>
            <a:r>
              <a:rPr kumimoji="0" lang="zh-CN"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＝字符串</a:t>
            </a: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2</a:t>
            </a:r>
            <a:r>
              <a:rPr kumimoji="0" lang="zh-CN"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，返回值＝</a:t>
            </a: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0</a:t>
            </a:r>
            <a:r>
              <a:rPr kumimoji="0" lang="zh-CN"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a:t>
            </a:r>
          </a:p>
          <a:p>
            <a:pPr marL="0" marR="0" lvl="0" indent="0" defTabSz="914400" eaLnBrk="0" fontAlgn="base" latinLnBrk="0" hangingPunct="0">
              <a:lnSpc>
                <a:spcPct val="100000"/>
              </a:lnSpc>
              <a:spcBef>
                <a:spcPct val="20000"/>
              </a:spcBef>
              <a:spcAft>
                <a:spcPct val="0"/>
              </a:spcAft>
              <a:buClr>
                <a:srgbClr val="000099"/>
              </a:buClr>
              <a:buSzPct val="70000"/>
              <a:buFont typeface="Arial" panose="020B0604020202020204" pitchFamily="34" charset="0"/>
              <a:buNone/>
              <a:tabLst/>
              <a:defRPr/>
            </a:pP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(2) </a:t>
            </a:r>
            <a:r>
              <a:rPr kumimoji="0" lang="zh-CN"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若字符串</a:t>
            </a: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1&gt;</a:t>
            </a:r>
            <a:r>
              <a:rPr kumimoji="0" lang="zh-CN"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字符串</a:t>
            </a: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2</a:t>
            </a:r>
            <a:r>
              <a:rPr kumimoji="0" lang="zh-CN"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，返回值</a:t>
            </a: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&gt;0</a:t>
            </a:r>
            <a:r>
              <a:rPr kumimoji="0" lang="zh-CN"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a:t>
            </a:r>
          </a:p>
          <a:p>
            <a:pPr marL="0" marR="0" lvl="0" indent="0" defTabSz="914400" eaLnBrk="0" fontAlgn="base" latinLnBrk="0" hangingPunct="0">
              <a:lnSpc>
                <a:spcPct val="100000"/>
              </a:lnSpc>
              <a:spcBef>
                <a:spcPct val="20000"/>
              </a:spcBef>
              <a:spcAft>
                <a:spcPct val="0"/>
              </a:spcAft>
              <a:buClr>
                <a:srgbClr val="000099"/>
              </a:buClr>
              <a:buSzPct val="70000"/>
              <a:buFont typeface="Arial" panose="020B0604020202020204" pitchFamily="34" charset="0"/>
              <a:buNone/>
              <a:tabLst/>
              <a:defRPr/>
            </a:pP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(3) </a:t>
            </a:r>
            <a:r>
              <a:rPr kumimoji="0" lang="zh-CN"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若字符串</a:t>
            </a: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1&lt;</a:t>
            </a:r>
            <a:r>
              <a:rPr kumimoji="0" lang="zh-CN"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字符串</a:t>
            </a: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2</a:t>
            </a:r>
            <a:r>
              <a:rPr kumimoji="0" lang="zh-CN"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，返回值</a:t>
            </a:r>
            <a:r>
              <a:rPr kumimoji="0" lang="en-US"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&lt;0</a:t>
            </a:r>
            <a:r>
              <a:rPr kumimoji="0" lang="zh-CN"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a:t>
            </a:r>
          </a:p>
        </p:txBody>
      </p:sp>
      <p:sp>
        <p:nvSpPr>
          <p:cNvPr id="5" name="矩形 2"/>
          <p:cNvSpPr>
            <a:spLocks noChangeArrowheads="1"/>
          </p:cNvSpPr>
          <p:nvPr/>
        </p:nvSpPr>
        <p:spPr bwMode="auto">
          <a:xfrm>
            <a:off x="5676900" y="4021138"/>
            <a:ext cx="3022600" cy="15684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20000"/>
              </a:spcBef>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20000"/>
              </a:spcBef>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3pPr>
            <a:lvl4pPr marL="1600200" indent="-228600">
              <a:spcBef>
                <a:spcPct val="20000"/>
              </a:spcBef>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4pPr>
            <a:lvl5pPr marL="2057400" indent="-228600">
              <a:spcBef>
                <a:spcPct val="20000"/>
              </a:spcBef>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9pPr>
          </a:lstStyle>
          <a:p>
            <a:pPr marL="0" marR="0" lvl="0" indent="0" defTabSz="914400" eaLnBrk="0" fontAlgn="base" latinLnBrk="0" hangingPunct="0">
              <a:lnSpc>
                <a:spcPct val="100000"/>
              </a:lnSpc>
              <a:spcBef>
                <a:spcPct val="20000"/>
              </a:spcBef>
              <a:spcAft>
                <a:spcPct val="0"/>
              </a:spcAft>
              <a:buClr>
                <a:srgbClr val="000099"/>
              </a:buClr>
              <a:buSzPct val="70000"/>
              <a:buFont typeface="Arial" panose="020B0604020202020204" pitchFamily="34" charset="0"/>
              <a:buNone/>
              <a:tabLst/>
              <a:defRPr/>
            </a:pPr>
            <a:r>
              <a:rPr kumimoji="0" lang="zh-CN" altLang="zh-CN" sz="2400" b="1" i="0" u="none" strike="noStrike" kern="0" cap="none" spc="0" normalizeH="0" baseline="0" noProof="0" dirty="0" smtClean="0">
                <a:ln>
                  <a:noFill/>
                </a:ln>
                <a:solidFill>
                  <a:srgbClr val="000000"/>
                </a:solidFill>
                <a:effectLst/>
                <a:uLnTx/>
                <a:uFillTx/>
                <a:latin typeface="Times New Roman" panose="02020603050405020304" pitchFamily="18" charset="0"/>
                <a:ea typeface="华文中宋" panose="02010600040101010101" pitchFamily="2" charset="-122"/>
              </a:rPr>
              <a:t>本函数也可用于比较两个字符串常量，或比较字符数组和字符串常量。</a:t>
            </a:r>
          </a:p>
        </p:txBody>
      </p:sp>
    </p:spTree>
    <p:extLst>
      <p:ext uri="{BB962C8B-B14F-4D97-AF65-F5344CB8AC3E}">
        <p14:creationId xmlns:p14="http://schemas.microsoft.com/office/powerpoint/2010/main" val="42760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Rectangle 3"/>
          <p:cNvSpPr txBox="1">
            <a:spLocks noChangeArrowheads="1"/>
          </p:cNvSpPr>
          <p:nvPr/>
        </p:nvSpPr>
        <p:spPr>
          <a:xfrm>
            <a:off x="444500" y="1409700"/>
            <a:ext cx="3225800" cy="4699000"/>
          </a:xfrm>
          <a:prstGeom prst="rect">
            <a:avLst/>
          </a:prstGeom>
        </p:spPr>
        <p:txBody>
          <a:bodyPr vert="horz" lIns="91440" tIns="45720" rIns="91440" bIns="45720" rtlCol="0">
            <a:normAutofit/>
          </a:bodyPr>
          <a:lstStyle>
            <a:lvl1pPr marL="0" indent="0" algn="l" defTabSz="914400" rtl="0" eaLnBrk="1" latinLnBrk="0" hangingPunct="1">
              <a:spcBef>
                <a:spcPct val="20000"/>
              </a:spcBef>
              <a:buFontTx/>
              <a:buNone/>
              <a:defRPr sz="3200" kern="1200">
                <a:solidFill>
                  <a:schemeClr val="tx1"/>
                </a:solidFill>
                <a:latin typeface="微软雅黑" pitchFamily="34" charset="-122"/>
                <a:ea typeface="微软雅黑" pitchFamily="34" charset="-122"/>
                <a:cs typeface="+mn-cs"/>
              </a:defRPr>
            </a:lvl1pPr>
            <a:lvl2pPr marL="457200" indent="0" algn="l" defTabSz="914400" rtl="0" eaLnBrk="1" latinLnBrk="0" hangingPunct="1">
              <a:spcBef>
                <a:spcPct val="20000"/>
              </a:spcBef>
              <a:buFontTx/>
              <a:buNone/>
              <a:defRPr sz="2800" kern="1200">
                <a:solidFill>
                  <a:schemeClr val="tx1"/>
                </a:solidFill>
                <a:latin typeface="微软雅黑" pitchFamily="34" charset="-122"/>
                <a:ea typeface="微软雅黑" pitchFamily="34" charset="-122"/>
                <a:cs typeface="+mn-cs"/>
              </a:defRPr>
            </a:lvl2pPr>
            <a:lvl3pPr marL="914400" indent="0" algn="l" defTabSz="914400" rtl="0" eaLnBrk="1" latinLnBrk="0" hangingPunct="1">
              <a:spcBef>
                <a:spcPct val="20000"/>
              </a:spcBef>
              <a:buFontTx/>
              <a:buNone/>
              <a:defRPr sz="2400" kern="1200">
                <a:solidFill>
                  <a:schemeClr val="tx1"/>
                </a:solidFill>
                <a:latin typeface="微软雅黑" pitchFamily="34" charset="-122"/>
                <a:ea typeface="微软雅黑" pitchFamily="34" charset="-122"/>
                <a:cs typeface="+mn-cs"/>
              </a:defRPr>
            </a:lvl3pPr>
            <a:lvl4pPr marL="1371600" indent="0" algn="l" defTabSz="914400" rtl="0" eaLnBrk="1" latinLnBrk="0" hangingPunct="1">
              <a:spcBef>
                <a:spcPct val="20000"/>
              </a:spcBef>
              <a:buFontTx/>
              <a:buNone/>
              <a:defRPr sz="2000" kern="1200">
                <a:solidFill>
                  <a:schemeClr val="tx1"/>
                </a:solidFill>
                <a:latin typeface="微软雅黑" pitchFamily="34" charset="-122"/>
                <a:ea typeface="微软雅黑" pitchFamily="34" charset="-122"/>
                <a:cs typeface="+mn-cs"/>
              </a:defRPr>
            </a:lvl4pPr>
            <a:lvl5pPr marL="1828800" indent="0" algn="l" defTabSz="914400" rtl="0" eaLnBrk="1" latinLnBrk="0" hangingPunct="1">
              <a:spcBef>
                <a:spcPct val="20000"/>
              </a:spcBef>
              <a:buFontTx/>
              <a:buNone/>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defRPr/>
            </a:pPr>
            <a:r>
              <a:rPr lang="en-US" altLang="zh-CN" sz="2400" smtClean="0"/>
              <a:t>6. </a:t>
            </a:r>
            <a:r>
              <a:rPr lang="zh-CN" altLang="zh-CN" sz="2400" smtClean="0"/>
              <a:t>求字符串长度函数</a:t>
            </a:r>
            <a:r>
              <a:rPr lang="en-US" altLang="zh-CN" sz="2400" smtClean="0"/>
              <a:t>strlen</a:t>
            </a:r>
            <a:endParaRPr lang="zh-CN" altLang="zh-CN" sz="2400" smtClean="0"/>
          </a:p>
          <a:p>
            <a:pPr>
              <a:buFont typeface="Arial" charset="0"/>
              <a:buNone/>
              <a:defRPr/>
            </a:pPr>
            <a:r>
              <a:rPr lang="zh-CN" altLang="zh-CN" sz="2400" smtClean="0"/>
              <a:t>格式：</a:t>
            </a:r>
            <a:r>
              <a:rPr lang="en-US" altLang="zh-CN" sz="2400" smtClean="0"/>
              <a:t>strlen(</a:t>
            </a:r>
            <a:r>
              <a:rPr lang="zh-CN" altLang="zh-CN" sz="2400" smtClean="0"/>
              <a:t>字符串</a:t>
            </a:r>
            <a:r>
              <a:rPr lang="en-US" altLang="zh-CN" sz="2400" smtClean="0"/>
              <a:t>)</a:t>
            </a:r>
            <a:endParaRPr lang="zh-CN" altLang="zh-CN" sz="2400" smtClean="0"/>
          </a:p>
          <a:p>
            <a:pPr>
              <a:buFont typeface="Arial" charset="0"/>
              <a:buNone/>
              <a:defRPr/>
            </a:pPr>
            <a:r>
              <a:rPr lang="zh-CN" altLang="zh-CN" sz="2400" smtClean="0"/>
              <a:t>功能：求出字符串的实际长度</a:t>
            </a:r>
            <a:r>
              <a:rPr lang="en-US" altLang="zh-CN" sz="2400" smtClean="0"/>
              <a:t>(</a:t>
            </a:r>
            <a:r>
              <a:rPr lang="zh-CN" altLang="zh-CN" sz="2400" smtClean="0"/>
              <a:t>从第一个字符计算到字符串的结束标志</a:t>
            </a:r>
            <a:r>
              <a:rPr lang="en-US" altLang="zh-CN" sz="2400" smtClean="0"/>
              <a:t>‘\0’</a:t>
            </a:r>
            <a:r>
              <a:rPr lang="zh-CN" altLang="zh-CN" sz="2400" smtClean="0"/>
              <a:t>为止，但不含字符串结束标志</a:t>
            </a:r>
            <a:r>
              <a:rPr lang="en-US" altLang="zh-CN" sz="2400" smtClean="0"/>
              <a:t>‘\0’) </a:t>
            </a:r>
            <a:r>
              <a:rPr lang="zh-CN" altLang="zh-CN" sz="2400" smtClean="0"/>
              <a:t>并作为函数返回值。</a:t>
            </a:r>
          </a:p>
          <a:p>
            <a:pPr algn="just">
              <a:lnSpc>
                <a:spcPct val="90000"/>
              </a:lnSpc>
              <a:buFont typeface="Arial" charset="0"/>
              <a:buNone/>
              <a:defRPr/>
            </a:pPr>
            <a:endParaRPr lang="en-US" altLang="zh-CN" sz="2400" dirty="0" smtClean="0"/>
          </a:p>
        </p:txBody>
      </p:sp>
      <p:sp>
        <p:nvSpPr>
          <p:cNvPr id="4" name="矩形 1"/>
          <p:cNvSpPr>
            <a:spLocks noChangeArrowheads="1"/>
          </p:cNvSpPr>
          <p:nvPr/>
        </p:nvSpPr>
        <p:spPr bwMode="auto">
          <a:xfrm>
            <a:off x="3873500" y="1019175"/>
            <a:ext cx="4572000"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20000"/>
              </a:spcBef>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20000"/>
              </a:spcBef>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3pPr>
            <a:lvl4pPr marL="1600200" indent="-228600">
              <a:spcBef>
                <a:spcPct val="20000"/>
              </a:spcBef>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4pPr>
            <a:lvl5pPr marL="2057400" indent="-228600">
              <a:spcBef>
                <a:spcPct val="20000"/>
              </a:spcBef>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9pPr>
          </a:lstStyle>
          <a:p>
            <a:r>
              <a:rPr lang="zh-CN" altLang="zh-CN" dirty="0" smtClean="0"/>
              <a:t>【例】</a:t>
            </a:r>
            <a:r>
              <a:rPr lang="zh-CN" altLang="zh-CN" dirty="0"/>
              <a:t>求字符串的长度。</a:t>
            </a:r>
          </a:p>
          <a:p>
            <a:r>
              <a:rPr lang="en-US" altLang="zh-CN" dirty="0"/>
              <a:t>#include &lt;</a:t>
            </a:r>
            <a:r>
              <a:rPr lang="en-US" altLang="zh-CN" dirty="0" err="1"/>
              <a:t>stdio.h</a:t>
            </a:r>
            <a:r>
              <a:rPr lang="en-US" altLang="zh-CN" dirty="0"/>
              <a:t>&gt;</a:t>
            </a:r>
            <a:endParaRPr lang="zh-CN" altLang="zh-CN" dirty="0"/>
          </a:p>
          <a:p>
            <a:r>
              <a:rPr lang="en-US" altLang="zh-CN" dirty="0"/>
              <a:t>#include &lt;</a:t>
            </a:r>
            <a:r>
              <a:rPr lang="en-US" altLang="zh-CN" dirty="0" err="1"/>
              <a:t>string.h</a:t>
            </a:r>
            <a:r>
              <a:rPr lang="en-US" altLang="zh-CN" dirty="0"/>
              <a:t>&gt;</a:t>
            </a:r>
            <a:endParaRPr lang="zh-CN" altLang="zh-CN" dirty="0"/>
          </a:p>
          <a:p>
            <a:r>
              <a:rPr lang="en-US" altLang="zh-CN" dirty="0"/>
              <a:t>void main( )</a:t>
            </a:r>
            <a:endParaRPr lang="zh-CN" altLang="zh-CN" dirty="0"/>
          </a:p>
          <a:p>
            <a:r>
              <a:rPr lang="en-US" altLang="zh-CN" dirty="0"/>
              <a:t>{</a:t>
            </a:r>
            <a:endParaRPr lang="zh-CN" altLang="zh-CN" dirty="0"/>
          </a:p>
          <a:p>
            <a:r>
              <a:rPr lang="en-US" altLang="zh-CN" dirty="0" err="1"/>
              <a:t>int</a:t>
            </a:r>
            <a:r>
              <a:rPr lang="en-US" altLang="zh-CN" dirty="0"/>
              <a:t> k;</a:t>
            </a:r>
            <a:endParaRPr lang="zh-CN" altLang="zh-CN" dirty="0"/>
          </a:p>
          <a:p>
            <a:r>
              <a:rPr lang="en-US" altLang="zh-CN" dirty="0"/>
              <a:t>char </a:t>
            </a:r>
            <a:r>
              <a:rPr lang="en-US" altLang="zh-CN" dirty="0" err="1"/>
              <a:t>st</a:t>
            </a:r>
            <a:r>
              <a:rPr lang="en-US" altLang="zh-CN" dirty="0"/>
              <a:t>[]="C language";</a:t>
            </a:r>
            <a:endParaRPr lang="zh-CN" altLang="zh-CN" dirty="0"/>
          </a:p>
          <a:p>
            <a:r>
              <a:rPr lang="en-US" altLang="zh-CN" dirty="0"/>
              <a:t>k=</a:t>
            </a:r>
            <a:r>
              <a:rPr lang="en-US" altLang="zh-CN" dirty="0" err="1"/>
              <a:t>strlen</a:t>
            </a:r>
            <a:r>
              <a:rPr lang="en-US" altLang="zh-CN" dirty="0"/>
              <a:t>(</a:t>
            </a:r>
            <a:r>
              <a:rPr lang="en-US" altLang="zh-CN" dirty="0" err="1"/>
              <a:t>st</a:t>
            </a:r>
            <a:r>
              <a:rPr lang="en-US" altLang="zh-CN" dirty="0"/>
              <a:t>);</a:t>
            </a:r>
            <a:endParaRPr lang="zh-CN" altLang="zh-CN" dirty="0"/>
          </a:p>
          <a:p>
            <a:r>
              <a:rPr lang="en-US" altLang="zh-CN" dirty="0" err="1"/>
              <a:t>printf</a:t>
            </a:r>
            <a:r>
              <a:rPr lang="en-US" altLang="zh-CN" dirty="0"/>
              <a:t>("The </a:t>
            </a:r>
            <a:r>
              <a:rPr lang="en-US" altLang="zh-CN" dirty="0" err="1"/>
              <a:t>lenth</a:t>
            </a:r>
            <a:r>
              <a:rPr lang="en-US" altLang="zh-CN" dirty="0"/>
              <a:t> of the string is %d\</a:t>
            </a:r>
            <a:r>
              <a:rPr lang="en-US" altLang="zh-CN" dirty="0" err="1"/>
              <a:t>n",k</a:t>
            </a:r>
            <a:r>
              <a:rPr lang="en-US" altLang="zh-CN" dirty="0"/>
              <a:t>);</a:t>
            </a:r>
            <a:endParaRPr lang="zh-CN" altLang="zh-CN" dirty="0"/>
          </a:p>
          <a:p>
            <a:r>
              <a:rPr lang="en-US" altLang="zh-CN" dirty="0"/>
              <a:t>}</a:t>
            </a:r>
            <a:endParaRPr lang="zh-CN" altLang="zh-CN" dirty="0"/>
          </a:p>
        </p:txBody>
      </p:sp>
      <p:sp>
        <p:nvSpPr>
          <p:cNvPr id="5" name="矩形 2"/>
          <p:cNvSpPr>
            <a:spLocks noChangeArrowheads="1"/>
          </p:cNvSpPr>
          <p:nvPr/>
        </p:nvSpPr>
        <p:spPr bwMode="auto">
          <a:xfrm>
            <a:off x="4381500" y="5567363"/>
            <a:ext cx="4572000" cy="9048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1pPr>
            <a:lvl2pPr marL="742950" indent="-285750">
              <a:spcBef>
                <a:spcPct val="20000"/>
              </a:spcBef>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2pPr>
            <a:lvl3pPr marL="1143000" indent="-228600">
              <a:spcBef>
                <a:spcPct val="20000"/>
              </a:spcBef>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3pPr>
            <a:lvl4pPr marL="1600200" indent="-228600">
              <a:spcBef>
                <a:spcPct val="20000"/>
              </a:spcBef>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4pPr>
            <a:lvl5pPr marL="2057400" indent="-228600">
              <a:spcBef>
                <a:spcPct val="20000"/>
              </a:spcBef>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Clr>
                <a:srgbClr val="000099"/>
              </a:buClr>
              <a:buSzPct val="70000"/>
              <a:buFont typeface="Arial" panose="020B0604020202020204" pitchFamily="34" charset="0"/>
              <a:defRPr sz="2400" b="1">
                <a:solidFill>
                  <a:schemeClr val="tx1"/>
                </a:solidFill>
                <a:latin typeface="Times New Roman" panose="02020603050405020304" pitchFamily="18" charset="0"/>
                <a:ea typeface="华文中宋" panose="02010600040101010101" pitchFamily="2" charset="-122"/>
              </a:defRPr>
            </a:lvl9pPr>
          </a:lstStyle>
          <a:p>
            <a:r>
              <a:rPr lang="zh-CN" altLang="zh-CN"/>
              <a:t>运行结果：</a:t>
            </a:r>
          </a:p>
          <a:p>
            <a:r>
              <a:rPr lang="en-US" altLang="zh-CN"/>
              <a:t>The lenth of the string is </a:t>
            </a:r>
            <a:r>
              <a:rPr lang="en-US" altLang="zh-CN">
                <a:solidFill>
                  <a:srgbClr val="C00000"/>
                </a:solidFill>
              </a:rPr>
              <a:t>10</a:t>
            </a:r>
            <a:endParaRPr lang="zh-CN" altLang="zh-CN">
              <a:solidFill>
                <a:srgbClr val="C00000"/>
              </a:solidFill>
            </a:endParaRPr>
          </a:p>
        </p:txBody>
      </p:sp>
    </p:spTree>
    <p:extLst>
      <p:ext uri="{BB962C8B-B14F-4D97-AF65-F5344CB8AC3E}">
        <p14:creationId xmlns:p14="http://schemas.microsoft.com/office/powerpoint/2010/main" val="181459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 数 调 用</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639" y="1196752"/>
            <a:ext cx="8623960" cy="3738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2031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函数调用的方法</a:t>
            </a:r>
          </a:p>
        </p:txBody>
      </p:sp>
      <p:sp>
        <p:nvSpPr>
          <p:cNvPr id="3" name="矩形 2"/>
          <p:cNvSpPr/>
          <p:nvPr/>
        </p:nvSpPr>
        <p:spPr>
          <a:xfrm>
            <a:off x="1418656" y="1628801"/>
            <a:ext cx="7730108" cy="3748719"/>
          </a:xfrm>
          <a:prstGeom prst="rect">
            <a:avLst/>
          </a:prstGeom>
        </p:spPr>
        <p:txBody>
          <a:bodyPr wrap="square">
            <a:spAutoFit/>
          </a:bodyPr>
          <a:lstStyle/>
          <a:p>
            <a:pPr>
              <a:lnSpc>
                <a:spcPct val="90000"/>
              </a:lnSpc>
            </a:pPr>
            <a:r>
              <a:rPr lang="zh-CN" altLang="en-US" sz="2400" b="1" dirty="0">
                <a:latin typeface="楷体_GB2312" pitchFamily="49" charset="-122"/>
                <a:ea typeface="楷体_GB2312" pitchFamily="49" charset="-122"/>
              </a:rPr>
              <a:t>函数的调用方式有三种：</a:t>
            </a:r>
          </a:p>
          <a:p>
            <a:pPr>
              <a:lnSpc>
                <a:spcPct val="90000"/>
              </a:lnSpc>
            </a:pPr>
            <a:r>
              <a:rPr lang="zh-CN" altLang="en-US" sz="2400" b="1" dirty="0">
                <a:solidFill>
                  <a:srgbClr val="000099"/>
                </a:solidFill>
                <a:latin typeface="楷体_GB2312" pitchFamily="49" charset="-122"/>
                <a:ea typeface="楷体_GB2312" pitchFamily="49" charset="-122"/>
              </a:rPr>
              <a:t>① 函数语句：这种方式要求函数没有返回值。在函数调用的一般形式加上分号即构成函数语句。</a:t>
            </a:r>
          </a:p>
          <a:p>
            <a:pPr>
              <a:lnSpc>
                <a:spcPct val="90000"/>
              </a:lnSpc>
            </a:pPr>
            <a:r>
              <a:rPr lang="zh-CN" altLang="en-US" sz="2400" b="1" dirty="0">
                <a:latin typeface="楷体_GB2312" pitchFamily="49" charset="-122"/>
                <a:ea typeface="楷体_GB2312" pitchFamily="49" charset="-122"/>
              </a:rPr>
              <a:t>     例如：</a:t>
            </a:r>
            <a:r>
              <a:rPr lang="en-US" altLang="zh-CN" sz="2400" b="1" dirty="0">
                <a:ea typeface="楷体_GB2312" pitchFamily="49" charset="-122"/>
              </a:rPr>
              <a:t>sort(a, b)</a:t>
            </a:r>
            <a:r>
              <a:rPr lang="en-US" altLang="zh-CN" sz="2400" b="1" dirty="0">
                <a:latin typeface="楷体_GB2312" pitchFamily="49" charset="-122"/>
                <a:ea typeface="楷体_GB2312" pitchFamily="49" charset="-122"/>
              </a:rPr>
              <a:t>; </a:t>
            </a:r>
          </a:p>
          <a:p>
            <a:pPr>
              <a:lnSpc>
                <a:spcPct val="90000"/>
              </a:lnSpc>
            </a:pPr>
            <a:r>
              <a:rPr lang="en-US" altLang="zh-CN" sz="2400" b="1" dirty="0">
                <a:solidFill>
                  <a:srgbClr val="000099"/>
                </a:solidFill>
                <a:latin typeface="楷体_GB2312" pitchFamily="49" charset="-122"/>
                <a:ea typeface="楷体_GB2312" pitchFamily="49" charset="-122"/>
              </a:rPr>
              <a:t>② </a:t>
            </a:r>
            <a:r>
              <a:rPr lang="zh-CN" altLang="en-US" sz="2400" b="1" dirty="0">
                <a:solidFill>
                  <a:srgbClr val="000099"/>
                </a:solidFill>
                <a:latin typeface="楷体_GB2312" pitchFamily="49" charset="-122"/>
                <a:ea typeface="楷体_GB2312" pitchFamily="49" charset="-122"/>
              </a:rPr>
              <a:t>函数表达式：这种方式要求函数有返回值，即在函数体中有</a:t>
            </a:r>
            <a:r>
              <a:rPr lang="en-US" altLang="zh-CN" sz="2400" b="1" dirty="0">
                <a:solidFill>
                  <a:srgbClr val="000099"/>
                </a:solidFill>
                <a:latin typeface="楷体_GB2312" pitchFamily="49" charset="-122"/>
                <a:ea typeface="楷体_GB2312" pitchFamily="49" charset="-122"/>
              </a:rPr>
              <a:t>return</a:t>
            </a:r>
            <a:r>
              <a:rPr lang="zh-CN" altLang="en-US" sz="2400" b="1" dirty="0">
                <a:solidFill>
                  <a:srgbClr val="000099"/>
                </a:solidFill>
                <a:latin typeface="楷体_GB2312" pitchFamily="49" charset="-122"/>
                <a:ea typeface="楷体_GB2312" pitchFamily="49" charset="-122"/>
              </a:rPr>
              <a:t>语句。</a:t>
            </a:r>
          </a:p>
          <a:p>
            <a:pPr>
              <a:lnSpc>
                <a:spcPct val="90000"/>
              </a:lnSpc>
            </a:pPr>
            <a:r>
              <a:rPr lang="zh-CN" altLang="en-US" sz="2400" b="1" dirty="0">
                <a:latin typeface="楷体_GB2312" pitchFamily="49" charset="-122"/>
                <a:ea typeface="楷体_GB2312" pitchFamily="49" charset="-122"/>
              </a:rPr>
              <a:t>	例如：</a:t>
            </a:r>
            <a:r>
              <a:rPr lang="en-US" altLang="zh-CN" sz="2400" b="1" dirty="0">
                <a:ea typeface="楷体_GB2312" pitchFamily="49" charset="-122"/>
              </a:rPr>
              <a:t>z=min(</a:t>
            </a:r>
            <a:r>
              <a:rPr lang="en-US" altLang="zh-CN" sz="2400" b="1" dirty="0" err="1">
                <a:ea typeface="楷体_GB2312" pitchFamily="49" charset="-122"/>
              </a:rPr>
              <a:t>x,y</a:t>
            </a:r>
            <a:r>
              <a:rPr lang="en-US" altLang="zh-CN" sz="2400" b="1" dirty="0">
                <a:ea typeface="楷体_GB2312" pitchFamily="49" charset="-122"/>
              </a:rPr>
              <a:t>)</a:t>
            </a:r>
            <a:r>
              <a:rPr lang="zh-CN" altLang="en-US" sz="2400" b="1" dirty="0">
                <a:latin typeface="楷体_GB2312" pitchFamily="49" charset="-122"/>
                <a:ea typeface="楷体_GB2312" pitchFamily="49" charset="-122"/>
              </a:rPr>
              <a:t>；</a:t>
            </a:r>
          </a:p>
          <a:p>
            <a:pPr>
              <a:lnSpc>
                <a:spcPct val="90000"/>
              </a:lnSpc>
            </a:pPr>
            <a:r>
              <a:rPr lang="zh-CN" altLang="en-US" sz="2400" b="1" dirty="0">
                <a:solidFill>
                  <a:srgbClr val="000099"/>
                </a:solidFill>
                <a:latin typeface="楷体_GB2312" pitchFamily="49" charset="-122"/>
                <a:ea typeface="楷体_GB2312" pitchFamily="49" charset="-122"/>
              </a:rPr>
              <a:t>③ 函数实参：这种方式要求函数有返回值。函数作为另一个函数调用的实际参数出现，该函数的返回值作为实参进行传送。</a:t>
            </a:r>
          </a:p>
          <a:p>
            <a:pPr>
              <a:lnSpc>
                <a:spcPct val="90000"/>
              </a:lnSpc>
            </a:pPr>
            <a:r>
              <a:rPr lang="zh-CN" altLang="en-US" sz="2400" b="1" dirty="0">
                <a:latin typeface="楷体_GB2312" pitchFamily="49" charset="-122"/>
                <a:ea typeface="楷体_GB2312" pitchFamily="49" charset="-122"/>
              </a:rPr>
              <a:t>	例如：</a:t>
            </a:r>
            <a:r>
              <a:rPr lang="en-US" altLang="zh-CN" sz="2400" b="1" dirty="0">
                <a:ea typeface="楷体_GB2312" pitchFamily="49" charset="-122"/>
              </a:rPr>
              <a:t>s = sum(min(x, y), z)</a:t>
            </a:r>
            <a:r>
              <a:rPr lang="en-US" altLang="zh-CN" sz="2400" b="1" dirty="0">
                <a:latin typeface="楷体_GB2312" pitchFamily="49" charset="-122"/>
                <a:ea typeface="楷体_GB2312" pitchFamily="49" charset="-122"/>
              </a:rPr>
              <a:t>; </a:t>
            </a:r>
          </a:p>
        </p:txBody>
      </p:sp>
    </p:spTree>
    <p:extLst>
      <p:ext uri="{BB962C8B-B14F-4D97-AF65-F5344CB8AC3E}">
        <p14:creationId xmlns:p14="http://schemas.microsoft.com/office/powerpoint/2010/main" val="3808354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539552" y="948655"/>
            <a:ext cx="8784976"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zh-CN" altLang="zh-CN" sz="2000" b="0" i="0" u="none" strike="noStrike" kern="0" cap="none" spc="0" normalizeH="0" baseline="0" noProof="0" dirty="0" smtClean="0">
                <a:ln>
                  <a:noFill/>
                </a:ln>
                <a:solidFill>
                  <a:srgbClr val="000000"/>
                </a:solidFill>
                <a:effectLst/>
                <a:uLnTx/>
                <a:uFillTx/>
                <a:latin typeface="Arial"/>
                <a:ea typeface="宋体"/>
                <a:cs typeface="+mn-cs"/>
              </a:rPr>
              <a:t>【例</a:t>
            </a:r>
            <a:r>
              <a:rPr kumimoji="0" lang="en-US" altLang="zh-CN" sz="2000" b="0" i="0" u="none" strike="noStrike" kern="0" cap="none" spc="0" normalizeH="0" baseline="0" noProof="0" dirty="0" smtClean="0">
                <a:ln>
                  <a:noFill/>
                </a:ln>
                <a:solidFill>
                  <a:srgbClr val="000000"/>
                </a:solidFill>
                <a:effectLst/>
                <a:uLnTx/>
                <a:uFillTx/>
                <a:latin typeface="Arial"/>
                <a:ea typeface="宋体"/>
                <a:cs typeface="+mn-cs"/>
              </a:rPr>
              <a:t>7-5</a:t>
            </a:r>
            <a:r>
              <a:rPr kumimoji="0" lang="zh-CN" altLang="zh-CN" sz="2000" b="0" i="0" u="none" strike="noStrike" kern="0" cap="none" spc="0" normalizeH="0" baseline="0" noProof="0" dirty="0" smtClean="0">
                <a:ln>
                  <a:noFill/>
                </a:ln>
                <a:solidFill>
                  <a:srgbClr val="000000"/>
                </a:solidFill>
                <a:effectLst/>
                <a:uLnTx/>
                <a:uFillTx/>
                <a:latin typeface="Arial"/>
                <a:ea typeface="宋体"/>
                <a:cs typeface="+mn-cs"/>
              </a:rPr>
              <a:t>】 实参到形参的单向值传递。</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Arial"/>
                <a:ea typeface="宋体"/>
                <a:cs typeface="+mn-cs"/>
              </a:rPr>
              <a:t>/* </a:t>
            </a:r>
            <a:r>
              <a:rPr kumimoji="0" lang="zh-CN" altLang="zh-CN" sz="2000" b="0" i="0" u="none" strike="noStrike" kern="0" cap="none" spc="0" normalizeH="0" baseline="0" noProof="0" dirty="0" smtClean="0">
                <a:ln>
                  <a:noFill/>
                </a:ln>
                <a:solidFill>
                  <a:srgbClr val="000000"/>
                </a:solidFill>
                <a:effectLst/>
                <a:uLnTx/>
                <a:uFillTx/>
                <a:latin typeface="Arial"/>
                <a:ea typeface="宋体"/>
                <a:cs typeface="+mn-cs"/>
              </a:rPr>
              <a:t>以下程序能实现两数的交换吗？</a:t>
            </a:r>
            <a:r>
              <a:rPr kumimoji="0" lang="en-US" altLang="zh-CN" sz="2000" b="0" i="0" u="none" strike="noStrike" kern="0" cap="none" spc="0" normalizeH="0" baseline="0" noProof="0" dirty="0" smtClean="0">
                <a:ln>
                  <a:noFill/>
                </a:ln>
                <a:solidFill>
                  <a:srgbClr val="000000"/>
                </a:solidFill>
                <a:effectLst/>
                <a:uLnTx/>
                <a:uFillTx/>
                <a:latin typeface="Arial"/>
                <a:ea typeface="宋体"/>
                <a:cs typeface="+mn-cs"/>
              </a:rPr>
              <a:t> */</a:t>
            </a:r>
            <a:endParaRPr kumimoji="0" lang="zh-CN" altLang="zh-CN" sz="2000" b="0" i="0" u="none" strike="noStrike" kern="0" cap="none" spc="0" normalizeH="0" baseline="0" noProof="0" dirty="0" smtClean="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Arial"/>
                <a:ea typeface="宋体"/>
                <a:cs typeface="+mn-cs"/>
              </a:rPr>
              <a:t>#include "</a:t>
            </a:r>
            <a:r>
              <a:rPr kumimoji="0" lang="en-US" altLang="zh-CN" sz="2000" b="0" i="0" u="none" strike="noStrike" kern="0" cap="none" spc="0" normalizeH="0" baseline="0" noProof="0" dirty="0" err="1" smtClean="0">
                <a:ln>
                  <a:noFill/>
                </a:ln>
                <a:solidFill>
                  <a:srgbClr val="000000"/>
                </a:solidFill>
                <a:effectLst/>
                <a:uLnTx/>
                <a:uFillTx/>
                <a:latin typeface="Arial"/>
                <a:ea typeface="宋体"/>
                <a:cs typeface="+mn-cs"/>
              </a:rPr>
              <a:t>stdio.h</a:t>
            </a:r>
            <a:r>
              <a:rPr kumimoji="0" lang="en-US" altLang="zh-CN" sz="2000" b="0" i="0" u="none" strike="noStrike" kern="0" cap="none" spc="0" normalizeH="0" baseline="0" noProof="0" dirty="0" smtClean="0">
                <a:ln>
                  <a:noFill/>
                </a:ln>
                <a:solidFill>
                  <a:srgbClr val="000000"/>
                </a:solidFill>
                <a:effectLst/>
                <a:uLnTx/>
                <a:uFillTx/>
                <a:latin typeface="Arial"/>
                <a:ea typeface="宋体"/>
                <a:cs typeface="+mn-cs"/>
              </a:rPr>
              <a:t>"</a:t>
            </a:r>
            <a:endParaRPr kumimoji="0" lang="zh-CN" altLang="zh-CN" sz="2000" b="0" i="0" u="none" strike="noStrike" kern="0" cap="none" spc="0" normalizeH="0" baseline="0" noProof="0" dirty="0" smtClean="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err="1" smtClean="0">
                <a:ln>
                  <a:noFill/>
                </a:ln>
                <a:solidFill>
                  <a:srgbClr val="000000"/>
                </a:solidFill>
                <a:effectLst/>
                <a:uLnTx/>
                <a:uFillTx/>
                <a:latin typeface="Arial"/>
                <a:ea typeface="宋体"/>
                <a:cs typeface="+mn-cs"/>
              </a:rPr>
              <a:t>int</a:t>
            </a:r>
            <a:r>
              <a:rPr kumimoji="0" lang="en-US" altLang="zh-CN" sz="2000" b="0" i="0" u="none" strike="noStrike" kern="0" cap="none" spc="0" normalizeH="0" baseline="0" noProof="0" dirty="0" smtClean="0">
                <a:ln>
                  <a:noFill/>
                </a:ln>
                <a:solidFill>
                  <a:srgbClr val="000000"/>
                </a:solidFill>
                <a:effectLst/>
                <a:uLnTx/>
                <a:uFillTx/>
                <a:latin typeface="Arial"/>
                <a:ea typeface="宋体"/>
                <a:cs typeface="+mn-cs"/>
              </a:rPr>
              <a:t> main( ) </a:t>
            </a:r>
            <a:endParaRPr kumimoji="0" lang="zh-CN" altLang="zh-CN" sz="2000" b="0" i="0" u="none" strike="noStrike" kern="0" cap="none" spc="0" normalizeH="0" baseline="0" noProof="0" dirty="0" smtClean="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Arial"/>
                <a:ea typeface="宋体"/>
                <a:cs typeface="+mn-cs"/>
              </a:rPr>
              <a:t>{</a:t>
            </a:r>
            <a:endParaRPr kumimoji="0" lang="zh-CN" altLang="zh-CN" sz="2000" b="0" i="0" u="none" strike="noStrike" kern="0" cap="none" spc="0" normalizeH="0" baseline="0" noProof="0" dirty="0" smtClean="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Arial"/>
                <a:ea typeface="宋体"/>
                <a:cs typeface="+mn-cs"/>
              </a:rPr>
              <a:t> 	void swap(</a:t>
            </a:r>
            <a:r>
              <a:rPr kumimoji="0" lang="en-US" altLang="zh-CN" sz="2000" b="0" i="0" u="none" strike="noStrike" kern="0" cap="none" spc="0" normalizeH="0" baseline="0" noProof="0" dirty="0" err="1" smtClean="0">
                <a:ln>
                  <a:noFill/>
                </a:ln>
                <a:solidFill>
                  <a:srgbClr val="000000"/>
                </a:solidFill>
                <a:effectLst/>
                <a:uLnTx/>
                <a:uFillTx/>
                <a:latin typeface="Arial"/>
                <a:ea typeface="宋体"/>
                <a:cs typeface="+mn-cs"/>
              </a:rPr>
              <a:t>int</a:t>
            </a:r>
            <a:r>
              <a:rPr kumimoji="0" lang="en-US" altLang="zh-CN" sz="2000" b="0" i="0" u="none" strike="noStrike" kern="0" cap="none" spc="0" normalizeH="0" baseline="0" noProof="0" dirty="0" smtClean="0">
                <a:ln>
                  <a:noFill/>
                </a:ln>
                <a:solidFill>
                  <a:srgbClr val="000000"/>
                </a:solidFill>
                <a:effectLst/>
                <a:uLnTx/>
                <a:uFillTx/>
                <a:latin typeface="Arial"/>
                <a:ea typeface="宋体"/>
                <a:cs typeface="+mn-cs"/>
              </a:rPr>
              <a:t> </a:t>
            </a:r>
            <a:r>
              <a:rPr kumimoji="0" lang="en-US" altLang="zh-CN" sz="2000" b="0" i="0" u="none" strike="noStrike" kern="0" cap="none" spc="0" normalizeH="0" baseline="0" noProof="0" dirty="0" err="1" smtClean="0">
                <a:ln>
                  <a:noFill/>
                </a:ln>
                <a:solidFill>
                  <a:srgbClr val="000000"/>
                </a:solidFill>
                <a:effectLst/>
                <a:uLnTx/>
                <a:uFillTx/>
                <a:latin typeface="Arial"/>
                <a:ea typeface="宋体"/>
                <a:cs typeface="+mn-cs"/>
              </a:rPr>
              <a:t>a,int</a:t>
            </a:r>
            <a:r>
              <a:rPr kumimoji="0" lang="en-US" altLang="zh-CN" sz="2000" b="0" i="0" u="none" strike="noStrike" kern="0" cap="none" spc="0" normalizeH="0" baseline="0" noProof="0" dirty="0" smtClean="0">
                <a:ln>
                  <a:noFill/>
                </a:ln>
                <a:solidFill>
                  <a:srgbClr val="000000"/>
                </a:solidFill>
                <a:effectLst/>
                <a:uLnTx/>
                <a:uFillTx/>
                <a:latin typeface="Arial"/>
                <a:ea typeface="宋体"/>
                <a:cs typeface="+mn-cs"/>
              </a:rPr>
              <a:t> b);</a:t>
            </a:r>
            <a:endParaRPr kumimoji="0" lang="zh-CN" altLang="zh-CN" sz="2000" b="0" i="0" u="none" strike="noStrike" kern="0" cap="none" spc="0" normalizeH="0" baseline="0" noProof="0" dirty="0" smtClean="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Arial"/>
                <a:ea typeface="宋体"/>
                <a:cs typeface="+mn-cs"/>
              </a:rPr>
              <a:t> 	</a:t>
            </a:r>
            <a:r>
              <a:rPr kumimoji="0" lang="en-US" altLang="zh-CN" sz="2000" b="0" i="0" u="none" strike="noStrike" kern="0" cap="none" spc="0" normalizeH="0" baseline="0" noProof="0" dirty="0" err="1" smtClean="0">
                <a:ln>
                  <a:noFill/>
                </a:ln>
                <a:solidFill>
                  <a:srgbClr val="000000"/>
                </a:solidFill>
                <a:effectLst/>
                <a:uLnTx/>
                <a:uFillTx/>
                <a:latin typeface="Arial"/>
                <a:ea typeface="宋体"/>
                <a:cs typeface="+mn-cs"/>
              </a:rPr>
              <a:t>int</a:t>
            </a:r>
            <a:r>
              <a:rPr kumimoji="0" lang="en-US" altLang="zh-CN" sz="2000" b="0" i="0" u="none" strike="noStrike" kern="0" cap="none" spc="0" normalizeH="0" baseline="0" noProof="0" dirty="0" smtClean="0">
                <a:ln>
                  <a:noFill/>
                </a:ln>
                <a:solidFill>
                  <a:srgbClr val="000000"/>
                </a:solidFill>
                <a:effectLst/>
                <a:uLnTx/>
                <a:uFillTx/>
                <a:latin typeface="Arial"/>
                <a:ea typeface="宋体"/>
                <a:cs typeface="+mn-cs"/>
              </a:rPr>
              <a:t> a=5,b=6;</a:t>
            </a:r>
            <a:endParaRPr kumimoji="0" lang="zh-CN" altLang="zh-CN" sz="2000" b="0" i="0" u="none" strike="noStrike" kern="0" cap="none" spc="0" normalizeH="0" baseline="0" noProof="0" dirty="0" smtClean="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Arial"/>
                <a:ea typeface="宋体"/>
                <a:cs typeface="+mn-cs"/>
              </a:rPr>
              <a:t> 	swap(</a:t>
            </a:r>
            <a:r>
              <a:rPr kumimoji="0" lang="en-US" altLang="zh-CN" sz="2000" b="0" i="0" u="none" strike="noStrike" kern="0" cap="none" spc="0" normalizeH="0" baseline="0" noProof="0" dirty="0" err="1" smtClean="0">
                <a:ln>
                  <a:noFill/>
                </a:ln>
                <a:solidFill>
                  <a:srgbClr val="000000"/>
                </a:solidFill>
                <a:effectLst/>
                <a:uLnTx/>
                <a:uFillTx/>
                <a:latin typeface="Arial"/>
                <a:ea typeface="宋体"/>
                <a:cs typeface="+mn-cs"/>
              </a:rPr>
              <a:t>a,b</a:t>
            </a:r>
            <a:r>
              <a:rPr kumimoji="0" lang="en-US" altLang="zh-CN" sz="2000" b="0" i="0" u="none" strike="noStrike" kern="0" cap="none" spc="0" normalizeH="0" baseline="0" noProof="0" dirty="0" smtClean="0">
                <a:ln>
                  <a:noFill/>
                </a:ln>
                <a:solidFill>
                  <a:srgbClr val="000000"/>
                </a:solidFill>
                <a:effectLst/>
                <a:uLnTx/>
                <a:uFillTx/>
                <a:latin typeface="Arial"/>
                <a:ea typeface="宋体"/>
                <a:cs typeface="+mn-cs"/>
              </a:rPr>
              <a:t>);</a:t>
            </a:r>
            <a:endParaRPr kumimoji="0" lang="zh-CN" altLang="zh-CN" sz="2000" b="0" i="0" u="none" strike="noStrike" kern="0" cap="none" spc="0" normalizeH="0" baseline="0" noProof="0" dirty="0" smtClean="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Arial"/>
                <a:ea typeface="宋体"/>
                <a:cs typeface="+mn-cs"/>
              </a:rPr>
              <a:t>	</a:t>
            </a:r>
            <a:r>
              <a:rPr kumimoji="0" lang="en-US" altLang="zh-CN" sz="2000" b="0" i="0" u="none" strike="noStrike" kern="0" cap="none" spc="0" normalizeH="0" baseline="0" noProof="0" dirty="0" err="1" smtClean="0">
                <a:ln>
                  <a:noFill/>
                </a:ln>
                <a:solidFill>
                  <a:srgbClr val="000000"/>
                </a:solidFill>
                <a:effectLst/>
                <a:uLnTx/>
                <a:uFillTx/>
                <a:latin typeface="Arial"/>
                <a:ea typeface="宋体"/>
                <a:cs typeface="+mn-cs"/>
              </a:rPr>
              <a:t>printf</a:t>
            </a:r>
            <a:r>
              <a:rPr kumimoji="0" lang="en-US" altLang="zh-CN" sz="2000" b="0" i="0" u="none" strike="noStrike" kern="0" cap="none" spc="0" normalizeH="0" baseline="0" noProof="0" dirty="0" smtClean="0">
                <a:ln>
                  <a:noFill/>
                </a:ln>
                <a:solidFill>
                  <a:srgbClr val="000000"/>
                </a:solidFill>
                <a:effectLst/>
                <a:uLnTx/>
                <a:uFillTx/>
                <a:latin typeface="Arial"/>
                <a:ea typeface="宋体"/>
                <a:cs typeface="+mn-cs"/>
              </a:rPr>
              <a:t>("a=%d, b=%d\n ",</a:t>
            </a:r>
            <a:r>
              <a:rPr kumimoji="0" lang="en-US" altLang="zh-CN" sz="2000" b="0" i="0" u="none" strike="noStrike" kern="0" cap="none" spc="0" normalizeH="0" baseline="0" noProof="0" dirty="0" err="1" smtClean="0">
                <a:ln>
                  <a:noFill/>
                </a:ln>
                <a:solidFill>
                  <a:srgbClr val="000000"/>
                </a:solidFill>
                <a:effectLst/>
                <a:uLnTx/>
                <a:uFillTx/>
                <a:latin typeface="Arial"/>
                <a:ea typeface="宋体"/>
                <a:cs typeface="+mn-cs"/>
              </a:rPr>
              <a:t>a,b</a:t>
            </a:r>
            <a:r>
              <a:rPr kumimoji="0" lang="en-US" altLang="zh-CN" sz="2000" b="0" i="0" u="none" strike="noStrike" kern="0" cap="none" spc="0" normalizeH="0" baseline="0" noProof="0" dirty="0" smtClean="0">
                <a:ln>
                  <a:noFill/>
                </a:ln>
                <a:solidFill>
                  <a:srgbClr val="000000"/>
                </a:solidFill>
                <a:effectLst/>
                <a:uLnTx/>
                <a:uFillTx/>
                <a:latin typeface="Arial"/>
                <a:ea typeface="宋体"/>
                <a:cs typeface="+mn-cs"/>
              </a:rPr>
              <a:t>);</a:t>
            </a:r>
            <a:endParaRPr kumimoji="0" lang="zh-CN" altLang="zh-CN" sz="2000" b="0" i="0" u="none" strike="noStrike" kern="0" cap="none" spc="0" normalizeH="0" baseline="0" noProof="0" dirty="0" smtClean="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Arial"/>
                <a:ea typeface="宋体"/>
                <a:cs typeface="+mn-cs"/>
              </a:rPr>
              <a:t>	return 0; </a:t>
            </a:r>
            <a:endParaRPr kumimoji="0" lang="zh-CN" altLang="zh-CN" sz="2000" b="0" i="0" u="none" strike="noStrike" kern="0" cap="none" spc="0" normalizeH="0" baseline="0" noProof="0" dirty="0" smtClean="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Arial"/>
                <a:ea typeface="宋体"/>
                <a:cs typeface="+mn-cs"/>
              </a:rPr>
              <a:t>}</a:t>
            </a:r>
            <a:endParaRPr kumimoji="0" lang="zh-CN" altLang="zh-CN" sz="2000" b="0" i="0" u="none" strike="noStrike" kern="0" cap="none" spc="0" normalizeH="0" baseline="0" noProof="0" dirty="0" smtClean="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Arial"/>
                <a:ea typeface="宋体"/>
                <a:cs typeface="+mn-cs"/>
              </a:rPr>
              <a:t>void swap(</a:t>
            </a:r>
            <a:r>
              <a:rPr kumimoji="0" lang="en-US" altLang="zh-CN" sz="2000" b="0" i="0" u="none" strike="noStrike" kern="0" cap="none" spc="0" normalizeH="0" baseline="0" noProof="0" dirty="0" err="1" smtClean="0">
                <a:ln>
                  <a:noFill/>
                </a:ln>
                <a:solidFill>
                  <a:srgbClr val="000000"/>
                </a:solidFill>
                <a:effectLst/>
                <a:uLnTx/>
                <a:uFillTx/>
                <a:latin typeface="Arial"/>
                <a:ea typeface="宋体"/>
                <a:cs typeface="+mn-cs"/>
              </a:rPr>
              <a:t>int</a:t>
            </a:r>
            <a:r>
              <a:rPr kumimoji="0" lang="en-US" altLang="zh-CN" sz="2000" b="0" i="0" u="none" strike="noStrike" kern="0" cap="none" spc="0" normalizeH="0" baseline="0" noProof="0" dirty="0" smtClean="0">
                <a:ln>
                  <a:noFill/>
                </a:ln>
                <a:solidFill>
                  <a:srgbClr val="000000"/>
                </a:solidFill>
                <a:effectLst/>
                <a:uLnTx/>
                <a:uFillTx/>
                <a:latin typeface="Arial"/>
                <a:ea typeface="宋体"/>
                <a:cs typeface="+mn-cs"/>
              </a:rPr>
              <a:t> </a:t>
            </a:r>
            <a:r>
              <a:rPr kumimoji="0" lang="en-US" altLang="zh-CN" sz="2000" b="0" i="0" u="none" strike="noStrike" kern="0" cap="none" spc="0" normalizeH="0" baseline="0" noProof="0" dirty="0" err="1" smtClean="0">
                <a:ln>
                  <a:noFill/>
                </a:ln>
                <a:solidFill>
                  <a:srgbClr val="000000"/>
                </a:solidFill>
                <a:effectLst/>
                <a:uLnTx/>
                <a:uFillTx/>
                <a:latin typeface="Arial"/>
                <a:ea typeface="宋体"/>
                <a:cs typeface="+mn-cs"/>
              </a:rPr>
              <a:t>a,int</a:t>
            </a:r>
            <a:r>
              <a:rPr kumimoji="0" lang="en-US" altLang="zh-CN" sz="2000" b="0" i="0" u="none" strike="noStrike" kern="0" cap="none" spc="0" normalizeH="0" baseline="0" noProof="0" dirty="0" smtClean="0">
                <a:ln>
                  <a:noFill/>
                </a:ln>
                <a:solidFill>
                  <a:srgbClr val="000000"/>
                </a:solidFill>
                <a:effectLst/>
                <a:uLnTx/>
                <a:uFillTx/>
                <a:latin typeface="Arial"/>
                <a:ea typeface="宋体"/>
                <a:cs typeface="+mn-cs"/>
              </a:rPr>
              <a:t> b)                               </a:t>
            </a:r>
            <a:r>
              <a:rPr kumimoji="0" lang="zh-CN" altLang="en-US" sz="2000" b="0" i="0" u="none" strike="noStrike" kern="0" cap="none" spc="0" normalizeH="0" baseline="0" noProof="0" dirty="0" smtClean="0">
                <a:ln>
                  <a:noFill/>
                </a:ln>
                <a:solidFill>
                  <a:srgbClr val="000000"/>
                </a:solidFill>
                <a:effectLst/>
                <a:uLnTx/>
                <a:uFillTx/>
                <a:latin typeface="Arial"/>
                <a:ea typeface="宋体"/>
                <a:cs typeface="+mn-cs"/>
              </a:rPr>
              <a:t>实参到形参的单向值传递</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Arial"/>
                <a:ea typeface="宋体"/>
                <a:cs typeface="+mn-cs"/>
              </a:rPr>
              <a:t>{</a:t>
            </a:r>
            <a:endParaRPr kumimoji="0" lang="zh-CN" altLang="zh-CN" sz="2000" b="0" i="0" u="none" strike="noStrike" kern="0" cap="none" spc="0" normalizeH="0" baseline="0" noProof="0" dirty="0" smtClean="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Arial"/>
                <a:ea typeface="宋体"/>
                <a:cs typeface="+mn-cs"/>
              </a:rPr>
              <a:t>	</a:t>
            </a:r>
            <a:r>
              <a:rPr kumimoji="0" lang="en-US" altLang="zh-CN" sz="2000" b="0" i="0" u="none" strike="noStrike" kern="0" cap="none" spc="0" normalizeH="0" baseline="0" noProof="0" dirty="0" err="1" smtClean="0">
                <a:ln>
                  <a:noFill/>
                </a:ln>
                <a:solidFill>
                  <a:srgbClr val="000000"/>
                </a:solidFill>
                <a:effectLst/>
                <a:uLnTx/>
                <a:uFillTx/>
                <a:latin typeface="Arial"/>
                <a:ea typeface="宋体"/>
                <a:cs typeface="+mn-cs"/>
              </a:rPr>
              <a:t>int</a:t>
            </a:r>
            <a:r>
              <a:rPr kumimoji="0" lang="en-US" altLang="zh-CN" sz="2000" b="0" i="0" u="none" strike="noStrike" kern="0" cap="none" spc="0" normalizeH="0" baseline="0" noProof="0" dirty="0" smtClean="0">
                <a:ln>
                  <a:noFill/>
                </a:ln>
                <a:solidFill>
                  <a:srgbClr val="000000"/>
                </a:solidFill>
                <a:effectLst/>
                <a:uLnTx/>
                <a:uFillTx/>
                <a:latin typeface="Arial"/>
                <a:ea typeface="宋体"/>
                <a:cs typeface="+mn-cs"/>
              </a:rPr>
              <a:t> t;</a:t>
            </a:r>
            <a:endParaRPr kumimoji="0" lang="zh-CN" altLang="zh-CN" sz="2000" b="0" i="0" u="none" strike="noStrike" kern="0" cap="none" spc="0" normalizeH="0" baseline="0" noProof="0" dirty="0" smtClean="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Arial"/>
                <a:ea typeface="宋体"/>
                <a:cs typeface="+mn-cs"/>
              </a:rPr>
              <a:t> 	t=a;</a:t>
            </a:r>
            <a:endParaRPr kumimoji="0" lang="zh-CN" altLang="zh-CN" sz="2000" b="0" i="0" u="none" strike="noStrike" kern="0" cap="none" spc="0" normalizeH="0" baseline="0" noProof="0" dirty="0" smtClean="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Arial"/>
                <a:ea typeface="宋体"/>
                <a:cs typeface="+mn-cs"/>
              </a:rPr>
              <a:t> 	a=b;</a:t>
            </a:r>
            <a:endParaRPr kumimoji="0" lang="zh-CN" altLang="zh-CN" sz="2000" b="0" i="0" u="none" strike="noStrike" kern="0" cap="none" spc="0" normalizeH="0" baseline="0" noProof="0" dirty="0" smtClean="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Arial"/>
                <a:ea typeface="宋体"/>
                <a:cs typeface="+mn-cs"/>
              </a:rPr>
              <a:t> 	b=t; </a:t>
            </a:r>
            <a:endParaRPr kumimoji="0" lang="zh-CN" altLang="zh-CN" sz="2000" b="0" i="0" u="none" strike="noStrike" kern="0" cap="none" spc="0" normalizeH="0" baseline="0" noProof="0" dirty="0" smtClean="0">
              <a:ln>
                <a:noFill/>
              </a:ln>
              <a:solidFill>
                <a:srgbClr val="000000"/>
              </a:solidFill>
              <a:effectLst/>
              <a:uLnTx/>
              <a:uFillTx/>
              <a:latin typeface="Arial"/>
              <a:ea typeface="宋体"/>
              <a:cs typeface="+mn-cs"/>
            </a:endParaRP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Arial"/>
                <a:ea typeface="宋体"/>
                <a:cs typeface="+mn-cs"/>
              </a:rPr>
              <a:t>}                      </a:t>
            </a:r>
            <a:r>
              <a:rPr kumimoji="0" lang="zh-CN" altLang="zh-CN" sz="2000" b="0" i="0" u="none" strike="noStrike" kern="0" cap="none" spc="0" normalizeH="0" baseline="0" noProof="0" dirty="0" smtClean="0">
                <a:ln>
                  <a:noFill/>
                </a:ln>
                <a:solidFill>
                  <a:srgbClr val="000000"/>
                </a:solidFill>
                <a:effectLst/>
                <a:uLnTx/>
                <a:uFillTx/>
                <a:latin typeface="Arial"/>
                <a:ea typeface="宋体"/>
                <a:cs typeface="+mn-cs"/>
              </a:rPr>
              <a:t>程序运行结果：</a:t>
            </a:r>
            <a:endParaRPr kumimoji="0" lang="zh-CN" altLang="en-US" sz="2000" b="0" i="0" u="none" strike="noStrike" kern="0" cap="none" spc="0" normalizeH="0" baseline="0" noProof="0" dirty="0">
              <a:ln>
                <a:noFill/>
              </a:ln>
              <a:solidFill>
                <a:srgbClr val="000000"/>
              </a:solidFill>
              <a:effectLst/>
              <a:uLnTx/>
              <a:uFillTx/>
              <a:latin typeface="Arial"/>
              <a:ea typeface="宋体"/>
              <a:cs typeface="+mn-cs"/>
            </a:endParaRPr>
          </a:p>
        </p:txBody>
      </p:sp>
      <p:pic>
        <p:nvPicPr>
          <p:cNvPr id="4" name="图片 3"/>
          <p:cNvPicPr>
            <a:picLocks noChangeAspect="1"/>
          </p:cNvPicPr>
          <p:nvPr/>
        </p:nvPicPr>
        <p:blipFill>
          <a:blip r:embed="rId2"/>
          <a:stretch>
            <a:fillRect/>
          </a:stretch>
        </p:blipFill>
        <p:spPr>
          <a:xfrm>
            <a:off x="5163071" y="1556792"/>
            <a:ext cx="3840813" cy="2017951"/>
          </a:xfrm>
          <a:prstGeom prst="rect">
            <a:avLst/>
          </a:prstGeom>
        </p:spPr>
      </p:pic>
      <p:pic>
        <p:nvPicPr>
          <p:cNvPr id="5" name="图片 4"/>
          <p:cNvPicPr>
            <a:picLocks noChangeAspect="1"/>
          </p:cNvPicPr>
          <p:nvPr/>
        </p:nvPicPr>
        <p:blipFill>
          <a:blip r:embed="rId3"/>
          <a:stretch>
            <a:fillRect/>
          </a:stretch>
        </p:blipFill>
        <p:spPr>
          <a:xfrm>
            <a:off x="4298975" y="5949280"/>
            <a:ext cx="2682472" cy="506012"/>
          </a:xfrm>
          <a:prstGeom prst="rect">
            <a:avLst/>
          </a:prstGeom>
        </p:spPr>
      </p:pic>
    </p:spTree>
    <p:extLst>
      <p:ext uri="{BB962C8B-B14F-4D97-AF65-F5344CB8AC3E}">
        <p14:creationId xmlns:p14="http://schemas.microsoft.com/office/powerpoint/2010/main" val="1120329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a:t>
            </a:r>
            <a:r>
              <a:rPr lang="zh-CN" altLang="en-US" dirty="0"/>
              <a:t>引入</a:t>
            </a:r>
          </a:p>
        </p:txBody>
      </p:sp>
      <p:pic>
        <p:nvPicPr>
          <p:cNvPr id="3" name="图片 2"/>
          <p:cNvPicPr>
            <a:picLocks noChangeAspect="1"/>
          </p:cNvPicPr>
          <p:nvPr/>
        </p:nvPicPr>
        <p:blipFill>
          <a:blip r:embed="rId2"/>
          <a:stretch>
            <a:fillRect/>
          </a:stretch>
        </p:blipFill>
        <p:spPr>
          <a:xfrm>
            <a:off x="1274639" y="1389185"/>
            <a:ext cx="8712968" cy="4688230"/>
          </a:xfrm>
          <a:prstGeom prst="rect">
            <a:avLst/>
          </a:prstGeom>
        </p:spPr>
      </p:pic>
    </p:spTree>
    <p:extLst>
      <p:ext uri="{BB962C8B-B14F-4D97-AF65-F5344CB8AC3E}">
        <p14:creationId xmlns:p14="http://schemas.microsoft.com/office/powerpoint/2010/main" val="939331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函数的嵌套调用</a:t>
            </a:r>
          </a:p>
        </p:txBody>
      </p:sp>
      <p:pic>
        <p:nvPicPr>
          <p:cNvPr id="3" name="图片 2"/>
          <p:cNvPicPr>
            <a:picLocks noChangeAspect="1"/>
          </p:cNvPicPr>
          <p:nvPr/>
        </p:nvPicPr>
        <p:blipFill>
          <a:blip r:embed="rId2"/>
          <a:stretch>
            <a:fillRect/>
          </a:stretch>
        </p:blipFill>
        <p:spPr>
          <a:xfrm>
            <a:off x="1778695" y="2348880"/>
            <a:ext cx="7773074" cy="2877561"/>
          </a:xfrm>
          <a:prstGeom prst="rect">
            <a:avLst/>
          </a:prstGeom>
        </p:spPr>
      </p:pic>
    </p:spTree>
    <p:extLst>
      <p:ext uri="{BB962C8B-B14F-4D97-AF65-F5344CB8AC3E}">
        <p14:creationId xmlns:p14="http://schemas.microsoft.com/office/powerpoint/2010/main" val="2796640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函数的递归调用 </a:t>
            </a:r>
          </a:p>
        </p:txBody>
      </p:sp>
      <p:pic>
        <p:nvPicPr>
          <p:cNvPr id="3" name="图片 2"/>
          <p:cNvPicPr>
            <a:picLocks noChangeAspect="1"/>
          </p:cNvPicPr>
          <p:nvPr/>
        </p:nvPicPr>
        <p:blipFill>
          <a:blip r:embed="rId2"/>
          <a:stretch>
            <a:fillRect/>
          </a:stretch>
        </p:blipFill>
        <p:spPr>
          <a:xfrm>
            <a:off x="410543" y="1409538"/>
            <a:ext cx="8370533" cy="4865030"/>
          </a:xfrm>
          <a:prstGeom prst="rect">
            <a:avLst/>
          </a:prstGeom>
        </p:spPr>
      </p:pic>
    </p:spTree>
    <p:extLst>
      <p:ext uri="{BB962C8B-B14F-4D97-AF65-F5344CB8AC3E}">
        <p14:creationId xmlns:p14="http://schemas.microsoft.com/office/powerpoint/2010/main" val="1618682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482551" y="908720"/>
            <a:ext cx="8785225" cy="5111750"/>
          </a:xfrm>
          <a:prstGeom prst="rect">
            <a:avLst/>
          </a:prstGeom>
        </p:spPr>
        <p:txBody>
          <a:bodyPr/>
          <a:lstStyle>
            <a:lvl1pPr marL="0" indent="0" algn="l" defTabSz="914400" rtl="0" eaLnBrk="1" latinLnBrk="0" hangingPunct="1">
              <a:spcBef>
                <a:spcPct val="20000"/>
              </a:spcBef>
              <a:buFontTx/>
              <a:buNone/>
              <a:defRPr sz="3200" kern="1200">
                <a:solidFill>
                  <a:schemeClr val="tx1"/>
                </a:solidFill>
                <a:latin typeface="微软雅黑" pitchFamily="34" charset="-122"/>
                <a:ea typeface="微软雅黑" pitchFamily="34" charset="-122"/>
                <a:cs typeface="+mn-cs"/>
              </a:defRPr>
            </a:lvl1pPr>
            <a:lvl2pPr marL="457200" indent="0" algn="l" defTabSz="914400" rtl="0" eaLnBrk="1" latinLnBrk="0" hangingPunct="1">
              <a:spcBef>
                <a:spcPct val="20000"/>
              </a:spcBef>
              <a:buFontTx/>
              <a:buNone/>
              <a:defRPr sz="2800" kern="1200">
                <a:solidFill>
                  <a:schemeClr val="tx1"/>
                </a:solidFill>
                <a:latin typeface="微软雅黑" pitchFamily="34" charset="-122"/>
                <a:ea typeface="微软雅黑" pitchFamily="34" charset="-122"/>
                <a:cs typeface="+mn-cs"/>
              </a:defRPr>
            </a:lvl2pPr>
            <a:lvl3pPr marL="914400" indent="0" algn="l" defTabSz="914400" rtl="0" eaLnBrk="1" latinLnBrk="0" hangingPunct="1">
              <a:spcBef>
                <a:spcPct val="20000"/>
              </a:spcBef>
              <a:buFontTx/>
              <a:buNone/>
              <a:defRPr sz="2400" kern="1200">
                <a:solidFill>
                  <a:schemeClr val="tx1"/>
                </a:solidFill>
                <a:latin typeface="微软雅黑" pitchFamily="34" charset="-122"/>
                <a:ea typeface="微软雅黑" pitchFamily="34" charset="-122"/>
                <a:cs typeface="+mn-cs"/>
              </a:defRPr>
            </a:lvl3pPr>
            <a:lvl4pPr marL="1371600" indent="0" algn="l" defTabSz="914400" rtl="0" eaLnBrk="1" latinLnBrk="0" hangingPunct="1">
              <a:spcBef>
                <a:spcPct val="20000"/>
              </a:spcBef>
              <a:buFontTx/>
              <a:buNone/>
              <a:defRPr sz="2000" kern="1200">
                <a:solidFill>
                  <a:schemeClr val="tx1"/>
                </a:solidFill>
                <a:latin typeface="微软雅黑" pitchFamily="34" charset="-122"/>
                <a:ea typeface="微软雅黑" pitchFamily="34" charset="-122"/>
                <a:cs typeface="+mn-cs"/>
              </a:defRPr>
            </a:lvl4pPr>
            <a:lvl5pPr marL="1828800" indent="0" algn="l" defTabSz="914400" rtl="0" eaLnBrk="1" latinLnBrk="0" hangingPunct="1">
              <a:spcBef>
                <a:spcPct val="20000"/>
              </a:spcBef>
              <a:buFontTx/>
              <a:buNone/>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US" altLang="zh-CN" sz="3600" dirty="0" smtClean="0"/>
              <a:t>【</a:t>
            </a:r>
            <a:r>
              <a:rPr lang="zh-CN" altLang="en-US" sz="3600" dirty="0" smtClean="0"/>
              <a:t>例</a:t>
            </a:r>
            <a:r>
              <a:rPr lang="en-US" altLang="zh-CN" sz="3600" dirty="0" smtClean="0"/>
              <a:t>7】</a:t>
            </a:r>
            <a:r>
              <a:rPr lang="zh-CN" altLang="en-US" sz="3600" dirty="0" smtClean="0"/>
              <a:t>用递归法计算</a:t>
            </a:r>
            <a:r>
              <a:rPr lang="en-US" altLang="zh-CN" sz="3600" dirty="0" smtClean="0"/>
              <a:t>n!</a:t>
            </a:r>
            <a:r>
              <a:rPr lang="zh-CN" altLang="en-US" sz="3600" dirty="0" smtClean="0"/>
              <a:t>。</a:t>
            </a:r>
          </a:p>
          <a:p>
            <a:pPr>
              <a:lnSpc>
                <a:spcPct val="80000"/>
              </a:lnSpc>
            </a:pPr>
            <a:r>
              <a:rPr lang="zh-CN" altLang="en-US" dirty="0" smtClean="0"/>
              <a:t>算法分析：</a:t>
            </a:r>
          </a:p>
          <a:p>
            <a:pPr>
              <a:lnSpc>
                <a:spcPct val="80000"/>
              </a:lnSpc>
            </a:pPr>
            <a:r>
              <a:rPr lang="zh-CN" altLang="en-US" dirty="0" smtClean="0"/>
              <a:t>将求阶乘转换为递归的两个条件。</a:t>
            </a:r>
          </a:p>
          <a:p>
            <a:pPr>
              <a:lnSpc>
                <a:spcPct val="80000"/>
              </a:lnSpc>
              <a:buFontTx/>
              <a:buAutoNum type="arabicParenBoth"/>
            </a:pPr>
            <a:r>
              <a:rPr lang="zh-CN" altLang="en-US" dirty="0" smtClean="0"/>
              <a:t>当</a:t>
            </a:r>
            <a:r>
              <a:rPr lang="en-US" altLang="zh-CN" dirty="0" smtClean="0"/>
              <a:t>n</a:t>
            </a:r>
            <a:r>
              <a:rPr lang="zh-CN" altLang="en-US" dirty="0" smtClean="0"/>
              <a:t>取值为</a:t>
            </a:r>
            <a:r>
              <a:rPr lang="en-US" altLang="zh-CN" dirty="0" smtClean="0"/>
              <a:t>0</a:t>
            </a:r>
            <a:r>
              <a:rPr lang="zh-CN" altLang="en-US" dirty="0" smtClean="0"/>
              <a:t>或</a:t>
            </a:r>
            <a:r>
              <a:rPr lang="en-US" altLang="zh-CN" dirty="0" smtClean="0"/>
              <a:t>1</a:t>
            </a:r>
            <a:r>
              <a:rPr lang="zh-CN" altLang="en-US" dirty="0" smtClean="0"/>
              <a:t>时，是求阶乘最简单的情况，</a:t>
            </a:r>
          </a:p>
          <a:p>
            <a:pPr>
              <a:lnSpc>
                <a:spcPct val="80000"/>
              </a:lnSpc>
            </a:pPr>
            <a:r>
              <a:rPr lang="zh-CN" altLang="en-US" dirty="0" smtClean="0"/>
              <a:t>     阶乘为</a:t>
            </a:r>
            <a:r>
              <a:rPr lang="en-US" altLang="zh-CN" dirty="0" smtClean="0"/>
              <a:t>1</a:t>
            </a:r>
            <a:r>
              <a:rPr lang="zh-CN" altLang="en-US" dirty="0" smtClean="0"/>
              <a:t>。</a:t>
            </a:r>
          </a:p>
          <a:p>
            <a:pPr>
              <a:lnSpc>
                <a:spcPct val="80000"/>
              </a:lnSpc>
            </a:pPr>
            <a:r>
              <a:rPr lang="zh-CN" altLang="en-US" dirty="0" smtClean="0"/>
              <a:t>	  		</a:t>
            </a:r>
            <a:r>
              <a:rPr lang="zh-CN" altLang="en-US" dirty="0" smtClean="0">
                <a:solidFill>
                  <a:srgbClr val="000099"/>
                </a:solidFill>
              </a:rPr>
              <a:t>递归的结束条件：</a:t>
            </a:r>
            <a:r>
              <a:rPr lang="en-US" altLang="zh-CN" dirty="0" smtClean="0">
                <a:solidFill>
                  <a:srgbClr val="000099"/>
                </a:solidFill>
              </a:rPr>
              <a:t>0</a:t>
            </a:r>
            <a:r>
              <a:rPr lang="zh-CN" altLang="en-US" dirty="0" smtClean="0">
                <a:solidFill>
                  <a:srgbClr val="000099"/>
                </a:solidFill>
              </a:rPr>
              <a:t>！和</a:t>
            </a:r>
            <a:r>
              <a:rPr lang="en-US" altLang="zh-CN" dirty="0" smtClean="0">
                <a:solidFill>
                  <a:srgbClr val="000099"/>
                </a:solidFill>
              </a:rPr>
              <a:t>1</a:t>
            </a:r>
            <a:r>
              <a:rPr lang="zh-CN" altLang="en-US" dirty="0" smtClean="0">
                <a:solidFill>
                  <a:srgbClr val="000099"/>
                </a:solidFill>
              </a:rPr>
              <a:t>！为</a:t>
            </a:r>
            <a:r>
              <a:rPr lang="en-US" altLang="zh-CN" dirty="0" smtClean="0">
                <a:solidFill>
                  <a:srgbClr val="000099"/>
                </a:solidFill>
              </a:rPr>
              <a:t>1</a:t>
            </a:r>
            <a:r>
              <a:rPr lang="zh-CN" altLang="en-US" dirty="0" smtClean="0">
                <a:solidFill>
                  <a:srgbClr val="000099"/>
                </a:solidFill>
              </a:rPr>
              <a:t>。</a:t>
            </a:r>
          </a:p>
          <a:p>
            <a:pPr>
              <a:lnSpc>
                <a:spcPct val="80000"/>
              </a:lnSpc>
            </a:pPr>
            <a:r>
              <a:rPr lang="en-US" altLang="zh-CN" dirty="0" smtClean="0"/>
              <a:t>(2) </a:t>
            </a:r>
            <a:r>
              <a:rPr lang="zh-CN" altLang="en-US" dirty="0" smtClean="0"/>
              <a:t>求</a:t>
            </a:r>
            <a:r>
              <a:rPr lang="en-US" altLang="zh-CN" dirty="0" smtClean="0"/>
              <a:t>n</a:t>
            </a:r>
            <a:r>
              <a:rPr lang="zh-CN" altLang="en-US" dirty="0" smtClean="0"/>
              <a:t>的阶乘可以转化为求</a:t>
            </a:r>
            <a:r>
              <a:rPr lang="en-US" altLang="zh-CN" dirty="0" smtClean="0"/>
              <a:t>n-1</a:t>
            </a:r>
            <a:r>
              <a:rPr lang="zh-CN" altLang="en-US" dirty="0" smtClean="0"/>
              <a:t>的阶乘，是向着</a:t>
            </a:r>
          </a:p>
          <a:p>
            <a:pPr>
              <a:lnSpc>
                <a:spcPct val="80000"/>
              </a:lnSpc>
            </a:pPr>
            <a:r>
              <a:rPr lang="zh-CN" altLang="en-US" dirty="0" smtClean="0"/>
              <a:t>    结束条件的方向。</a:t>
            </a:r>
          </a:p>
          <a:p>
            <a:pPr>
              <a:lnSpc>
                <a:spcPct val="80000"/>
              </a:lnSpc>
            </a:pPr>
            <a:r>
              <a:rPr lang="zh-CN" altLang="en-US" dirty="0" smtClean="0"/>
              <a:t>       		</a:t>
            </a:r>
            <a:r>
              <a:rPr lang="zh-CN" altLang="en-US" dirty="0" smtClean="0">
                <a:solidFill>
                  <a:srgbClr val="000099"/>
                </a:solidFill>
              </a:rPr>
              <a:t>递归的规律：</a:t>
            </a:r>
            <a:r>
              <a:rPr lang="en-US" altLang="zh-CN" dirty="0" smtClean="0">
                <a:solidFill>
                  <a:srgbClr val="000099"/>
                </a:solidFill>
              </a:rPr>
              <a:t>n! = (n – 1)! * n</a:t>
            </a:r>
            <a:r>
              <a:rPr lang="zh-CN" altLang="en-US" dirty="0" smtClean="0">
                <a:solidFill>
                  <a:srgbClr val="000099"/>
                </a:solidFill>
              </a:rPr>
              <a:t>。</a:t>
            </a:r>
          </a:p>
        </p:txBody>
      </p:sp>
    </p:spTree>
    <p:extLst>
      <p:ext uri="{BB962C8B-B14F-4D97-AF65-F5344CB8AC3E}">
        <p14:creationId xmlns:p14="http://schemas.microsoft.com/office/powerpoint/2010/main" val="2022724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trips(downRight)">
                                      <p:cBhvr>
                                        <p:cTn id="7" dur="500"/>
                                        <p:tgtEl>
                                          <p:spTgt spid="3">
                                            <p:txEl>
                                              <p:pRg st="1" end="1"/>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strips(downRight)">
                                      <p:cBhvr>
                                        <p:cTn id="10" dur="500"/>
                                        <p:tgtEl>
                                          <p:spTgt spid="3">
                                            <p:txEl>
                                              <p:pRg st="2" end="2"/>
                                            </p:txEl>
                                          </p:spTgt>
                                        </p:tgtEl>
                                      </p:cBhvr>
                                    </p:animEffect>
                                  </p:childTnLst>
                                </p:cTn>
                              </p:par>
                              <p:par>
                                <p:cTn id="11" presetID="18" presetClass="entr" presetSubtype="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strips(downRight)">
                                      <p:cBhvr>
                                        <p:cTn id="13" dur="500"/>
                                        <p:tgtEl>
                                          <p:spTgt spid="3">
                                            <p:txEl>
                                              <p:pRg st="3" end="3"/>
                                            </p:txEl>
                                          </p:spTgt>
                                        </p:tgtEl>
                                      </p:cBhvr>
                                    </p:animEffect>
                                  </p:childTnLst>
                                </p:cTn>
                              </p:par>
                              <p:par>
                                <p:cTn id="14" presetID="18" presetClass="entr" presetSubtype="6"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strips(downRight)">
                                      <p:cBhvr>
                                        <p:cTn id="16" dur="500"/>
                                        <p:tgtEl>
                                          <p:spTgt spid="3">
                                            <p:txEl>
                                              <p:pRg st="4" end="4"/>
                                            </p:txEl>
                                          </p:spTgt>
                                        </p:tgtEl>
                                      </p:cBhvr>
                                    </p:animEffect>
                                  </p:childTnLst>
                                </p:cTn>
                              </p:par>
                              <p:par>
                                <p:cTn id="17" presetID="18" presetClass="entr" presetSubtype="6"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strips(downRight)">
                                      <p:cBhvr>
                                        <p:cTn id="19" dur="500"/>
                                        <p:tgtEl>
                                          <p:spTgt spid="3">
                                            <p:txEl>
                                              <p:pRg st="5" end="5"/>
                                            </p:txEl>
                                          </p:spTgt>
                                        </p:tgtEl>
                                      </p:cBhvr>
                                    </p:animEffect>
                                  </p:childTnLst>
                                </p:cTn>
                              </p:par>
                              <p:par>
                                <p:cTn id="20" presetID="18" presetClass="entr" presetSubtype="6"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strips(downRight)">
                                      <p:cBhvr>
                                        <p:cTn id="22" dur="500"/>
                                        <p:tgtEl>
                                          <p:spTgt spid="3">
                                            <p:txEl>
                                              <p:pRg st="6" end="6"/>
                                            </p:txEl>
                                          </p:spTgt>
                                        </p:tgtEl>
                                      </p:cBhvr>
                                    </p:animEffect>
                                  </p:childTnLst>
                                </p:cTn>
                              </p:par>
                              <p:par>
                                <p:cTn id="23" presetID="18" presetClass="entr" presetSubtype="6"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strips(downRight)">
                                      <p:cBhvr>
                                        <p:cTn id="25" dur="500"/>
                                        <p:tgtEl>
                                          <p:spTgt spid="3">
                                            <p:txEl>
                                              <p:pRg st="7" end="7"/>
                                            </p:txEl>
                                          </p:spTgt>
                                        </p:tgtEl>
                                      </p:cBhvr>
                                    </p:animEffect>
                                  </p:childTnLst>
                                </p:cTn>
                              </p:par>
                              <p:par>
                                <p:cTn id="26" presetID="18" presetClass="entr" presetSubtype="6"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strips(downRight)">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842591" y="332656"/>
            <a:ext cx="8498561" cy="5749026"/>
          </a:xfrm>
          <a:prstGeom prst="rect">
            <a:avLst/>
          </a:prstGeom>
        </p:spPr>
      </p:pic>
    </p:spTree>
    <p:extLst>
      <p:ext uri="{BB962C8B-B14F-4D97-AF65-F5344CB8AC3E}">
        <p14:creationId xmlns:p14="http://schemas.microsoft.com/office/powerpoint/2010/main" val="1846672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a:t>
            </a:r>
          </a:p>
        </p:txBody>
      </p:sp>
      <p:sp>
        <p:nvSpPr>
          <p:cNvPr id="3" name="矩形 2"/>
          <p:cNvSpPr/>
          <p:nvPr/>
        </p:nvSpPr>
        <p:spPr>
          <a:xfrm>
            <a:off x="313722" y="1422250"/>
            <a:ext cx="5777289" cy="2585323"/>
          </a:xfrm>
          <a:prstGeom prst="rect">
            <a:avLst/>
          </a:prstGeom>
        </p:spPr>
        <p:txBody>
          <a:bodyPr wrap="square">
            <a:spAutoFit/>
          </a:bodyPr>
          <a:lstStyle/>
          <a:p>
            <a:r>
              <a:rPr lang="en-US" altLang="zh-CN" dirty="0" smtClean="0"/>
              <a:t>1</a:t>
            </a:r>
            <a:r>
              <a:rPr lang="zh-CN" altLang="en-US" dirty="0" smtClean="0"/>
              <a:t>、编写</a:t>
            </a:r>
            <a:r>
              <a:rPr lang="zh-CN" altLang="en-US" dirty="0"/>
              <a:t>一个函数，使其返回</a:t>
            </a:r>
            <a:r>
              <a:rPr lang="en-US" altLang="zh-CN" dirty="0"/>
              <a:t>3</a:t>
            </a:r>
            <a:r>
              <a:rPr lang="zh-CN" altLang="en-US" dirty="0"/>
              <a:t>个整数中的最大值。在主函数中输入</a:t>
            </a:r>
            <a:r>
              <a:rPr lang="en-US" altLang="zh-CN" dirty="0"/>
              <a:t>3</a:t>
            </a:r>
            <a:r>
              <a:rPr lang="zh-CN" altLang="en-US" dirty="0"/>
              <a:t>个整数并调用该函数输出显示最大值。保存为</a:t>
            </a:r>
            <a:r>
              <a:rPr lang="en-US" altLang="zh-CN" dirty="0" smtClean="0"/>
              <a:t>1.c</a:t>
            </a:r>
            <a:r>
              <a:rPr lang="zh-CN" altLang="en-US" dirty="0"/>
              <a:t>（补）</a:t>
            </a:r>
          </a:p>
          <a:p>
            <a:r>
              <a:rPr lang="zh-CN" altLang="en-US" dirty="0"/>
              <a:t>提示：</a:t>
            </a:r>
          </a:p>
          <a:p>
            <a:r>
              <a:rPr lang="zh-CN" altLang="en-US" dirty="0"/>
              <a:t>根据题目要求声明自定义函数，其返回值为整型，参数为三个整型数。</a:t>
            </a:r>
          </a:p>
          <a:p>
            <a:r>
              <a:rPr lang="zh-CN" altLang="en-US" dirty="0"/>
              <a:t>定义自定义函数，返回三个数的最大值。</a:t>
            </a:r>
          </a:p>
          <a:p>
            <a:r>
              <a:rPr lang="zh-CN" altLang="en-US" dirty="0"/>
              <a:t>在主函数中完成三个整数的输入，通过自定义函数的调用输出最大值。</a:t>
            </a:r>
          </a:p>
        </p:txBody>
      </p:sp>
      <p:sp>
        <p:nvSpPr>
          <p:cNvPr id="4" name="矩形 3"/>
          <p:cNvSpPr/>
          <p:nvPr/>
        </p:nvSpPr>
        <p:spPr>
          <a:xfrm>
            <a:off x="6243192" y="1397477"/>
            <a:ext cx="5832648" cy="2862322"/>
          </a:xfrm>
          <a:prstGeom prst="rect">
            <a:avLst/>
          </a:prstGeom>
        </p:spPr>
        <p:txBody>
          <a:bodyPr wrap="square">
            <a:spAutoFit/>
          </a:bodyPr>
          <a:lstStyle/>
          <a:p>
            <a:r>
              <a:rPr lang="en-US" altLang="zh-CN" dirty="0"/>
              <a:t>2</a:t>
            </a:r>
            <a:r>
              <a:rPr lang="zh-CN" altLang="en-US" dirty="0"/>
              <a:t>、编写函数计算并输出给定整数</a:t>
            </a:r>
            <a:r>
              <a:rPr lang="en-US" altLang="zh-CN" dirty="0"/>
              <a:t>n</a:t>
            </a:r>
            <a:r>
              <a:rPr lang="zh-CN" altLang="en-US" dirty="0"/>
              <a:t>（</a:t>
            </a:r>
            <a:r>
              <a:rPr lang="en-US" altLang="zh-CN" dirty="0"/>
              <a:t>n</a:t>
            </a:r>
            <a:r>
              <a:rPr lang="zh-CN" altLang="en-US" dirty="0"/>
              <a:t>的值不大于</a:t>
            </a:r>
            <a:r>
              <a:rPr lang="en-US" altLang="zh-CN" dirty="0"/>
              <a:t>1000</a:t>
            </a:r>
            <a:r>
              <a:rPr lang="zh-CN" altLang="en-US" dirty="0"/>
              <a:t>）的所有因子之和（不包括</a:t>
            </a:r>
            <a:r>
              <a:rPr lang="en-US" altLang="zh-CN" dirty="0"/>
              <a:t>1</a:t>
            </a:r>
            <a:r>
              <a:rPr lang="zh-CN" altLang="en-US" dirty="0"/>
              <a:t>和它本身）。保存</a:t>
            </a:r>
            <a:r>
              <a:rPr lang="zh-CN" altLang="en-US" dirty="0" smtClean="0"/>
              <a:t>为</a:t>
            </a:r>
            <a:r>
              <a:rPr lang="en-US" altLang="zh-CN" dirty="0" smtClean="0"/>
              <a:t>2.c</a:t>
            </a:r>
            <a:endParaRPr lang="zh-CN" altLang="en-US" dirty="0"/>
          </a:p>
          <a:p>
            <a:r>
              <a:rPr lang="zh-CN" altLang="en-US" dirty="0"/>
              <a:t>分析：</a:t>
            </a:r>
          </a:p>
          <a:p>
            <a:r>
              <a:rPr lang="zh-CN" altLang="en-US" dirty="0"/>
              <a:t>函数原型：返回的值所有因子之和应为整型，参数只有一个：</a:t>
            </a:r>
            <a:r>
              <a:rPr lang="en-US" altLang="zh-CN" dirty="0"/>
              <a:t>n</a:t>
            </a:r>
            <a:r>
              <a:rPr lang="zh-CN" altLang="en-US" dirty="0"/>
              <a:t>也为整型。</a:t>
            </a:r>
          </a:p>
          <a:p>
            <a:r>
              <a:rPr lang="zh-CN" altLang="en-US" dirty="0"/>
              <a:t>整数</a:t>
            </a:r>
            <a:r>
              <a:rPr lang="en-US" altLang="zh-CN" dirty="0"/>
              <a:t>n</a:t>
            </a:r>
            <a:r>
              <a:rPr lang="zh-CN" altLang="en-US" dirty="0"/>
              <a:t>因子就是所有</a:t>
            </a:r>
            <a:r>
              <a:rPr lang="en-US" altLang="zh-CN" dirty="0"/>
              <a:t>n</a:t>
            </a:r>
            <a:r>
              <a:rPr lang="zh-CN" altLang="en-US" dirty="0"/>
              <a:t>可以整除的数（不包括</a:t>
            </a:r>
            <a:r>
              <a:rPr lang="en-US" altLang="zh-CN" dirty="0"/>
              <a:t>1</a:t>
            </a:r>
            <a:r>
              <a:rPr lang="zh-CN" altLang="en-US" dirty="0"/>
              <a:t>和它本身）。使用遍历法从</a:t>
            </a:r>
            <a:r>
              <a:rPr lang="en-US" altLang="zh-CN" dirty="0"/>
              <a:t>2</a:t>
            </a:r>
            <a:r>
              <a:rPr lang="zh-CN" altLang="en-US" dirty="0"/>
              <a:t>开始一直到</a:t>
            </a:r>
            <a:r>
              <a:rPr lang="en-US" altLang="zh-CN" dirty="0"/>
              <a:t>n-1</a:t>
            </a:r>
            <a:r>
              <a:rPr lang="zh-CN" altLang="en-US" dirty="0"/>
              <a:t>（循环），一一测试是否为</a:t>
            </a:r>
            <a:r>
              <a:rPr lang="en-US" altLang="zh-CN" dirty="0"/>
              <a:t>n</a:t>
            </a:r>
            <a:r>
              <a:rPr lang="zh-CN" altLang="en-US" dirty="0"/>
              <a:t>的因子（使用</a:t>
            </a:r>
            <a:r>
              <a:rPr lang="en-US" altLang="zh-CN" dirty="0"/>
              <a:t>if</a:t>
            </a:r>
            <a:r>
              <a:rPr lang="zh-CN" altLang="en-US" dirty="0"/>
              <a:t>），再使用累加计算因子之和并返回给主函数。</a:t>
            </a:r>
          </a:p>
          <a:p>
            <a:r>
              <a:rPr lang="zh-CN" altLang="en-US" dirty="0"/>
              <a:t>主函数负责输入</a:t>
            </a:r>
            <a:r>
              <a:rPr lang="en-US" altLang="zh-CN" dirty="0"/>
              <a:t>n</a:t>
            </a:r>
            <a:r>
              <a:rPr lang="zh-CN" altLang="en-US" dirty="0"/>
              <a:t>和输出结果。</a:t>
            </a:r>
          </a:p>
        </p:txBody>
      </p:sp>
      <p:sp>
        <p:nvSpPr>
          <p:cNvPr id="5" name="矩形 4"/>
          <p:cNvSpPr/>
          <p:nvPr/>
        </p:nvSpPr>
        <p:spPr>
          <a:xfrm>
            <a:off x="313722" y="4259799"/>
            <a:ext cx="6099175" cy="964880"/>
          </a:xfrm>
          <a:prstGeom prst="rect">
            <a:avLst/>
          </a:prstGeom>
        </p:spPr>
        <p:txBody>
          <a:bodyPr>
            <a:spAutoFit/>
          </a:bodyPr>
          <a:lstStyle/>
          <a:p>
            <a:pPr>
              <a:lnSpc>
                <a:spcPct val="105000"/>
              </a:lnSpc>
              <a:defRPr/>
            </a:pPr>
            <a:r>
              <a:rPr lang="en-US" altLang="zh-CN" dirty="0" smtClean="0"/>
              <a:t>3</a:t>
            </a:r>
            <a:r>
              <a:rPr lang="zh-CN" altLang="en-US" dirty="0" smtClean="0"/>
              <a:t>、</a:t>
            </a:r>
            <a:r>
              <a:rPr lang="zh-CN" altLang="en-US" dirty="0"/>
              <a:t>编程实现：使用递归函数编输出斐波拉契数列前</a:t>
            </a:r>
            <a:r>
              <a:rPr lang="en-US" altLang="zh-CN" dirty="0"/>
              <a:t>20</a:t>
            </a:r>
            <a:r>
              <a:rPr lang="zh-CN" altLang="en-US" dirty="0"/>
              <a:t>项。 </a:t>
            </a:r>
          </a:p>
          <a:p>
            <a:pPr>
              <a:lnSpc>
                <a:spcPct val="105000"/>
              </a:lnSpc>
              <a:defRPr/>
            </a:pPr>
            <a:r>
              <a:rPr lang="en-US" altLang="zh-CN" dirty="0" smtClean="0"/>
              <a:t>4</a:t>
            </a:r>
            <a:r>
              <a:rPr lang="zh-CN" altLang="en-US" dirty="0" smtClean="0"/>
              <a:t>、</a:t>
            </a:r>
            <a:r>
              <a:rPr lang="zh-CN" altLang="en-US" dirty="0"/>
              <a:t>编程实现：设计一个函数可以统计一串英文中单词的个数（英文统一使用小写英文）。</a:t>
            </a:r>
          </a:p>
        </p:txBody>
      </p:sp>
    </p:spTree>
    <p:extLst>
      <p:ext uri="{BB962C8B-B14F-4D97-AF65-F5344CB8AC3E}">
        <p14:creationId xmlns:p14="http://schemas.microsoft.com/office/powerpoint/2010/main" val="2314352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4003535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4929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46647" y="1052736"/>
            <a:ext cx="8234163" cy="4228850"/>
          </a:xfrm>
          <a:prstGeom prst="rect">
            <a:avLst/>
          </a:prstGeom>
        </p:spPr>
        <p:txBody>
          <a:bodyPr wrap="square">
            <a:spAutoFit/>
          </a:bodyPr>
          <a:lstStyle/>
          <a:p>
            <a:pPr marL="0" marR="0" lvl="0" indent="0" defTabSz="914400" eaLnBrk="1" fontAlgn="base" latinLnBrk="0" hangingPunct="1">
              <a:lnSpc>
                <a:spcPct val="90000"/>
              </a:lnSpc>
              <a:spcBef>
                <a:spcPct val="20000"/>
              </a:spcBef>
              <a:spcAft>
                <a:spcPct val="0"/>
              </a:spcAft>
              <a:buClrTx/>
              <a:buSzTx/>
              <a:buFontTx/>
              <a:buNone/>
              <a:tabLst/>
              <a:defRPr/>
            </a:pPr>
            <a:r>
              <a:rPr kumimoji="0" lang="zh-CN" altLang="zh-CN" sz="2800" b="0" i="0" u="none" strike="noStrike" kern="0" cap="none" spc="0" normalizeH="0" baseline="0" noProof="0" dirty="0" smtClean="0">
                <a:ln>
                  <a:noFill/>
                </a:ln>
                <a:solidFill>
                  <a:srgbClr val="000000"/>
                </a:solidFill>
                <a:effectLst/>
                <a:uLnTx/>
                <a:uFillTx/>
                <a:latin typeface="Arial"/>
                <a:ea typeface="宋体"/>
              </a:rPr>
              <a:t>为什么需要函数</a:t>
            </a:r>
            <a:r>
              <a:rPr kumimoji="0" lang="zh-CN" altLang="en-US" sz="2800" b="0" i="0" u="none" strike="noStrike" kern="0" cap="none" spc="0" normalizeH="0" baseline="0" noProof="0" dirty="0" smtClean="0">
                <a:ln>
                  <a:noFill/>
                </a:ln>
                <a:solidFill>
                  <a:srgbClr val="000000"/>
                </a:solidFill>
                <a:effectLst/>
                <a:uLnTx/>
                <a:uFillTx/>
                <a:latin typeface="Arial"/>
                <a:ea typeface="宋体"/>
              </a:rPr>
              <a:t>？</a:t>
            </a:r>
            <a:endParaRPr kumimoji="0" lang="en-US" altLang="zh-CN" sz="2800" b="0" i="0" u="none" strike="noStrike" kern="0" cap="none" spc="0" normalizeH="0" baseline="0" noProof="0" dirty="0" smtClean="0">
              <a:ln>
                <a:noFill/>
              </a:ln>
              <a:solidFill>
                <a:srgbClr val="000000"/>
              </a:solidFill>
              <a:effectLst/>
              <a:uLnTx/>
              <a:uFillTx/>
              <a:latin typeface="Arial"/>
              <a:ea typeface="宋体"/>
            </a:endParaRPr>
          </a:p>
          <a:p>
            <a:pPr marL="342900" marR="0" lvl="0" indent="-342900" defTabSz="914400" eaLnBrk="1" fontAlgn="base" latinLnBrk="0" hangingPunct="1">
              <a:lnSpc>
                <a:spcPct val="90000"/>
              </a:lnSpc>
              <a:spcBef>
                <a:spcPct val="20000"/>
              </a:spcBef>
              <a:spcAft>
                <a:spcPct val="0"/>
              </a:spcAft>
              <a:buClrTx/>
              <a:buSzTx/>
              <a:buFontTx/>
              <a:buChar char="•"/>
              <a:tabLst/>
              <a:defRPr/>
            </a:pPr>
            <a:r>
              <a:rPr kumimoji="0" lang="zh-CN" altLang="zh-CN" sz="2800" b="0" i="0" u="none" strike="noStrike" kern="0" cap="none" spc="0" normalizeH="0" baseline="0" noProof="0" dirty="0" smtClean="0">
                <a:ln>
                  <a:noFill/>
                </a:ln>
                <a:solidFill>
                  <a:srgbClr val="000000"/>
                </a:solidFill>
                <a:effectLst/>
                <a:uLnTx/>
                <a:uFillTx/>
                <a:latin typeface="Arial"/>
                <a:ea typeface="宋体"/>
              </a:rPr>
              <a:t>当函数的功能较多，规模较大，所有的代码写在</a:t>
            </a:r>
            <a:r>
              <a:rPr kumimoji="0" lang="en-US" altLang="zh-CN" sz="2800" b="0" i="0" u="none" strike="noStrike" kern="0" cap="none" spc="0" normalizeH="0" baseline="0" noProof="0" dirty="0" smtClean="0">
                <a:ln>
                  <a:noFill/>
                </a:ln>
                <a:solidFill>
                  <a:srgbClr val="000000"/>
                </a:solidFill>
                <a:effectLst/>
                <a:uLnTx/>
                <a:uFillTx/>
                <a:latin typeface="Arial"/>
                <a:ea typeface="宋体"/>
              </a:rPr>
              <a:t>main</a:t>
            </a:r>
            <a:r>
              <a:rPr kumimoji="0" lang="zh-CN" altLang="zh-CN" sz="2800" b="0" i="0" u="none" strike="noStrike" kern="0" cap="none" spc="0" normalizeH="0" baseline="0" noProof="0" dirty="0" smtClean="0">
                <a:ln>
                  <a:noFill/>
                </a:ln>
                <a:solidFill>
                  <a:srgbClr val="000000"/>
                </a:solidFill>
                <a:effectLst/>
                <a:uLnTx/>
                <a:uFillTx/>
                <a:latin typeface="Arial"/>
                <a:ea typeface="宋体"/>
              </a:rPr>
              <a:t>中时，会使得主函数变得复杂，从而使得程序的阅读和维护变得困难</a:t>
            </a:r>
            <a:r>
              <a:rPr kumimoji="0" lang="zh-CN" altLang="en-US" sz="2800" b="0" i="0" u="none" strike="noStrike" kern="0" cap="none" spc="0" normalizeH="0" baseline="0" noProof="0" dirty="0" smtClean="0">
                <a:ln>
                  <a:noFill/>
                </a:ln>
                <a:solidFill>
                  <a:srgbClr val="000000"/>
                </a:solidFill>
                <a:effectLst/>
                <a:uLnTx/>
                <a:uFillTx/>
                <a:latin typeface="Arial"/>
                <a:ea typeface="宋体"/>
              </a:rPr>
              <a:t>。</a:t>
            </a:r>
            <a:endParaRPr kumimoji="0" lang="en-US" altLang="zh-CN" sz="2800" b="0" i="0" u="none" strike="noStrike" kern="0" cap="none" spc="0" normalizeH="0" baseline="0" noProof="0" dirty="0" smtClean="0">
              <a:ln>
                <a:noFill/>
              </a:ln>
              <a:solidFill>
                <a:srgbClr val="000000"/>
              </a:solidFill>
              <a:effectLst/>
              <a:uLnTx/>
              <a:uFillTx/>
              <a:latin typeface="Arial"/>
              <a:ea typeface="宋体"/>
            </a:endParaRPr>
          </a:p>
          <a:p>
            <a:pPr marL="342900" marR="0" lvl="0" indent="-342900" defTabSz="914400" eaLnBrk="1" fontAlgn="base" latinLnBrk="0" hangingPunct="1">
              <a:lnSpc>
                <a:spcPct val="90000"/>
              </a:lnSpc>
              <a:spcBef>
                <a:spcPct val="20000"/>
              </a:spcBef>
              <a:spcAft>
                <a:spcPct val="0"/>
              </a:spcAft>
              <a:buClrTx/>
              <a:buSzTx/>
              <a:buFontTx/>
              <a:buChar char="•"/>
              <a:tabLst/>
              <a:defRPr/>
            </a:pPr>
            <a:r>
              <a:rPr kumimoji="0" lang="zh-CN" altLang="zh-CN" sz="2800" b="0" i="0" u="none" strike="noStrike" kern="0" cap="none" spc="0" normalizeH="0" baseline="0" noProof="0" dirty="0" smtClean="0">
                <a:ln>
                  <a:noFill/>
                </a:ln>
                <a:solidFill>
                  <a:srgbClr val="000000"/>
                </a:solidFill>
                <a:effectLst/>
                <a:uLnTx/>
                <a:uFillTx/>
                <a:latin typeface="Arial"/>
                <a:ea typeface="宋体"/>
              </a:rPr>
              <a:t>有时候程序中要多次实现某一功能，需要多次编写实现此功能的代码，使得程序冗长。在这样的情况下，程序中的多个位置会出现重复语句段，避免重复的方法就是编写一个相应的函数，在需要的时候调用该函数即可</a:t>
            </a:r>
            <a:r>
              <a:rPr kumimoji="0" lang="zh-CN" altLang="en-US" sz="2800" b="0" i="0" u="none" strike="noStrike" kern="0" cap="none" spc="0" normalizeH="0" baseline="0" noProof="0" dirty="0" smtClean="0">
                <a:ln>
                  <a:noFill/>
                </a:ln>
                <a:solidFill>
                  <a:srgbClr val="000000"/>
                </a:solidFill>
                <a:effectLst/>
                <a:uLnTx/>
                <a:uFillTx/>
                <a:latin typeface="Arial"/>
                <a:ea typeface="宋体"/>
              </a:rPr>
              <a:t>。</a:t>
            </a:r>
            <a:endParaRPr kumimoji="0" lang="en-US" altLang="zh-CN" sz="2800" b="0" i="0" u="none" strike="noStrike" kern="0" cap="none" spc="0" normalizeH="0" baseline="0" noProof="0" dirty="0" smtClean="0">
              <a:ln>
                <a:noFill/>
              </a:ln>
              <a:solidFill>
                <a:srgbClr val="000000"/>
              </a:solidFill>
              <a:effectLst/>
              <a:uLnTx/>
              <a:uFillTx/>
              <a:latin typeface="Arial"/>
              <a:ea typeface="宋体"/>
            </a:endParaRPr>
          </a:p>
          <a:p>
            <a:pPr marL="342900" marR="0" lvl="0" indent="-342900" defTabSz="914400" eaLnBrk="1" fontAlgn="base" latinLnBrk="0" hangingPunct="1">
              <a:lnSpc>
                <a:spcPct val="90000"/>
              </a:lnSpc>
              <a:spcBef>
                <a:spcPct val="20000"/>
              </a:spcBef>
              <a:spcAft>
                <a:spcPct val="0"/>
              </a:spcAft>
              <a:buClrTx/>
              <a:buSzTx/>
              <a:buFontTx/>
              <a:buChar char="•"/>
              <a:tabLst/>
              <a:defRPr/>
            </a:pPr>
            <a:r>
              <a:rPr kumimoji="0" lang="zh-CN" altLang="zh-CN" sz="2800" b="0" i="0" u="none" strike="noStrike" kern="0" cap="none" spc="0" normalizeH="0" baseline="0" noProof="0" dirty="0" smtClean="0">
                <a:ln>
                  <a:noFill/>
                </a:ln>
                <a:solidFill>
                  <a:srgbClr val="000000"/>
                </a:solidFill>
                <a:effectLst/>
                <a:uLnTx/>
                <a:uFillTx/>
                <a:latin typeface="Arial"/>
                <a:ea typeface="宋体"/>
              </a:rPr>
              <a:t>使用函数后便于实现代码模块化和代码重用。</a:t>
            </a:r>
            <a:endParaRPr kumimoji="0" lang="zh-CN"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171586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0583" y="1124744"/>
            <a:ext cx="10978515" cy="1143000"/>
          </a:xfrm>
        </p:spPr>
        <p:txBody>
          <a:bodyPr>
            <a:normAutofit fontScale="90000"/>
          </a:bodyPr>
          <a:lstStyle/>
          <a:p>
            <a:r>
              <a:rPr lang="en-US" altLang="zh-CN" dirty="0" smtClean="0"/>
              <a:t/>
            </a:r>
            <a:br>
              <a:rPr lang="en-US" altLang="zh-CN" dirty="0" smtClean="0"/>
            </a:br>
            <a:r>
              <a:rPr lang="zh-CN" altLang="en-US" dirty="0" smtClean="0"/>
              <a:t>从</a:t>
            </a:r>
            <a:r>
              <a:rPr lang="zh-CN" altLang="en-US" dirty="0"/>
              <a:t>函数定义的角度可以将函数划分为两类，即标准库函数和用户自定义函数。</a:t>
            </a:r>
            <a:br>
              <a:rPr lang="zh-CN" altLang="en-US" dirty="0"/>
            </a:br>
            <a:endParaRPr lang="zh-CN" altLang="en-US" dirty="0"/>
          </a:p>
        </p:txBody>
      </p:sp>
      <p:sp>
        <p:nvSpPr>
          <p:cNvPr id="3" name="矩形 2"/>
          <p:cNvSpPr/>
          <p:nvPr/>
        </p:nvSpPr>
        <p:spPr>
          <a:xfrm>
            <a:off x="770583" y="3140968"/>
            <a:ext cx="2646878" cy="461665"/>
          </a:xfrm>
          <a:prstGeom prst="rect">
            <a:avLst/>
          </a:prstGeom>
        </p:spPr>
        <p:txBody>
          <a:bodyPr wrap="none">
            <a:spAutoFit/>
          </a:bodyPr>
          <a:lstStyle/>
          <a:p>
            <a:r>
              <a:rPr lang="zh-CN" altLang="en-US" sz="2400" b="1" dirty="0"/>
              <a:t>用户自定义函数。</a:t>
            </a:r>
          </a:p>
        </p:txBody>
      </p:sp>
    </p:spTree>
    <p:extLst>
      <p:ext uri="{BB962C8B-B14F-4D97-AF65-F5344CB8AC3E}">
        <p14:creationId xmlns:p14="http://schemas.microsoft.com/office/powerpoint/2010/main" val="1488184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323850" y="476671"/>
            <a:ext cx="5127253" cy="4752529"/>
          </a:xfrm>
          <a:prstGeom prst="rect">
            <a:avLst/>
          </a:prstGeom>
        </p:spPr>
        <p:txBody>
          <a:bodyPr/>
          <a:lstStyle>
            <a:lvl1pPr marL="0" indent="0" algn="l" defTabSz="914400" rtl="0" eaLnBrk="1" latinLnBrk="0" hangingPunct="1">
              <a:spcBef>
                <a:spcPct val="20000"/>
              </a:spcBef>
              <a:buFontTx/>
              <a:buNone/>
              <a:defRPr sz="3200" kern="1200">
                <a:solidFill>
                  <a:schemeClr val="tx1"/>
                </a:solidFill>
                <a:latin typeface="微软雅黑" pitchFamily="34" charset="-122"/>
                <a:ea typeface="微软雅黑" pitchFamily="34" charset="-122"/>
                <a:cs typeface="+mn-cs"/>
              </a:defRPr>
            </a:lvl1pPr>
            <a:lvl2pPr marL="457200" indent="0" algn="l" defTabSz="914400" rtl="0" eaLnBrk="1" latinLnBrk="0" hangingPunct="1">
              <a:spcBef>
                <a:spcPct val="20000"/>
              </a:spcBef>
              <a:buFontTx/>
              <a:buNone/>
              <a:defRPr sz="2800" kern="1200">
                <a:solidFill>
                  <a:schemeClr val="tx1"/>
                </a:solidFill>
                <a:latin typeface="微软雅黑" pitchFamily="34" charset="-122"/>
                <a:ea typeface="微软雅黑" pitchFamily="34" charset="-122"/>
                <a:cs typeface="+mn-cs"/>
              </a:defRPr>
            </a:lvl2pPr>
            <a:lvl3pPr marL="914400" indent="0" algn="l" defTabSz="914400" rtl="0" eaLnBrk="1" latinLnBrk="0" hangingPunct="1">
              <a:spcBef>
                <a:spcPct val="20000"/>
              </a:spcBef>
              <a:buFontTx/>
              <a:buNone/>
              <a:defRPr sz="2400" kern="1200">
                <a:solidFill>
                  <a:schemeClr val="tx1"/>
                </a:solidFill>
                <a:latin typeface="微软雅黑" pitchFamily="34" charset="-122"/>
                <a:ea typeface="微软雅黑" pitchFamily="34" charset="-122"/>
                <a:cs typeface="+mn-cs"/>
              </a:defRPr>
            </a:lvl3pPr>
            <a:lvl4pPr marL="1371600" indent="0" algn="l" defTabSz="914400" rtl="0" eaLnBrk="1" latinLnBrk="0" hangingPunct="1">
              <a:spcBef>
                <a:spcPct val="20000"/>
              </a:spcBef>
              <a:buFontTx/>
              <a:buNone/>
              <a:defRPr sz="2000" kern="1200">
                <a:solidFill>
                  <a:schemeClr val="tx1"/>
                </a:solidFill>
                <a:latin typeface="微软雅黑" pitchFamily="34" charset="-122"/>
                <a:ea typeface="微软雅黑" pitchFamily="34" charset="-122"/>
                <a:cs typeface="+mn-cs"/>
              </a:defRPr>
            </a:lvl4pPr>
            <a:lvl5pPr marL="1828800" indent="0" algn="l" defTabSz="914400" rtl="0" eaLnBrk="1" latinLnBrk="0" hangingPunct="1">
              <a:spcBef>
                <a:spcPct val="20000"/>
              </a:spcBef>
              <a:buFontTx/>
              <a:buNone/>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zh-CN" altLang="zh-CN" sz="2000" dirty="0" smtClean="0"/>
              <a:t>【例】 输出</a:t>
            </a:r>
            <a:r>
              <a:rPr lang="en-US" altLang="zh-CN" sz="2000" dirty="0" smtClean="0"/>
              <a:t>100</a:t>
            </a:r>
            <a:r>
              <a:rPr lang="zh-CN" altLang="zh-CN" sz="2000" dirty="0" smtClean="0"/>
              <a:t>～</a:t>
            </a:r>
            <a:r>
              <a:rPr lang="en-US" altLang="zh-CN" sz="2000" dirty="0" smtClean="0"/>
              <a:t>200</a:t>
            </a:r>
            <a:r>
              <a:rPr lang="zh-CN" altLang="zh-CN" sz="2000" dirty="0" smtClean="0"/>
              <a:t>间的全部素数，并计算这些素数之和。</a:t>
            </a:r>
          </a:p>
          <a:p>
            <a:pPr>
              <a:lnSpc>
                <a:spcPct val="80000"/>
              </a:lnSpc>
            </a:pPr>
            <a:r>
              <a:rPr lang="en-US" altLang="zh-CN" sz="2000" dirty="0" smtClean="0"/>
              <a:t>/* </a:t>
            </a:r>
            <a:r>
              <a:rPr lang="zh-CN" altLang="zh-CN" sz="2000" dirty="0" smtClean="0"/>
              <a:t>不使用函数</a:t>
            </a:r>
            <a:r>
              <a:rPr lang="en-US" altLang="zh-CN" sz="2000" dirty="0" smtClean="0"/>
              <a:t>*/</a:t>
            </a:r>
            <a:endParaRPr lang="zh-CN" altLang="zh-CN" sz="2000" dirty="0" smtClean="0"/>
          </a:p>
          <a:p>
            <a:pPr>
              <a:lnSpc>
                <a:spcPct val="80000"/>
              </a:lnSpc>
            </a:pPr>
            <a:r>
              <a:rPr lang="en-US" altLang="zh-CN" sz="2000" dirty="0" smtClean="0"/>
              <a:t>#include "</a:t>
            </a:r>
            <a:r>
              <a:rPr lang="en-US" altLang="zh-CN" sz="2000" dirty="0" err="1" smtClean="0"/>
              <a:t>stdio.h</a:t>
            </a:r>
            <a:r>
              <a:rPr lang="en-US" altLang="zh-CN" sz="2000" dirty="0" smtClean="0"/>
              <a:t>"</a:t>
            </a:r>
            <a:endParaRPr lang="zh-CN" altLang="zh-CN" sz="2000" dirty="0" smtClean="0"/>
          </a:p>
          <a:p>
            <a:pPr>
              <a:lnSpc>
                <a:spcPct val="80000"/>
              </a:lnSpc>
            </a:pPr>
            <a:r>
              <a:rPr lang="en-US" altLang="zh-CN" sz="2000" dirty="0" smtClean="0"/>
              <a:t>#include "</a:t>
            </a:r>
            <a:r>
              <a:rPr lang="en-US" altLang="zh-CN" sz="2000" dirty="0" err="1" smtClean="0"/>
              <a:t>math.h</a:t>
            </a:r>
            <a:r>
              <a:rPr lang="en-US" altLang="zh-CN" sz="2000" dirty="0" smtClean="0"/>
              <a:t>"</a:t>
            </a:r>
            <a:endParaRPr lang="zh-CN" altLang="zh-CN" sz="2000" dirty="0" smtClean="0"/>
          </a:p>
          <a:p>
            <a:pPr>
              <a:lnSpc>
                <a:spcPct val="80000"/>
              </a:lnSpc>
            </a:pPr>
            <a:r>
              <a:rPr lang="en-US" altLang="zh-CN" sz="2000" dirty="0" err="1" smtClean="0"/>
              <a:t>int</a:t>
            </a:r>
            <a:r>
              <a:rPr lang="en-US" altLang="zh-CN" sz="2000" dirty="0" smtClean="0"/>
              <a:t> main( ) </a:t>
            </a:r>
            <a:endParaRPr lang="zh-CN" altLang="zh-CN" sz="2000" dirty="0" smtClean="0"/>
          </a:p>
          <a:p>
            <a:pPr>
              <a:lnSpc>
                <a:spcPct val="80000"/>
              </a:lnSpc>
            </a:pPr>
            <a:r>
              <a:rPr lang="en-US" altLang="zh-CN" sz="2000" dirty="0" smtClean="0"/>
              <a:t>{</a:t>
            </a:r>
            <a:endParaRPr lang="zh-CN" altLang="zh-CN" sz="2000" dirty="0" smtClean="0"/>
          </a:p>
          <a:p>
            <a:pPr>
              <a:lnSpc>
                <a:spcPct val="80000"/>
              </a:lnSpc>
            </a:pPr>
            <a:r>
              <a:rPr lang="en-US" altLang="zh-CN" sz="2000" dirty="0" smtClean="0"/>
              <a:t>	</a:t>
            </a:r>
            <a:r>
              <a:rPr lang="en-US" altLang="zh-CN" sz="2000" dirty="0" err="1" smtClean="0"/>
              <a:t>int</a:t>
            </a:r>
            <a:r>
              <a:rPr lang="en-US" altLang="zh-CN" sz="2000" dirty="0" smtClean="0"/>
              <a:t> n, k, </a:t>
            </a:r>
            <a:r>
              <a:rPr lang="en-US" altLang="zh-CN" sz="2000" dirty="0" err="1" smtClean="0"/>
              <a:t>i</a:t>
            </a:r>
            <a:r>
              <a:rPr lang="en-US" altLang="zh-CN" sz="2000" dirty="0" smtClean="0"/>
              <a:t>, </a:t>
            </a:r>
            <a:r>
              <a:rPr lang="en-US" altLang="zh-CN" sz="2000" dirty="0" err="1" smtClean="0"/>
              <a:t>num</a:t>
            </a:r>
            <a:r>
              <a:rPr lang="en-US" altLang="zh-CN" sz="2000" dirty="0" smtClean="0"/>
              <a:t> = 0,sum = 0;	/* </a:t>
            </a:r>
            <a:r>
              <a:rPr lang="zh-CN" altLang="zh-CN" sz="2000" dirty="0" smtClean="0"/>
              <a:t>定义整型变量</a:t>
            </a:r>
            <a:r>
              <a:rPr lang="en-US" altLang="zh-CN" sz="2000" dirty="0" smtClean="0"/>
              <a:t> */ </a:t>
            </a:r>
            <a:endParaRPr lang="zh-CN" altLang="zh-CN" sz="2000" dirty="0" smtClean="0"/>
          </a:p>
          <a:p>
            <a:pPr>
              <a:lnSpc>
                <a:spcPct val="80000"/>
              </a:lnSpc>
            </a:pPr>
            <a:r>
              <a:rPr lang="en-US" altLang="zh-CN" sz="2000" dirty="0" smtClean="0"/>
              <a:t>	for (n= 101;n &lt;= 200; n = n+1)	</a:t>
            </a:r>
            <a:endParaRPr lang="zh-CN" altLang="zh-CN" sz="2000" dirty="0" smtClean="0"/>
          </a:p>
          <a:p>
            <a:pPr>
              <a:lnSpc>
                <a:spcPct val="80000"/>
              </a:lnSpc>
            </a:pPr>
            <a:r>
              <a:rPr lang="en-US" altLang="zh-CN" sz="2000" dirty="0" smtClean="0"/>
              <a:t>	{</a:t>
            </a:r>
            <a:endParaRPr lang="zh-CN" altLang="zh-CN" sz="2000" dirty="0" smtClean="0"/>
          </a:p>
          <a:p>
            <a:pPr>
              <a:lnSpc>
                <a:spcPct val="80000"/>
              </a:lnSpc>
            </a:pPr>
            <a:r>
              <a:rPr lang="en-US" altLang="zh-CN" sz="2000" dirty="0" smtClean="0"/>
              <a:t>		k = </a:t>
            </a:r>
            <a:r>
              <a:rPr lang="en-US" altLang="zh-CN" sz="2000" dirty="0" err="1" smtClean="0"/>
              <a:t>sqrt</a:t>
            </a:r>
            <a:r>
              <a:rPr lang="en-US" altLang="zh-CN" sz="2000" dirty="0" smtClean="0"/>
              <a:t>( n); </a:t>
            </a:r>
            <a:endParaRPr lang="zh-CN" altLang="zh-CN" sz="2000" dirty="0" smtClean="0"/>
          </a:p>
          <a:p>
            <a:pPr>
              <a:lnSpc>
                <a:spcPct val="80000"/>
              </a:lnSpc>
            </a:pPr>
            <a:r>
              <a:rPr lang="en-US" altLang="zh-CN" sz="2000" dirty="0" smtClean="0"/>
              <a:t>		for(</a:t>
            </a:r>
            <a:r>
              <a:rPr lang="en-US" altLang="zh-CN" sz="2000" dirty="0" err="1" smtClean="0"/>
              <a:t>i</a:t>
            </a:r>
            <a:r>
              <a:rPr lang="en-US" altLang="zh-CN" sz="2000" dirty="0" smtClean="0"/>
              <a:t> = 2;i &lt;= k ;</a:t>
            </a:r>
            <a:r>
              <a:rPr lang="en-US" altLang="zh-CN" sz="2000" dirty="0" err="1" smtClean="0"/>
              <a:t>i</a:t>
            </a:r>
            <a:r>
              <a:rPr lang="en-US" altLang="zh-CN" sz="2000" dirty="0" smtClean="0"/>
              <a:t>++ ) 	/* </a:t>
            </a:r>
            <a:r>
              <a:rPr lang="zh-CN" altLang="zh-CN" sz="2000" dirty="0" smtClean="0"/>
              <a:t>内循环判断条件</a:t>
            </a:r>
            <a:r>
              <a:rPr lang="en-US" altLang="zh-CN" sz="2000" dirty="0" smtClean="0"/>
              <a:t> */</a:t>
            </a:r>
            <a:endParaRPr lang="zh-CN" altLang="zh-CN" sz="2000" dirty="0" smtClean="0"/>
          </a:p>
          <a:p>
            <a:pPr>
              <a:lnSpc>
                <a:spcPct val="80000"/>
              </a:lnSpc>
            </a:pPr>
            <a:r>
              <a:rPr lang="en-US" altLang="zh-CN" sz="2000" dirty="0" smtClean="0"/>
              <a:t>		{</a:t>
            </a:r>
            <a:endParaRPr lang="zh-CN" altLang="zh-CN" sz="2000" dirty="0" smtClean="0"/>
          </a:p>
          <a:p>
            <a:pPr>
              <a:lnSpc>
                <a:spcPct val="80000"/>
              </a:lnSpc>
            </a:pPr>
            <a:r>
              <a:rPr lang="en-US" altLang="zh-CN" sz="2000" dirty="0" smtClean="0"/>
              <a:t>		if (</a:t>
            </a:r>
            <a:r>
              <a:rPr lang="en-US" altLang="zh-CN" sz="2000" dirty="0" err="1" smtClean="0"/>
              <a:t>n%i</a:t>
            </a:r>
            <a:r>
              <a:rPr lang="en-US" altLang="zh-CN" sz="2000" dirty="0" smtClean="0"/>
              <a:t> == 0 )   break;   /* </a:t>
            </a:r>
            <a:r>
              <a:rPr lang="zh-CN" altLang="zh-CN" sz="2000" dirty="0" smtClean="0"/>
              <a:t>一旦有除尽的数立即退出内循环</a:t>
            </a:r>
            <a:r>
              <a:rPr lang="en-US" altLang="zh-CN" sz="2000" dirty="0" smtClean="0"/>
              <a:t> */</a:t>
            </a:r>
            <a:endParaRPr lang="zh-CN" altLang="zh-CN" sz="2000" dirty="0" smtClean="0"/>
          </a:p>
          <a:p>
            <a:pPr>
              <a:lnSpc>
                <a:spcPct val="80000"/>
              </a:lnSpc>
            </a:pPr>
            <a:r>
              <a:rPr lang="en-US" altLang="zh-CN" sz="2000" dirty="0" smtClean="0"/>
              <a:t>		}</a:t>
            </a:r>
            <a:endParaRPr lang="zh-CN" altLang="zh-CN" sz="2000" dirty="0" smtClean="0"/>
          </a:p>
          <a:p>
            <a:pPr>
              <a:lnSpc>
                <a:spcPct val="80000"/>
              </a:lnSpc>
            </a:pPr>
            <a:r>
              <a:rPr lang="en-US" altLang="zh-CN" sz="2000" dirty="0" smtClean="0"/>
              <a:t>		</a:t>
            </a:r>
            <a:endParaRPr lang="en-US" altLang="zh-CN" sz="2000" dirty="0"/>
          </a:p>
        </p:txBody>
      </p:sp>
      <p:sp>
        <p:nvSpPr>
          <p:cNvPr id="4" name="Rectangle 3"/>
          <p:cNvSpPr txBox="1">
            <a:spLocks noChangeArrowheads="1"/>
          </p:cNvSpPr>
          <p:nvPr/>
        </p:nvSpPr>
        <p:spPr>
          <a:xfrm>
            <a:off x="5451103" y="620688"/>
            <a:ext cx="6552728" cy="5184775"/>
          </a:xfrm>
          <a:prstGeom prst="rect">
            <a:avLst/>
          </a:prstGeom>
        </p:spPr>
        <p:txBody>
          <a:bodyPr/>
          <a:lstStyle>
            <a:lvl1pPr marL="0" indent="0" algn="l" defTabSz="914400" rtl="0" eaLnBrk="1" latinLnBrk="0" hangingPunct="1">
              <a:spcBef>
                <a:spcPct val="20000"/>
              </a:spcBef>
              <a:buFontTx/>
              <a:buNone/>
              <a:defRPr sz="3200" kern="1200">
                <a:solidFill>
                  <a:schemeClr val="tx1"/>
                </a:solidFill>
                <a:latin typeface="微软雅黑" pitchFamily="34" charset="-122"/>
                <a:ea typeface="微软雅黑" pitchFamily="34" charset="-122"/>
                <a:cs typeface="+mn-cs"/>
              </a:defRPr>
            </a:lvl1pPr>
            <a:lvl2pPr marL="457200" indent="0" algn="l" defTabSz="914400" rtl="0" eaLnBrk="1" latinLnBrk="0" hangingPunct="1">
              <a:spcBef>
                <a:spcPct val="20000"/>
              </a:spcBef>
              <a:buFontTx/>
              <a:buNone/>
              <a:defRPr sz="2800" kern="1200">
                <a:solidFill>
                  <a:schemeClr val="tx1"/>
                </a:solidFill>
                <a:latin typeface="微软雅黑" pitchFamily="34" charset="-122"/>
                <a:ea typeface="微软雅黑" pitchFamily="34" charset="-122"/>
                <a:cs typeface="+mn-cs"/>
              </a:defRPr>
            </a:lvl2pPr>
            <a:lvl3pPr marL="914400" indent="0" algn="l" defTabSz="914400" rtl="0" eaLnBrk="1" latinLnBrk="0" hangingPunct="1">
              <a:spcBef>
                <a:spcPct val="20000"/>
              </a:spcBef>
              <a:buFontTx/>
              <a:buNone/>
              <a:defRPr sz="2400" kern="1200">
                <a:solidFill>
                  <a:schemeClr val="tx1"/>
                </a:solidFill>
                <a:latin typeface="微软雅黑" pitchFamily="34" charset="-122"/>
                <a:ea typeface="微软雅黑" pitchFamily="34" charset="-122"/>
                <a:cs typeface="+mn-cs"/>
              </a:defRPr>
            </a:lvl3pPr>
            <a:lvl4pPr marL="1371600" indent="0" algn="l" defTabSz="914400" rtl="0" eaLnBrk="1" latinLnBrk="0" hangingPunct="1">
              <a:spcBef>
                <a:spcPct val="20000"/>
              </a:spcBef>
              <a:buFontTx/>
              <a:buNone/>
              <a:defRPr sz="2000" kern="1200">
                <a:solidFill>
                  <a:schemeClr val="tx1"/>
                </a:solidFill>
                <a:latin typeface="微软雅黑" pitchFamily="34" charset="-122"/>
                <a:ea typeface="微软雅黑" pitchFamily="34" charset="-122"/>
                <a:cs typeface="+mn-cs"/>
              </a:defRPr>
            </a:lvl4pPr>
            <a:lvl5pPr marL="1828800" indent="0" algn="l" defTabSz="914400" rtl="0" eaLnBrk="1" latinLnBrk="0" hangingPunct="1">
              <a:spcBef>
                <a:spcPct val="20000"/>
              </a:spcBef>
              <a:buFontTx/>
              <a:buNone/>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US" altLang="zh-CN" sz="2000" dirty="0" smtClean="0"/>
              <a:t>		if (</a:t>
            </a:r>
            <a:r>
              <a:rPr lang="en-US" altLang="zh-CN" sz="2000" dirty="0" err="1" smtClean="0"/>
              <a:t>i</a:t>
            </a:r>
            <a:r>
              <a:rPr lang="en-US" altLang="zh-CN" sz="2000" dirty="0" smtClean="0"/>
              <a:t> &gt; k)		/* </a:t>
            </a:r>
            <a:r>
              <a:rPr lang="zh-CN" altLang="zh-CN" sz="2000" dirty="0" smtClean="0"/>
              <a:t>退出内循环后满足此条件则是素数</a:t>
            </a:r>
            <a:r>
              <a:rPr lang="en-US" altLang="zh-CN" sz="2000" dirty="0" smtClean="0"/>
              <a:t> */</a:t>
            </a:r>
            <a:endParaRPr lang="zh-CN" altLang="zh-CN" sz="2000" dirty="0" smtClean="0"/>
          </a:p>
          <a:p>
            <a:pPr>
              <a:lnSpc>
                <a:spcPct val="80000"/>
              </a:lnSpc>
            </a:pPr>
            <a:r>
              <a:rPr lang="en-US" altLang="zh-CN" sz="2000" dirty="0" smtClean="0"/>
              <a:t>		{</a:t>
            </a:r>
            <a:endParaRPr lang="zh-CN" altLang="zh-CN" sz="2000" dirty="0" smtClean="0"/>
          </a:p>
          <a:p>
            <a:pPr>
              <a:lnSpc>
                <a:spcPct val="80000"/>
              </a:lnSpc>
            </a:pPr>
            <a:r>
              <a:rPr lang="en-US" altLang="zh-CN" sz="2000" dirty="0" smtClean="0"/>
              <a:t>		</a:t>
            </a:r>
            <a:r>
              <a:rPr lang="en-US" altLang="zh-CN" sz="2000" dirty="0" err="1" smtClean="0"/>
              <a:t>printf</a:t>
            </a:r>
            <a:r>
              <a:rPr lang="en-US" altLang="zh-CN" sz="2000" dirty="0" smtClean="0"/>
              <a:t>("%4d", n);	 	/* </a:t>
            </a:r>
            <a:r>
              <a:rPr lang="zh-CN" altLang="zh-CN" sz="2000" dirty="0" smtClean="0"/>
              <a:t>输出素数</a:t>
            </a:r>
            <a:r>
              <a:rPr lang="en-US" altLang="zh-CN" sz="2000" dirty="0" smtClean="0"/>
              <a:t> */</a:t>
            </a:r>
            <a:endParaRPr lang="zh-CN" altLang="zh-CN" sz="2000" dirty="0" smtClean="0"/>
          </a:p>
          <a:p>
            <a:pPr>
              <a:lnSpc>
                <a:spcPct val="80000"/>
              </a:lnSpc>
            </a:pPr>
            <a:r>
              <a:rPr lang="en-US" altLang="zh-CN" sz="2000" dirty="0" smtClean="0"/>
              <a:t>		</a:t>
            </a:r>
            <a:r>
              <a:rPr lang="en-US" altLang="zh-CN" sz="2000" dirty="0" err="1" smtClean="0"/>
              <a:t>num</a:t>
            </a:r>
            <a:r>
              <a:rPr lang="en-US" altLang="zh-CN" sz="2000" dirty="0" smtClean="0"/>
              <a:t>++;              	/* </a:t>
            </a:r>
            <a:r>
              <a:rPr lang="zh-CN" altLang="zh-CN" sz="2000" dirty="0" smtClean="0"/>
              <a:t>素数个数加</a:t>
            </a:r>
            <a:r>
              <a:rPr lang="en-US" altLang="zh-CN" sz="2000" dirty="0" smtClean="0"/>
              <a:t>1 */</a:t>
            </a:r>
            <a:endParaRPr lang="zh-CN" altLang="zh-CN" sz="2000" dirty="0" smtClean="0"/>
          </a:p>
          <a:p>
            <a:pPr>
              <a:lnSpc>
                <a:spcPct val="80000"/>
              </a:lnSpc>
            </a:pPr>
            <a:r>
              <a:rPr lang="en-US" altLang="zh-CN" sz="2000" dirty="0" smtClean="0"/>
              <a:t>		sum+ = n;		/* </a:t>
            </a:r>
            <a:r>
              <a:rPr lang="zh-CN" altLang="zh-CN" sz="2000" dirty="0" smtClean="0"/>
              <a:t>求素数和</a:t>
            </a:r>
            <a:r>
              <a:rPr lang="en-US" altLang="zh-CN" sz="2000" dirty="0" smtClean="0"/>
              <a:t> */</a:t>
            </a:r>
            <a:endParaRPr lang="zh-CN" altLang="zh-CN" sz="2000" dirty="0" smtClean="0"/>
          </a:p>
          <a:p>
            <a:pPr>
              <a:lnSpc>
                <a:spcPct val="80000"/>
              </a:lnSpc>
            </a:pPr>
            <a:r>
              <a:rPr lang="en-US" altLang="zh-CN" sz="2000" dirty="0" smtClean="0"/>
              <a:t>		if ( </a:t>
            </a:r>
            <a:r>
              <a:rPr lang="en-US" altLang="zh-CN" sz="2000" dirty="0" err="1" smtClean="0"/>
              <a:t>num</a:t>
            </a:r>
            <a:r>
              <a:rPr lang="en-US" altLang="zh-CN" sz="2000" dirty="0" smtClean="0"/>
              <a:t> % 10 == 0)  </a:t>
            </a:r>
            <a:r>
              <a:rPr lang="en-US" altLang="zh-CN" sz="2000" dirty="0" err="1" smtClean="0"/>
              <a:t>printf</a:t>
            </a:r>
            <a:r>
              <a:rPr lang="en-US" altLang="zh-CN" sz="2000" dirty="0" smtClean="0"/>
              <a:t>("\n");	/* </a:t>
            </a:r>
            <a:r>
              <a:rPr lang="zh-CN" altLang="zh-CN" sz="2000" dirty="0" smtClean="0"/>
              <a:t>每输出</a:t>
            </a:r>
            <a:r>
              <a:rPr lang="en-US" altLang="zh-CN" sz="2000" dirty="0" smtClean="0"/>
              <a:t>10</a:t>
            </a:r>
            <a:r>
              <a:rPr lang="zh-CN" altLang="zh-CN" sz="2000" dirty="0" smtClean="0"/>
              <a:t>个数就换行</a:t>
            </a:r>
            <a:r>
              <a:rPr lang="en-US" altLang="zh-CN" sz="2000" dirty="0" smtClean="0"/>
              <a:t> */</a:t>
            </a:r>
            <a:endParaRPr lang="zh-CN" altLang="zh-CN" sz="2000" dirty="0" smtClean="0"/>
          </a:p>
          <a:p>
            <a:pPr>
              <a:lnSpc>
                <a:spcPct val="80000"/>
              </a:lnSpc>
            </a:pPr>
            <a:r>
              <a:rPr lang="en-US" altLang="zh-CN" sz="2000" dirty="0" smtClean="0"/>
              <a:t>		}</a:t>
            </a:r>
            <a:endParaRPr lang="zh-CN" altLang="zh-CN" sz="2000" dirty="0" smtClean="0"/>
          </a:p>
          <a:p>
            <a:pPr>
              <a:lnSpc>
                <a:spcPct val="80000"/>
              </a:lnSpc>
            </a:pPr>
            <a:r>
              <a:rPr lang="en-US" altLang="zh-CN" sz="2000" dirty="0" smtClean="0"/>
              <a:t>	}</a:t>
            </a:r>
            <a:endParaRPr lang="zh-CN" altLang="zh-CN" sz="2000" dirty="0" smtClean="0"/>
          </a:p>
          <a:p>
            <a:pPr>
              <a:lnSpc>
                <a:spcPct val="80000"/>
              </a:lnSpc>
            </a:pPr>
            <a:r>
              <a:rPr lang="en-US" altLang="zh-CN" sz="2000" dirty="0" smtClean="0"/>
              <a:t>	</a:t>
            </a:r>
            <a:r>
              <a:rPr lang="en-US" altLang="zh-CN" sz="2000" dirty="0" err="1" smtClean="0"/>
              <a:t>printf</a:t>
            </a:r>
            <a:r>
              <a:rPr lang="en-US" altLang="zh-CN" sz="2000" dirty="0" smtClean="0"/>
              <a:t>("\n100-200</a:t>
            </a:r>
            <a:r>
              <a:rPr lang="zh-CN" altLang="zh-CN" sz="2000" dirty="0" smtClean="0"/>
              <a:t>之间的素数和是：</a:t>
            </a:r>
            <a:r>
              <a:rPr lang="en-US" altLang="zh-CN" sz="2000" dirty="0" smtClean="0"/>
              <a:t>%d\n ",sum);	/* </a:t>
            </a:r>
            <a:r>
              <a:rPr lang="zh-CN" altLang="zh-CN" sz="2000" dirty="0" smtClean="0"/>
              <a:t>整个循环结束输出素数和</a:t>
            </a:r>
            <a:r>
              <a:rPr lang="en-US" altLang="zh-CN" sz="2000" dirty="0" smtClean="0"/>
              <a:t> */</a:t>
            </a:r>
            <a:endParaRPr lang="zh-CN" altLang="zh-CN" sz="2000" dirty="0" smtClean="0"/>
          </a:p>
          <a:p>
            <a:pPr>
              <a:lnSpc>
                <a:spcPct val="80000"/>
              </a:lnSpc>
            </a:pPr>
            <a:r>
              <a:rPr lang="en-US" altLang="zh-CN" sz="2000" dirty="0" smtClean="0"/>
              <a:t>	return 0; </a:t>
            </a:r>
            <a:endParaRPr lang="zh-CN" altLang="zh-CN" sz="2000" dirty="0" smtClean="0"/>
          </a:p>
          <a:p>
            <a:pPr>
              <a:lnSpc>
                <a:spcPct val="80000"/>
              </a:lnSpc>
            </a:pPr>
            <a:r>
              <a:rPr lang="en-US" altLang="zh-CN" sz="2000" dirty="0" smtClean="0"/>
              <a:t>}</a:t>
            </a:r>
          </a:p>
          <a:p>
            <a:pPr>
              <a:lnSpc>
                <a:spcPct val="80000"/>
              </a:lnSpc>
            </a:pPr>
            <a:endParaRPr lang="en-US" altLang="zh-CN" sz="2000" dirty="0" smtClean="0"/>
          </a:p>
          <a:p>
            <a:pPr>
              <a:lnSpc>
                <a:spcPct val="80000"/>
              </a:lnSpc>
            </a:pPr>
            <a:r>
              <a:rPr lang="zh-CN" altLang="zh-CN" sz="2000" dirty="0" smtClean="0"/>
              <a:t>程序分析：这个程序里只有一个</a:t>
            </a:r>
            <a:r>
              <a:rPr lang="en-US" altLang="zh-CN" sz="2000" dirty="0" smtClean="0"/>
              <a:t>main( )</a:t>
            </a:r>
            <a:r>
              <a:rPr lang="zh-CN" altLang="zh-CN" sz="2000" dirty="0" smtClean="0"/>
              <a:t>函数，它实现了求</a:t>
            </a:r>
            <a:r>
              <a:rPr lang="en-US" altLang="zh-CN" sz="2000" dirty="0" smtClean="0"/>
              <a:t>100</a:t>
            </a:r>
            <a:r>
              <a:rPr lang="zh-CN" altLang="zh-CN" sz="2000" dirty="0" smtClean="0"/>
              <a:t>～</a:t>
            </a:r>
            <a:r>
              <a:rPr lang="en-US" altLang="zh-CN" sz="2000" dirty="0" smtClean="0"/>
              <a:t>200</a:t>
            </a:r>
            <a:r>
              <a:rPr lang="zh-CN" altLang="zh-CN" sz="2000" dirty="0" smtClean="0"/>
              <a:t>间的素数之和。在该程序中，求素数是一个很单纯、很独立的功能，如果能把求素数的代码抽取出来，主函数就会变得简单，更容易阅读。</a:t>
            </a:r>
            <a:endParaRPr lang="en-US" altLang="zh-CN" sz="2000" dirty="0"/>
          </a:p>
        </p:txBody>
      </p:sp>
    </p:spTree>
    <p:extLst>
      <p:ext uri="{BB962C8B-B14F-4D97-AF65-F5344CB8AC3E}">
        <p14:creationId xmlns:p14="http://schemas.microsoft.com/office/powerpoint/2010/main" val="3286517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410543" y="260648"/>
            <a:ext cx="8640763" cy="5184775"/>
          </a:xfrm>
          <a:prstGeom prst="rect">
            <a:avLst/>
          </a:prstGeom>
        </p:spPr>
        <p:txBody>
          <a:bodyPr/>
          <a:lstStyle>
            <a:lvl1pPr marL="0" indent="0" algn="l" defTabSz="914400" rtl="0" eaLnBrk="1" latinLnBrk="0" hangingPunct="1">
              <a:spcBef>
                <a:spcPct val="20000"/>
              </a:spcBef>
              <a:buFontTx/>
              <a:buNone/>
              <a:defRPr sz="3200" kern="1200">
                <a:solidFill>
                  <a:schemeClr val="tx1"/>
                </a:solidFill>
                <a:latin typeface="微软雅黑" pitchFamily="34" charset="-122"/>
                <a:ea typeface="微软雅黑" pitchFamily="34" charset="-122"/>
                <a:cs typeface="+mn-cs"/>
              </a:defRPr>
            </a:lvl1pPr>
            <a:lvl2pPr marL="457200" indent="0" algn="l" defTabSz="914400" rtl="0" eaLnBrk="1" latinLnBrk="0" hangingPunct="1">
              <a:spcBef>
                <a:spcPct val="20000"/>
              </a:spcBef>
              <a:buFontTx/>
              <a:buNone/>
              <a:defRPr sz="2800" kern="1200">
                <a:solidFill>
                  <a:schemeClr val="tx1"/>
                </a:solidFill>
                <a:latin typeface="微软雅黑" pitchFamily="34" charset="-122"/>
                <a:ea typeface="微软雅黑" pitchFamily="34" charset="-122"/>
                <a:cs typeface="+mn-cs"/>
              </a:defRPr>
            </a:lvl2pPr>
            <a:lvl3pPr marL="914400" indent="0" algn="l" defTabSz="914400" rtl="0" eaLnBrk="1" latinLnBrk="0" hangingPunct="1">
              <a:spcBef>
                <a:spcPct val="20000"/>
              </a:spcBef>
              <a:buFontTx/>
              <a:buNone/>
              <a:defRPr sz="2400" kern="1200">
                <a:solidFill>
                  <a:schemeClr val="tx1"/>
                </a:solidFill>
                <a:latin typeface="微软雅黑" pitchFamily="34" charset="-122"/>
                <a:ea typeface="微软雅黑" pitchFamily="34" charset="-122"/>
                <a:cs typeface="+mn-cs"/>
              </a:defRPr>
            </a:lvl3pPr>
            <a:lvl4pPr marL="1371600" indent="0" algn="l" defTabSz="914400" rtl="0" eaLnBrk="1" latinLnBrk="0" hangingPunct="1">
              <a:spcBef>
                <a:spcPct val="20000"/>
              </a:spcBef>
              <a:buFontTx/>
              <a:buNone/>
              <a:defRPr sz="2000" kern="1200">
                <a:solidFill>
                  <a:schemeClr val="tx1"/>
                </a:solidFill>
                <a:latin typeface="微软雅黑" pitchFamily="34" charset="-122"/>
                <a:ea typeface="微软雅黑" pitchFamily="34" charset="-122"/>
                <a:cs typeface="+mn-cs"/>
              </a:defRPr>
            </a:lvl4pPr>
            <a:lvl5pPr marL="1828800" indent="0" algn="l" defTabSz="914400" rtl="0" eaLnBrk="1" latinLnBrk="0" hangingPunct="1">
              <a:spcBef>
                <a:spcPct val="20000"/>
              </a:spcBef>
              <a:buFontTx/>
              <a:buNone/>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zh-CN" altLang="zh-CN" sz="2000" dirty="0" smtClean="0"/>
              <a:t>【例】 分别输出整数</a:t>
            </a:r>
            <a:r>
              <a:rPr lang="en-US" altLang="zh-CN" sz="2000" dirty="0" smtClean="0"/>
              <a:t>a</a:t>
            </a:r>
            <a:r>
              <a:rPr lang="zh-CN" altLang="zh-CN" sz="2000" dirty="0" smtClean="0"/>
              <a:t>与</a:t>
            </a:r>
            <a:r>
              <a:rPr lang="en-US" altLang="zh-CN" sz="2000" dirty="0" smtClean="0"/>
              <a:t>b</a:t>
            </a:r>
            <a:r>
              <a:rPr lang="zh-CN" altLang="zh-CN" sz="2000" dirty="0" smtClean="0"/>
              <a:t>，</a:t>
            </a:r>
            <a:r>
              <a:rPr lang="en-US" altLang="zh-CN" sz="2000" dirty="0" smtClean="0"/>
              <a:t>c</a:t>
            </a:r>
            <a:r>
              <a:rPr lang="zh-CN" altLang="zh-CN" sz="2000" dirty="0" smtClean="0"/>
              <a:t>与</a:t>
            </a:r>
            <a:r>
              <a:rPr lang="en-US" altLang="zh-CN" sz="2000" dirty="0" smtClean="0"/>
              <a:t>d</a:t>
            </a:r>
            <a:r>
              <a:rPr lang="zh-CN" altLang="zh-CN" sz="2000" dirty="0" smtClean="0"/>
              <a:t>，</a:t>
            </a:r>
            <a:r>
              <a:rPr lang="en-US" altLang="zh-CN" sz="2000" dirty="0" smtClean="0"/>
              <a:t>e</a:t>
            </a:r>
            <a:r>
              <a:rPr lang="zh-CN" altLang="zh-CN" sz="2000" dirty="0" smtClean="0"/>
              <a:t>与</a:t>
            </a:r>
            <a:r>
              <a:rPr lang="en-US" altLang="zh-CN" sz="2000" dirty="0" smtClean="0"/>
              <a:t>f</a:t>
            </a:r>
            <a:r>
              <a:rPr lang="zh-CN" altLang="zh-CN" sz="2000" dirty="0" smtClean="0"/>
              <a:t>中较小的值。</a:t>
            </a:r>
          </a:p>
          <a:p>
            <a:pPr>
              <a:lnSpc>
                <a:spcPct val="80000"/>
              </a:lnSpc>
            </a:pPr>
            <a:r>
              <a:rPr lang="en-US" altLang="zh-CN" sz="2000" dirty="0" smtClean="0"/>
              <a:t>	/* </a:t>
            </a:r>
            <a:r>
              <a:rPr lang="zh-CN" altLang="zh-CN" sz="2000" dirty="0" smtClean="0"/>
              <a:t>使用函数，输出整数</a:t>
            </a:r>
            <a:r>
              <a:rPr lang="en-US" altLang="zh-CN" sz="2000" dirty="0" smtClean="0"/>
              <a:t>a</a:t>
            </a:r>
            <a:r>
              <a:rPr lang="zh-CN" altLang="zh-CN" sz="2000" dirty="0" smtClean="0"/>
              <a:t>与</a:t>
            </a:r>
            <a:r>
              <a:rPr lang="en-US" altLang="zh-CN" sz="2000" dirty="0" smtClean="0"/>
              <a:t>b</a:t>
            </a:r>
            <a:r>
              <a:rPr lang="zh-CN" altLang="zh-CN" sz="2000" dirty="0" smtClean="0"/>
              <a:t>，</a:t>
            </a:r>
            <a:r>
              <a:rPr lang="en-US" altLang="zh-CN" sz="2000" dirty="0" smtClean="0"/>
              <a:t>c</a:t>
            </a:r>
            <a:r>
              <a:rPr lang="zh-CN" altLang="zh-CN" sz="2000" dirty="0" smtClean="0"/>
              <a:t>与</a:t>
            </a:r>
            <a:r>
              <a:rPr lang="en-US" altLang="zh-CN" sz="2000" dirty="0" smtClean="0"/>
              <a:t>d</a:t>
            </a:r>
            <a:r>
              <a:rPr lang="zh-CN" altLang="zh-CN" sz="2000" dirty="0" smtClean="0"/>
              <a:t>，</a:t>
            </a:r>
            <a:r>
              <a:rPr lang="en-US" altLang="zh-CN" sz="2000" dirty="0" smtClean="0"/>
              <a:t>e</a:t>
            </a:r>
            <a:r>
              <a:rPr lang="zh-CN" altLang="zh-CN" sz="2000" dirty="0" smtClean="0"/>
              <a:t>与</a:t>
            </a:r>
            <a:r>
              <a:rPr lang="en-US" altLang="zh-CN" sz="2000" dirty="0" smtClean="0"/>
              <a:t>f</a:t>
            </a:r>
            <a:r>
              <a:rPr lang="zh-CN" altLang="zh-CN" sz="2000" dirty="0" smtClean="0"/>
              <a:t>中较小的值 </a:t>
            </a:r>
            <a:r>
              <a:rPr lang="en-US" altLang="zh-CN" sz="2000" dirty="0" smtClean="0"/>
              <a:t>*/</a:t>
            </a:r>
            <a:endParaRPr lang="zh-CN" altLang="zh-CN" sz="2000" dirty="0" smtClean="0"/>
          </a:p>
          <a:p>
            <a:pPr>
              <a:lnSpc>
                <a:spcPct val="80000"/>
              </a:lnSpc>
            </a:pPr>
            <a:r>
              <a:rPr lang="en-US" altLang="zh-CN" sz="2000" dirty="0" smtClean="0"/>
              <a:t>#include "</a:t>
            </a:r>
            <a:r>
              <a:rPr lang="en-US" altLang="zh-CN" sz="2000" dirty="0" err="1" smtClean="0"/>
              <a:t>stdio.h</a:t>
            </a:r>
            <a:r>
              <a:rPr lang="en-US" altLang="zh-CN" sz="2000" dirty="0" smtClean="0"/>
              <a:t>"</a:t>
            </a:r>
            <a:endParaRPr lang="zh-CN" altLang="zh-CN" sz="2000" dirty="0" smtClean="0"/>
          </a:p>
          <a:p>
            <a:pPr>
              <a:lnSpc>
                <a:spcPct val="80000"/>
              </a:lnSpc>
            </a:pPr>
            <a:r>
              <a:rPr lang="en-US" altLang="zh-CN" sz="2000" dirty="0" smtClean="0"/>
              <a:t>void min(  </a:t>
            </a:r>
            <a:r>
              <a:rPr lang="en-US" altLang="zh-CN" sz="2000" dirty="0" err="1" smtClean="0"/>
              <a:t>int</a:t>
            </a:r>
            <a:r>
              <a:rPr lang="en-US" altLang="zh-CN" sz="2000" dirty="0" smtClean="0"/>
              <a:t> x, </a:t>
            </a:r>
            <a:r>
              <a:rPr lang="en-US" altLang="zh-CN" sz="2000" dirty="0" err="1" smtClean="0"/>
              <a:t>int</a:t>
            </a:r>
            <a:r>
              <a:rPr lang="en-US" altLang="zh-CN" sz="2000" dirty="0" smtClean="0"/>
              <a:t> y)</a:t>
            </a:r>
            <a:endParaRPr lang="zh-CN" altLang="zh-CN" sz="2000" dirty="0" smtClean="0"/>
          </a:p>
          <a:p>
            <a:pPr>
              <a:lnSpc>
                <a:spcPct val="80000"/>
              </a:lnSpc>
            </a:pPr>
            <a:r>
              <a:rPr lang="en-US" altLang="zh-CN" sz="2000" dirty="0" smtClean="0"/>
              <a:t>{</a:t>
            </a:r>
            <a:endParaRPr lang="zh-CN" altLang="zh-CN" sz="2000" dirty="0" smtClean="0"/>
          </a:p>
          <a:p>
            <a:pPr>
              <a:lnSpc>
                <a:spcPct val="80000"/>
              </a:lnSpc>
            </a:pPr>
            <a:r>
              <a:rPr lang="en-US" altLang="zh-CN" sz="2000" dirty="0" smtClean="0"/>
              <a:t> 	if( x&lt;y )  </a:t>
            </a:r>
            <a:r>
              <a:rPr lang="en-US" altLang="zh-CN" sz="2000" dirty="0" err="1" smtClean="0"/>
              <a:t>printf</a:t>
            </a:r>
            <a:r>
              <a:rPr lang="en-US" altLang="zh-CN" sz="2000" dirty="0" smtClean="0"/>
              <a:t>( "</a:t>
            </a:r>
            <a:r>
              <a:rPr lang="zh-CN" altLang="zh-CN" sz="2000" dirty="0" smtClean="0"/>
              <a:t>较小数是：</a:t>
            </a:r>
            <a:r>
              <a:rPr lang="en-US" altLang="zh-CN" sz="2000" dirty="0" smtClean="0"/>
              <a:t>%d\n", x );</a:t>
            </a:r>
            <a:endParaRPr lang="zh-CN" altLang="zh-CN" sz="2000" dirty="0" smtClean="0"/>
          </a:p>
          <a:p>
            <a:pPr>
              <a:lnSpc>
                <a:spcPct val="80000"/>
              </a:lnSpc>
            </a:pPr>
            <a:r>
              <a:rPr lang="en-US" altLang="zh-CN" sz="2000" dirty="0" smtClean="0"/>
              <a:t> 	else  </a:t>
            </a:r>
            <a:r>
              <a:rPr lang="en-US" altLang="zh-CN" sz="2000" dirty="0" err="1" smtClean="0"/>
              <a:t>printf</a:t>
            </a:r>
            <a:r>
              <a:rPr lang="en-US" altLang="zh-CN" sz="2000" dirty="0" smtClean="0"/>
              <a:t>("</a:t>
            </a:r>
            <a:r>
              <a:rPr lang="zh-CN" altLang="zh-CN" sz="2000" dirty="0" smtClean="0"/>
              <a:t>较小数是：</a:t>
            </a:r>
            <a:r>
              <a:rPr lang="en-US" altLang="zh-CN" sz="2000" dirty="0" smtClean="0"/>
              <a:t>%d\n", y );</a:t>
            </a:r>
            <a:endParaRPr lang="zh-CN" altLang="zh-CN" sz="2000" dirty="0" smtClean="0"/>
          </a:p>
          <a:p>
            <a:pPr>
              <a:lnSpc>
                <a:spcPct val="80000"/>
              </a:lnSpc>
            </a:pPr>
            <a:r>
              <a:rPr lang="en-US" altLang="zh-CN" sz="2000" dirty="0" smtClean="0"/>
              <a:t>}</a:t>
            </a:r>
            <a:endParaRPr lang="zh-CN" altLang="zh-CN" sz="2000" dirty="0" smtClean="0"/>
          </a:p>
          <a:p>
            <a:pPr>
              <a:lnSpc>
                <a:spcPct val="80000"/>
              </a:lnSpc>
            </a:pPr>
            <a:r>
              <a:rPr lang="en-US" altLang="zh-CN" sz="2000" dirty="0" err="1" smtClean="0"/>
              <a:t>int</a:t>
            </a:r>
            <a:r>
              <a:rPr lang="en-US" altLang="zh-CN" sz="2000" dirty="0" smtClean="0"/>
              <a:t> main( )</a:t>
            </a:r>
            <a:endParaRPr lang="zh-CN" altLang="zh-CN" sz="2000" dirty="0" smtClean="0"/>
          </a:p>
          <a:p>
            <a:pPr>
              <a:lnSpc>
                <a:spcPct val="80000"/>
              </a:lnSpc>
            </a:pPr>
            <a:r>
              <a:rPr lang="en-US" altLang="zh-CN" sz="2000" dirty="0" smtClean="0"/>
              <a:t>{</a:t>
            </a:r>
            <a:endParaRPr lang="zh-CN" altLang="zh-CN" sz="2000" dirty="0" smtClean="0"/>
          </a:p>
          <a:p>
            <a:pPr>
              <a:lnSpc>
                <a:spcPct val="80000"/>
              </a:lnSpc>
            </a:pPr>
            <a:r>
              <a:rPr lang="en-US" altLang="zh-CN" sz="2000" dirty="0" smtClean="0"/>
              <a:t> 	</a:t>
            </a:r>
            <a:r>
              <a:rPr lang="en-US" altLang="zh-CN" sz="2000" dirty="0" err="1" smtClean="0"/>
              <a:t>int</a:t>
            </a:r>
            <a:r>
              <a:rPr lang="en-US" altLang="zh-CN" sz="2000" dirty="0" smtClean="0"/>
              <a:t> </a:t>
            </a:r>
            <a:r>
              <a:rPr lang="en-US" altLang="zh-CN" sz="2000" dirty="0" err="1" smtClean="0"/>
              <a:t>a,b,c,d,e,f</a:t>
            </a:r>
            <a:r>
              <a:rPr lang="en-US" altLang="zh-CN" sz="2000" dirty="0" smtClean="0"/>
              <a:t>;</a:t>
            </a:r>
            <a:endParaRPr lang="zh-CN" altLang="zh-CN" sz="2000" dirty="0" smtClean="0"/>
          </a:p>
          <a:p>
            <a:pPr>
              <a:lnSpc>
                <a:spcPct val="80000"/>
              </a:lnSpc>
            </a:pPr>
            <a:r>
              <a:rPr lang="en-US" altLang="zh-CN" sz="2000" dirty="0" smtClean="0"/>
              <a:t> 	void min(  </a:t>
            </a:r>
            <a:r>
              <a:rPr lang="en-US" altLang="zh-CN" sz="2000" dirty="0" err="1" smtClean="0"/>
              <a:t>int</a:t>
            </a:r>
            <a:r>
              <a:rPr lang="en-US" altLang="zh-CN" sz="2000" dirty="0" smtClean="0"/>
              <a:t> x, </a:t>
            </a:r>
            <a:r>
              <a:rPr lang="en-US" altLang="zh-CN" sz="2000" dirty="0" err="1" smtClean="0"/>
              <a:t>int</a:t>
            </a:r>
            <a:r>
              <a:rPr lang="en-US" altLang="zh-CN" sz="2000" dirty="0" smtClean="0"/>
              <a:t> y);</a:t>
            </a:r>
            <a:endParaRPr lang="zh-CN" altLang="zh-CN" sz="2000" dirty="0" smtClean="0"/>
          </a:p>
          <a:p>
            <a:pPr>
              <a:lnSpc>
                <a:spcPct val="80000"/>
              </a:lnSpc>
            </a:pPr>
            <a:r>
              <a:rPr lang="en-US" altLang="zh-CN" sz="2000" dirty="0" smtClean="0"/>
              <a:t> 	</a:t>
            </a:r>
            <a:r>
              <a:rPr lang="en-US" altLang="zh-CN" sz="2000" dirty="0" err="1" smtClean="0"/>
              <a:t>printf</a:t>
            </a:r>
            <a:r>
              <a:rPr lang="en-US" altLang="zh-CN" sz="2000" dirty="0" smtClean="0"/>
              <a:t>("</a:t>
            </a:r>
            <a:r>
              <a:rPr lang="zh-CN" altLang="zh-CN" sz="2000" dirty="0" smtClean="0"/>
              <a:t>请输入</a:t>
            </a:r>
            <a:r>
              <a:rPr lang="en-US" altLang="zh-CN" sz="2000" dirty="0" smtClean="0"/>
              <a:t>a</a:t>
            </a:r>
            <a:r>
              <a:rPr lang="zh-CN" altLang="zh-CN" sz="2000" dirty="0" smtClean="0"/>
              <a:t>与</a:t>
            </a:r>
            <a:r>
              <a:rPr lang="en-US" altLang="zh-CN" sz="2000" dirty="0" smtClean="0"/>
              <a:t>b</a:t>
            </a:r>
            <a:r>
              <a:rPr lang="zh-CN" altLang="zh-CN" sz="2000" dirty="0" smtClean="0"/>
              <a:t>，</a:t>
            </a:r>
            <a:r>
              <a:rPr lang="en-US" altLang="zh-CN" sz="2000" dirty="0" smtClean="0"/>
              <a:t>c</a:t>
            </a:r>
            <a:r>
              <a:rPr lang="zh-CN" altLang="zh-CN" sz="2000" dirty="0" smtClean="0"/>
              <a:t>与</a:t>
            </a:r>
            <a:r>
              <a:rPr lang="en-US" altLang="zh-CN" sz="2000" dirty="0" smtClean="0"/>
              <a:t>d</a:t>
            </a:r>
            <a:r>
              <a:rPr lang="zh-CN" altLang="zh-CN" sz="2000" dirty="0" smtClean="0"/>
              <a:t>，</a:t>
            </a:r>
            <a:r>
              <a:rPr lang="en-US" altLang="zh-CN" sz="2000" dirty="0" smtClean="0"/>
              <a:t>e</a:t>
            </a:r>
            <a:r>
              <a:rPr lang="zh-CN" altLang="zh-CN" sz="2000" dirty="0" smtClean="0"/>
              <a:t>与</a:t>
            </a:r>
            <a:r>
              <a:rPr lang="en-US" altLang="zh-CN" sz="2000" dirty="0" smtClean="0"/>
              <a:t>f</a:t>
            </a:r>
            <a:r>
              <a:rPr lang="zh-CN" altLang="zh-CN" sz="2000" dirty="0" smtClean="0"/>
              <a:t>：</a:t>
            </a:r>
            <a:r>
              <a:rPr lang="en-US" altLang="zh-CN" sz="2000" dirty="0" smtClean="0"/>
              <a:t>\n");</a:t>
            </a:r>
            <a:endParaRPr lang="zh-CN" altLang="zh-CN" sz="2000" dirty="0" smtClean="0"/>
          </a:p>
          <a:p>
            <a:pPr>
              <a:lnSpc>
                <a:spcPct val="80000"/>
              </a:lnSpc>
            </a:pPr>
            <a:r>
              <a:rPr lang="en-US" altLang="zh-CN" sz="2000" dirty="0" smtClean="0"/>
              <a:t> 	</a:t>
            </a:r>
            <a:r>
              <a:rPr lang="en-US" altLang="zh-CN" sz="2000" dirty="0" err="1" smtClean="0"/>
              <a:t>scanf</a:t>
            </a:r>
            <a:r>
              <a:rPr lang="en-US" altLang="zh-CN" sz="2000" dirty="0" smtClean="0"/>
              <a:t>("%</a:t>
            </a:r>
            <a:r>
              <a:rPr lang="en-US" altLang="zh-CN" sz="2000" dirty="0" err="1" smtClean="0"/>
              <a:t>d,%d,%d,%d,%d,%d",&amp;a,&amp;b,&amp;c,&amp;d,&amp;e,&amp;f</a:t>
            </a:r>
            <a:r>
              <a:rPr lang="en-US" altLang="zh-CN" sz="2000" dirty="0" smtClean="0"/>
              <a:t>);</a:t>
            </a:r>
            <a:endParaRPr lang="zh-CN" altLang="zh-CN" sz="2000" dirty="0" smtClean="0"/>
          </a:p>
          <a:p>
            <a:pPr>
              <a:lnSpc>
                <a:spcPct val="80000"/>
              </a:lnSpc>
            </a:pPr>
            <a:r>
              <a:rPr lang="en-US" altLang="zh-CN" sz="2000" dirty="0" smtClean="0"/>
              <a:t> 	min(</a:t>
            </a:r>
            <a:r>
              <a:rPr lang="en-US" altLang="zh-CN" sz="2000" dirty="0" err="1" smtClean="0"/>
              <a:t>a,b</a:t>
            </a:r>
            <a:r>
              <a:rPr lang="en-US" altLang="zh-CN" sz="2000" dirty="0" smtClean="0"/>
              <a:t>); 			/* </a:t>
            </a:r>
            <a:r>
              <a:rPr lang="zh-CN" altLang="zh-CN" sz="2000" dirty="0" smtClean="0"/>
              <a:t>调用</a:t>
            </a:r>
            <a:r>
              <a:rPr lang="en-US" altLang="zh-CN" sz="2000" dirty="0" smtClean="0"/>
              <a:t>min</a:t>
            </a:r>
            <a:r>
              <a:rPr lang="zh-CN" altLang="zh-CN" sz="2000" dirty="0" smtClean="0"/>
              <a:t>函数</a:t>
            </a:r>
            <a:r>
              <a:rPr lang="en-US" altLang="zh-CN" sz="2000" dirty="0" smtClean="0"/>
              <a:t> */</a:t>
            </a:r>
            <a:endParaRPr lang="zh-CN" altLang="zh-CN" sz="2000" dirty="0" smtClean="0"/>
          </a:p>
          <a:p>
            <a:pPr>
              <a:lnSpc>
                <a:spcPct val="80000"/>
              </a:lnSpc>
            </a:pPr>
            <a:r>
              <a:rPr lang="en-US" altLang="zh-CN" sz="2000" dirty="0" smtClean="0"/>
              <a:t> 	min(</a:t>
            </a:r>
            <a:r>
              <a:rPr lang="en-US" altLang="zh-CN" sz="2000" dirty="0" err="1" smtClean="0"/>
              <a:t>c,d</a:t>
            </a:r>
            <a:r>
              <a:rPr lang="en-US" altLang="zh-CN" sz="2000" dirty="0" smtClean="0"/>
              <a:t>); 			/* </a:t>
            </a:r>
            <a:r>
              <a:rPr lang="zh-CN" altLang="zh-CN" sz="2000" dirty="0" smtClean="0"/>
              <a:t>调用</a:t>
            </a:r>
            <a:r>
              <a:rPr lang="en-US" altLang="zh-CN" sz="2000" dirty="0" smtClean="0"/>
              <a:t>min</a:t>
            </a:r>
            <a:r>
              <a:rPr lang="zh-CN" altLang="zh-CN" sz="2000" dirty="0" smtClean="0"/>
              <a:t>函数</a:t>
            </a:r>
            <a:r>
              <a:rPr lang="en-US" altLang="zh-CN" sz="2000" dirty="0" smtClean="0"/>
              <a:t> */   </a:t>
            </a:r>
            <a:endParaRPr lang="zh-CN" altLang="zh-CN" sz="2000" dirty="0" smtClean="0"/>
          </a:p>
          <a:p>
            <a:pPr>
              <a:lnSpc>
                <a:spcPct val="80000"/>
              </a:lnSpc>
            </a:pPr>
            <a:r>
              <a:rPr lang="en-US" altLang="zh-CN" sz="2000" dirty="0" smtClean="0"/>
              <a:t> 	min(</a:t>
            </a:r>
            <a:r>
              <a:rPr lang="en-US" altLang="zh-CN" sz="2000" dirty="0" err="1" smtClean="0"/>
              <a:t>e,f</a:t>
            </a:r>
            <a:r>
              <a:rPr lang="en-US" altLang="zh-CN" sz="2000" dirty="0" smtClean="0"/>
              <a:t>); 			/* </a:t>
            </a:r>
            <a:r>
              <a:rPr lang="zh-CN" altLang="zh-CN" sz="2000" dirty="0" smtClean="0"/>
              <a:t>调用</a:t>
            </a:r>
            <a:r>
              <a:rPr lang="en-US" altLang="zh-CN" sz="2000" dirty="0" smtClean="0"/>
              <a:t>min</a:t>
            </a:r>
            <a:r>
              <a:rPr lang="zh-CN" altLang="zh-CN" sz="2000" dirty="0" smtClean="0"/>
              <a:t>函数</a:t>
            </a:r>
            <a:r>
              <a:rPr lang="en-US" altLang="zh-CN" sz="2000" dirty="0" smtClean="0"/>
              <a:t> */</a:t>
            </a:r>
            <a:endParaRPr lang="zh-CN" altLang="zh-CN" sz="2000" dirty="0" smtClean="0"/>
          </a:p>
          <a:p>
            <a:pPr>
              <a:lnSpc>
                <a:spcPct val="80000"/>
              </a:lnSpc>
            </a:pPr>
            <a:r>
              <a:rPr lang="en-US" altLang="zh-CN" sz="2000" dirty="0" smtClean="0"/>
              <a:t> 	return 0;</a:t>
            </a:r>
            <a:endParaRPr lang="zh-CN" altLang="zh-CN" sz="2000" dirty="0" smtClean="0"/>
          </a:p>
          <a:p>
            <a:pPr>
              <a:lnSpc>
                <a:spcPct val="80000"/>
              </a:lnSpc>
            </a:pPr>
            <a:r>
              <a:rPr lang="en-US" altLang="zh-CN" sz="2000" dirty="0" smtClean="0"/>
              <a:t>}</a:t>
            </a:r>
            <a:endParaRPr lang="zh-CN" altLang="zh-CN" sz="2000" dirty="0" smtClean="0"/>
          </a:p>
          <a:p>
            <a:pPr>
              <a:lnSpc>
                <a:spcPct val="80000"/>
              </a:lnSpc>
            </a:pPr>
            <a:endParaRPr lang="zh-CN" altLang="zh-CN" sz="2000" dirty="0"/>
          </a:p>
        </p:txBody>
      </p:sp>
    </p:spTree>
    <p:extLst>
      <p:ext uri="{BB962C8B-B14F-4D97-AF65-F5344CB8AC3E}">
        <p14:creationId xmlns:p14="http://schemas.microsoft.com/office/powerpoint/2010/main" val="3031060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函数定义</a:t>
            </a:r>
          </a:p>
        </p:txBody>
      </p:sp>
      <p:sp>
        <p:nvSpPr>
          <p:cNvPr id="3" name="矩形 2"/>
          <p:cNvSpPr/>
          <p:nvPr/>
        </p:nvSpPr>
        <p:spPr>
          <a:xfrm>
            <a:off x="698575" y="1268760"/>
            <a:ext cx="9505055" cy="2677656"/>
          </a:xfrm>
          <a:prstGeom prst="rect">
            <a:avLst/>
          </a:prstGeom>
        </p:spPr>
        <p:txBody>
          <a:bodyPr wrap="square">
            <a:spAutoFit/>
          </a:bodyPr>
          <a:lstStyle/>
          <a:p>
            <a:r>
              <a:rPr lang="zh-CN" altLang="en-US" sz="2800" dirty="0"/>
              <a:t>定义函数应包括以下内容：</a:t>
            </a:r>
          </a:p>
          <a:p>
            <a:r>
              <a:rPr lang="en-US" altLang="zh-CN" sz="2800" dirty="0"/>
              <a:t>(1)</a:t>
            </a:r>
            <a:r>
              <a:rPr lang="zh-CN" altLang="en-US" sz="2800" dirty="0"/>
              <a:t>定义函数名，便于以后按照函数名进行函数调用；</a:t>
            </a:r>
          </a:p>
          <a:p>
            <a:r>
              <a:rPr lang="en-US" altLang="zh-CN" sz="2800" dirty="0"/>
              <a:t>(2)</a:t>
            </a:r>
            <a:r>
              <a:rPr lang="zh-CN" altLang="en-US" sz="2800" dirty="0"/>
              <a:t>定义函数的类型，即函数返回值的类型；</a:t>
            </a:r>
          </a:p>
          <a:p>
            <a:r>
              <a:rPr lang="en-US" altLang="zh-CN" sz="2800" dirty="0"/>
              <a:t>(3)</a:t>
            </a:r>
            <a:r>
              <a:rPr lang="zh-CN" altLang="en-US" sz="2800" dirty="0"/>
              <a:t>定义函数参数的名称与类型，便于函数调用时传递参数，无参函数不需要定义这一项；</a:t>
            </a:r>
          </a:p>
          <a:p>
            <a:r>
              <a:rPr lang="en-US" altLang="zh-CN" sz="2800" dirty="0"/>
              <a:t>(4)</a:t>
            </a:r>
            <a:r>
              <a:rPr lang="zh-CN" altLang="en-US" sz="2800" dirty="0"/>
              <a:t>定义函数实现的功能，函数的功能在函数体中实现。</a:t>
            </a:r>
          </a:p>
        </p:txBody>
      </p:sp>
    </p:spTree>
    <p:extLst>
      <p:ext uri="{BB962C8B-B14F-4D97-AF65-F5344CB8AC3E}">
        <p14:creationId xmlns:p14="http://schemas.microsoft.com/office/powerpoint/2010/main" val="446147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611188" y="1196975"/>
            <a:ext cx="8229600" cy="5183188"/>
          </a:xfrm>
          <a:prstGeom prst="rect">
            <a:avLst/>
          </a:prstGeom>
        </p:spPr>
        <p:txBody>
          <a:bodyPr/>
          <a:lstStyle>
            <a:lvl1pPr marL="0" indent="0" algn="l" defTabSz="914400" rtl="0" eaLnBrk="1" latinLnBrk="0" hangingPunct="1">
              <a:spcBef>
                <a:spcPct val="20000"/>
              </a:spcBef>
              <a:buFontTx/>
              <a:buNone/>
              <a:defRPr sz="3200" kern="1200">
                <a:solidFill>
                  <a:schemeClr val="tx1"/>
                </a:solidFill>
                <a:latin typeface="微软雅黑" pitchFamily="34" charset="-122"/>
                <a:ea typeface="微软雅黑" pitchFamily="34" charset="-122"/>
                <a:cs typeface="+mn-cs"/>
              </a:defRPr>
            </a:lvl1pPr>
            <a:lvl2pPr marL="457200" indent="0" algn="l" defTabSz="914400" rtl="0" eaLnBrk="1" latinLnBrk="0" hangingPunct="1">
              <a:spcBef>
                <a:spcPct val="20000"/>
              </a:spcBef>
              <a:buFontTx/>
              <a:buNone/>
              <a:defRPr sz="2800" kern="1200">
                <a:solidFill>
                  <a:schemeClr val="tx1"/>
                </a:solidFill>
                <a:latin typeface="微软雅黑" pitchFamily="34" charset="-122"/>
                <a:ea typeface="微软雅黑" pitchFamily="34" charset="-122"/>
                <a:cs typeface="+mn-cs"/>
              </a:defRPr>
            </a:lvl2pPr>
            <a:lvl3pPr marL="914400" indent="0" algn="l" defTabSz="914400" rtl="0" eaLnBrk="1" latinLnBrk="0" hangingPunct="1">
              <a:spcBef>
                <a:spcPct val="20000"/>
              </a:spcBef>
              <a:buFontTx/>
              <a:buNone/>
              <a:defRPr sz="2400" kern="1200">
                <a:solidFill>
                  <a:schemeClr val="tx1"/>
                </a:solidFill>
                <a:latin typeface="微软雅黑" pitchFamily="34" charset="-122"/>
                <a:ea typeface="微软雅黑" pitchFamily="34" charset="-122"/>
                <a:cs typeface="+mn-cs"/>
              </a:defRPr>
            </a:lvl3pPr>
            <a:lvl4pPr marL="1371600" indent="0" algn="l" defTabSz="914400" rtl="0" eaLnBrk="1" latinLnBrk="0" hangingPunct="1">
              <a:spcBef>
                <a:spcPct val="20000"/>
              </a:spcBef>
              <a:buFontTx/>
              <a:buNone/>
              <a:defRPr sz="2000" kern="1200">
                <a:solidFill>
                  <a:schemeClr val="tx1"/>
                </a:solidFill>
                <a:latin typeface="微软雅黑" pitchFamily="34" charset="-122"/>
                <a:ea typeface="微软雅黑" pitchFamily="34" charset="-122"/>
                <a:cs typeface="+mn-cs"/>
              </a:defRPr>
            </a:lvl4pPr>
            <a:lvl5pPr marL="1828800" indent="0" algn="l" defTabSz="914400" rtl="0" eaLnBrk="1" latinLnBrk="0" hangingPunct="1">
              <a:spcBef>
                <a:spcPct val="20000"/>
              </a:spcBef>
              <a:buFontTx/>
              <a:buNone/>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dirty="0" smtClean="0"/>
              <a:t>函数定义分为两部分，函数首部和函数体。</a:t>
            </a:r>
            <a:endParaRPr lang="en-US" altLang="zh-CN" dirty="0" smtClean="0"/>
          </a:p>
          <a:p>
            <a:r>
              <a:rPr lang="zh-CN" altLang="zh-CN" dirty="0" smtClean="0"/>
              <a:t>用户自</a:t>
            </a:r>
            <a:r>
              <a:rPr lang="zh-CN" altLang="en-US" dirty="0" smtClean="0">
                <a:latin typeface="楷体_GB2312" pitchFamily="49" charset="-122"/>
                <a:ea typeface="楷体_GB2312" pitchFamily="49" charset="-122"/>
              </a:rPr>
              <a:t>定义函数的一般形式为：</a:t>
            </a:r>
          </a:p>
          <a:p>
            <a:r>
              <a:rPr lang="zh-CN" altLang="zh-CN" dirty="0" smtClean="0"/>
              <a:t>函数返回值类型 函数名 </a:t>
            </a:r>
            <a:r>
              <a:rPr lang="en-US" altLang="zh-CN" dirty="0" smtClean="0"/>
              <a:t>(</a:t>
            </a:r>
            <a:r>
              <a:rPr lang="zh-CN" altLang="zh-CN" dirty="0" smtClean="0"/>
              <a:t>参数类型</a:t>
            </a:r>
            <a:r>
              <a:rPr lang="en-US" altLang="zh-CN" dirty="0" smtClean="0"/>
              <a:t>1  </a:t>
            </a:r>
            <a:r>
              <a:rPr lang="zh-CN" altLang="zh-CN" dirty="0" smtClean="0"/>
              <a:t>参数名</a:t>
            </a:r>
            <a:r>
              <a:rPr lang="en-US" altLang="zh-CN" dirty="0" smtClean="0"/>
              <a:t>1</a:t>
            </a:r>
            <a:r>
              <a:rPr lang="zh-CN" altLang="zh-CN" dirty="0" smtClean="0"/>
              <a:t>，参数类型</a:t>
            </a:r>
            <a:r>
              <a:rPr lang="en-US" altLang="zh-CN" dirty="0" smtClean="0"/>
              <a:t>2  </a:t>
            </a:r>
            <a:r>
              <a:rPr lang="zh-CN" altLang="zh-CN" dirty="0" smtClean="0"/>
              <a:t>参数名</a:t>
            </a:r>
            <a:r>
              <a:rPr lang="en-US" altLang="zh-CN" dirty="0" smtClean="0"/>
              <a:t>2</a:t>
            </a:r>
            <a:r>
              <a:rPr lang="zh-CN" altLang="zh-CN" dirty="0" smtClean="0"/>
              <a:t>，…</a:t>
            </a:r>
            <a:r>
              <a:rPr lang="en-US" altLang="zh-CN" dirty="0" smtClean="0"/>
              <a:t>)</a:t>
            </a:r>
            <a:endParaRPr lang="zh-CN" altLang="zh-CN" dirty="0" smtClean="0"/>
          </a:p>
          <a:p>
            <a:r>
              <a:rPr lang="en-US" altLang="zh-CN" dirty="0" smtClean="0"/>
              <a:t>{</a:t>
            </a:r>
            <a:endParaRPr lang="zh-CN" altLang="zh-CN" dirty="0" smtClean="0"/>
          </a:p>
          <a:p>
            <a:r>
              <a:rPr lang="en-US" altLang="zh-CN" dirty="0" smtClean="0"/>
              <a:t> 	</a:t>
            </a:r>
            <a:r>
              <a:rPr lang="zh-CN" altLang="zh-CN" dirty="0" smtClean="0"/>
              <a:t>语句</a:t>
            </a:r>
            <a:r>
              <a:rPr lang="en-US" altLang="zh-CN" dirty="0" smtClean="0"/>
              <a:t>1</a:t>
            </a:r>
            <a:r>
              <a:rPr lang="zh-CN" altLang="zh-CN" dirty="0" smtClean="0"/>
              <a:t>；</a:t>
            </a:r>
          </a:p>
          <a:p>
            <a:r>
              <a:rPr lang="en-US" altLang="zh-CN" dirty="0" smtClean="0"/>
              <a:t> 	</a:t>
            </a:r>
            <a:r>
              <a:rPr lang="zh-CN" altLang="zh-CN" dirty="0" smtClean="0"/>
              <a:t>语句</a:t>
            </a:r>
            <a:r>
              <a:rPr lang="en-US" altLang="zh-CN" dirty="0" smtClean="0"/>
              <a:t>2</a:t>
            </a:r>
            <a:r>
              <a:rPr lang="zh-CN" altLang="zh-CN" dirty="0" smtClean="0"/>
              <a:t>；</a:t>
            </a:r>
          </a:p>
          <a:p>
            <a:r>
              <a:rPr lang="en-US" altLang="zh-CN" dirty="0" smtClean="0"/>
              <a:t> 	</a:t>
            </a:r>
            <a:r>
              <a:rPr lang="zh-CN" altLang="zh-CN" dirty="0" smtClean="0"/>
              <a:t>…</a:t>
            </a:r>
          </a:p>
          <a:p>
            <a:r>
              <a:rPr lang="en-US" altLang="zh-CN" dirty="0" smtClean="0"/>
              <a:t>}</a:t>
            </a:r>
            <a:endParaRPr lang="en-US" altLang="zh-CN" dirty="0" smtClean="0">
              <a:latin typeface="楷体_GB2312" pitchFamily="49" charset="-122"/>
              <a:ea typeface="楷体_GB2312" pitchFamily="49" charset="-122"/>
            </a:endParaRPr>
          </a:p>
        </p:txBody>
      </p:sp>
    </p:spTree>
    <p:extLst>
      <p:ext uri="{BB962C8B-B14F-4D97-AF65-F5344CB8AC3E}">
        <p14:creationId xmlns:p14="http://schemas.microsoft.com/office/powerpoint/2010/main" val="87373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Righ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downRigh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trips(downRigh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trips(downRigh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strips(downRigh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strips(downRigh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strips(downRight)">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07504" y="1052736"/>
            <a:ext cx="8856984" cy="5183188"/>
          </a:xfrm>
          <a:prstGeom prst="rect">
            <a:avLst/>
          </a:prstGeom>
        </p:spPr>
        <p:txBody>
          <a:bodyPr/>
          <a:lstStyle>
            <a:lvl1pPr marL="0" indent="0" algn="l" defTabSz="914400" rtl="0" eaLnBrk="1" latinLnBrk="0" hangingPunct="1">
              <a:spcBef>
                <a:spcPct val="20000"/>
              </a:spcBef>
              <a:buFontTx/>
              <a:buNone/>
              <a:defRPr sz="3200" kern="1200">
                <a:solidFill>
                  <a:schemeClr val="tx1"/>
                </a:solidFill>
                <a:latin typeface="微软雅黑" pitchFamily="34" charset="-122"/>
                <a:ea typeface="微软雅黑" pitchFamily="34" charset="-122"/>
                <a:cs typeface="+mn-cs"/>
              </a:defRPr>
            </a:lvl1pPr>
            <a:lvl2pPr marL="457200" indent="0" algn="l" defTabSz="914400" rtl="0" eaLnBrk="1" latinLnBrk="0" hangingPunct="1">
              <a:spcBef>
                <a:spcPct val="20000"/>
              </a:spcBef>
              <a:buFontTx/>
              <a:buNone/>
              <a:defRPr sz="2800" kern="1200">
                <a:solidFill>
                  <a:schemeClr val="tx1"/>
                </a:solidFill>
                <a:latin typeface="微软雅黑" pitchFamily="34" charset="-122"/>
                <a:ea typeface="微软雅黑" pitchFamily="34" charset="-122"/>
                <a:cs typeface="+mn-cs"/>
              </a:defRPr>
            </a:lvl2pPr>
            <a:lvl3pPr marL="914400" indent="0" algn="l" defTabSz="914400" rtl="0" eaLnBrk="1" latinLnBrk="0" hangingPunct="1">
              <a:spcBef>
                <a:spcPct val="20000"/>
              </a:spcBef>
              <a:buFontTx/>
              <a:buNone/>
              <a:defRPr sz="2400" kern="1200">
                <a:solidFill>
                  <a:schemeClr val="tx1"/>
                </a:solidFill>
                <a:latin typeface="微软雅黑" pitchFamily="34" charset="-122"/>
                <a:ea typeface="微软雅黑" pitchFamily="34" charset="-122"/>
                <a:cs typeface="+mn-cs"/>
              </a:defRPr>
            </a:lvl3pPr>
            <a:lvl4pPr marL="1371600" indent="0" algn="l" defTabSz="914400" rtl="0" eaLnBrk="1" latinLnBrk="0" hangingPunct="1">
              <a:spcBef>
                <a:spcPct val="20000"/>
              </a:spcBef>
              <a:buFontTx/>
              <a:buNone/>
              <a:defRPr sz="2000" kern="1200">
                <a:solidFill>
                  <a:schemeClr val="tx1"/>
                </a:solidFill>
                <a:latin typeface="微软雅黑" pitchFamily="34" charset="-122"/>
                <a:ea typeface="微软雅黑" pitchFamily="34" charset="-122"/>
                <a:cs typeface="+mn-cs"/>
              </a:defRPr>
            </a:lvl4pPr>
            <a:lvl5pPr marL="1828800" indent="0" algn="l" defTabSz="914400" rtl="0" eaLnBrk="1" latinLnBrk="0" hangingPunct="1">
              <a:spcBef>
                <a:spcPct val="20000"/>
              </a:spcBef>
              <a:buFontTx/>
              <a:buNone/>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smtClean="0"/>
              <a:t>例如，正确定义：</a:t>
            </a:r>
            <a:endParaRPr lang="en-US" altLang="zh-CN" sz="2000" dirty="0" smtClean="0"/>
          </a:p>
          <a:p>
            <a:pPr>
              <a:lnSpc>
                <a:spcPct val="80000"/>
              </a:lnSpc>
            </a:pPr>
            <a:r>
              <a:rPr lang="en-US" altLang="zh-CN" sz="2000" dirty="0" err="1" smtClean="0"/>
              <a:t>int</a:t>
            </a:r>
            <a:r>
              <a:rPr lang="en-US" altLang="zh-CN" sz="2000" dirty="0" smtClean="0"/>
              <a:t> main( )</a:t>
            </a:r>
            <a:endParaRPr lang="zh-CN" altLang="zh-CN" sz="2000" dirty="0" smtClean="0"/>
          </a:p>
          <a:p>
            <a:pPr>
              <a:lnSpc>
                <a:spcPct val="80000"/>
              </a:lnSpc>
            </a:pPr>
            <a:r>
              <a:rPr lang="en-US" altLang="zh-CN" sz="2000" dirty="0" smtClean="0"/>
              <a:t>{ </a:t>
            </a:r>
            <a:endParaRPr lang="zh-CN" altLang="zh-CN" sz="2000" dirty="0" smtClean="0"/>
          </a:p>
          <a:p>
            <a:pPr>
              <a:lnSpc>
                <a:spcPct val="80000"/>
              </a:lnSpc>
            </a:pPr>
            <a:r>
              <a:rPr lang="en-US" altLang="zh-CN" sz="2000" dirty="0" smtClean="0"/>
              <a:t>	</a:t>
            </a:r>
            <a:r>
              <a:rPr lang="zh-CN" altLang="zh-CN" sz="2000" dirty="0" smtClean="0"/>
              <a:t>…</a:t>
            </a:r>
            <a:r>
              <a:rPr lang="en-US" altLang="zh-CN" sz="2000" dirty="0" smtClean="0"/>
              <a:t>;</a:t>
            </a:r>
            <a:endParaRPr lang="zh-CN" altLang="zh-CN" sz="2000" dirty="0" smtClean="0"/>
          </a:p>
          <a:p>
            <a:pPr>
              <a:lnSpc>
                <a:spcPct val="80000"/>
              </a:lnSpc>
            </a:pPr>
            <a:r>
              <a:rPr lang="en-US" altLang="zh-CN" sz="2000" dirty="0" smtClean="0"/>
              <a:t>	return 0;</a:t>
            </a:r>
            <a:endParaRPr lang="zh-CN" altLang="zh-CN" sz="2000" dirty="0" smtClean="0"/>
          </a:p>
          <a:p>
            <a:pPr>
              <a:lnSpc>
                <a:spcPct val="80000"/>
              </a:lnSpc>
            </a:pPr>
            <a:r>
              <a:rPr lang="en-US" altLang="zh-CN" sz="2000" dirty="0" smtClean="0"/>
              <a:t>}</a:t>
            </a:r>
            <a:endParaRPr lang="zh-CN" altLang="zh-CN" sz="2000" dirty="0" smtClean="0"/>
          </a:p>
          <a:p>
            <a:pPr>
              <a:lnSpc>
                <a:spcPct val="80000"/>
              </a:lnSpc>
            </a:pPr>
            <a:r>
              <a:rPr lang="en-US" altLang="zh-CN" sz="2000" dirty="0" err="1" smtClean="0"/>
              <a:t>int</a:t>
            </a:r>
            <a:r>
              <a:rPr lang="en-US" altLang="zh-CN" sz="2000" dirty="0" smtClean="0"/>
              <a:t> </a:t>
            </a:r>
            <a:r>
              <a:rPr lang="en-US" altLang="zh-CN" sz="2000" dirty="0" err="1" smtClean="0"/>
              <a:t>isprime</a:t>
            </a:r>
            <a:r>
              <a:rPr lang="en-US" altLang="zh-CN" sz="2000" dirty="0" smtClean="0"/>
              <a:t>(</a:t>
            </a:r>
            <a:r>
              <a:rPr lang="en-US" altLang="zh-CN" sz="2000" dirty="0" err="1" smtClean="0"/>
              <a:t>int</a:t>
            </a:r>
            <a:r>
              <a:rPr lang="en-US" altLang="zh-CN" sz="2000" dirty="0" smtClean="0"/>
              <a:t> x)		/* </a:t>
            </a:r>
            <a:r>
              <a:rPr lang="zh-CN" altLang="zh-CN" sz="2000" dirty="0" smtClean="0"/>
              <a:t>定义判断素数函数</a:t>
            </a:r>
            <a:r>
              <a:rPr lang="en-US" altLang="zh-CN" sz="2000" dirty="0" smtClean="0"/>
              <a:t> */</a:t>
            </a:r>
            <a:endParaRPr lang="zh-CN" altLang="zh-CN" sz="2000" dirty="0" smtClean="0"/>
          </a:p>
          <a:p>
            <a:pPr>
              <a:lnSpc>
                <a:spcPct val="80000"/>
              </a:lnSpc>
            </a:pPr>
            <a:r>
              <a:rPr lang="en-US" altLang="zh-CN" sz="2000" dirty="0" smtClean="0"/>
              <a:t>{</a:t>
            </a:r>
            <a:endParaRPr lang="zh-CN" altLang="zh-CN" sz="2000" dirty="0" smtClean="0"/>
          </a:p>
          <a:p>
            <a:pPr>
              <a:lnSpc>
                <a:spcPct val="80000"/>
              </a:lnSpc>
            </a:pPr>
            <a:r>
              <a:rPr lang="en-US" altLang="zh-CN" sz="2000" dirty="0" smtClean="0"/>
              <a:t>	</a:t>
            </a:r>
            <a:r>
              <a:rPr lang="en-US" altLang="zh-CN" sz="2000" dirty="0" err="1" smtClean="0"/>
              <a:t>int</a:t>
            </a:r>
            <a:r>
              <a:rPr lang="en-US" altLang="zh-CN" sz="2000" dirty="0" smtClean="0"/>
              <a:t> </a:t>
            </a:r>
            <a:r>
              <a:rPr lang="en-US" altLang="zh-CN" sz="2000" dirty="0" err="1" smtClean="0"/>
              <a:t>i</a:t>
            </a:r>
            <a:r>
              <a:rPr lang="en-US" altLang="zh-CN" sz="2000" dirty="0" smtClean="0"/>
              <a:t>;</a:t>
            </a:r>
            <a:endParaRPr lang="zh-CN" altLang="zh-CN" sz="2000" dirty="0" smtClean="0"/>
          </a:p>
          <a:p>
            <a:pPr>
              <a:lnSpc>
                <a:spcPct val="80000"/>
              </a:lnSpc>
            </a:pPr>
            <a:r>
              <a:rPr lang="en-US" altLang="zh-CN" sz="2000" dirty="0" smtClean="0"/>
              <a:t>	for (</a:t>
            </a:r>
            <a:r>
              <a:rPr lang="en-US" altLang="zh-CN" sz="2000" dirty="0" err="1" smtClean="0"/>
              <a:t>i</a:t>
            </a:r>
            <a:r>
              <a:rPr lang="en-US" altLang="zh-CN" sz="2000" dirty="0" smtClean="0"/>
              <a:t> = 2; </a:t>
            </a:r>
            <a:r>
              <a:rPr lang="en-US" altLang="zh-CN" sz="2000" dirty="0" err="1" smtClean="0"/>
              <a:t>i</a:t>
            </a:r>
            <a:r>
              <a:rPr lang="en-US" altLang="zh-CN" sz="2000" dirty="0" smtClean="0"/>
              <a:t> &lt;= </a:t>
            </a:r>
            <a:r>
              <a:rPr lang="en-US" altLang="zh-CN" sz="2000" dirty="0" err="1" smtClean="0"/>
              <a:t>sqrt</a:t>
            </a:r>
            <a:r>
              <a:rPr lang="en-US" altLang="zh-CN" sz="2000" dirty="0" smtClean="0"/>
              <a:t>(x); </a:t>
            </a:r>
            <a:r>
              <a:rPr lang="en-US" altLang="zh-CN" sz="2000" dirty="0" err="1" smtClean="0"/>
              <a:t>i</a:t>
            </a:r>
            <a:r>
              <a:rPr lang="en-US" altLang="zh-CN" sz="2000" dirty="0" smtClean="0"/>
              <a:t> ++)</a:t>
            </a:r>
            <a:endParaRPr lang="zh-CN" altLang="zh-CN" sz="2000" dirty="0" smtClean="0"/>
          </a:p>
          <a:p>
            <a:pPr>
              <a:lnSpc>
                <a:spcPct val="80000"/>
              </a:lnSpc>
            </a:pPr>
            <a:r>
              <a:rPr lang="en-US" altLang="zh-CN" sz="2000" dirty="0" smtClean="0"/>
              <a:t>	{</a:t>
            </a:r>
            <a:endParaRPr lang="zh-CN" altLang="zh-CN" sz="2000" dirty="0" smtClean="0"/>
          </a:p>
          <a:p>
            <a:pPr>
              <a:lnSpc>
                <a:spcPct val="80000"/>
              </a:lnSpc>
            </a:pPr>
            <a:r>
              <a:rPr lang="en-US" altLang="zh-CN" sz="2000" dirty="0" smtClean="0"/>
              <a:t>		if(x % </a:t>
            </a:r>
            <a:r>
              <a:rPr lang="en-US" altLang="zh-CN" sz="2000" dirty="0" err="1" smtClean="0"/>
              <a:t>i</a:t>
            </a:r>
            <a:r>
              <a:rPr lang="en-US" altLang="zh-CN" sz="2000" dirty="0" smtClean="0"/>
              <a:t> == 0)</a:t>
            </a:r>
            <a:endParaRPr lang="zh-CN" altLang="zh-CN" sz="2000" dirty="0" smtClean="0"/>
          </a:p>
          <a:p>
            <a:pPr>
              <a:lnSpc>
                <a:spcPct val="80000"/>
              </a:lnSpc>
            </a:pPr>
            <a:r>
              <a:rPr lang="en-US" altLang="zh-CN" sz="2000" dirty="0" smtClean="0"/>
              <a:t>		return  0;		/* </a:t>
            </a:r>
            <a:r>
              <a:rPr lang="zh-CN" altLang="zh-CN" sz="2000" dirty="0" smtClean="0"/>
              <a:t>如果不是素数返回</a:t>
            </a:r>
            <a:r>
              <a:rPr lang="en-US" altLang="zh-CN" sz="2000" dirty="0" smtClean="0"/>
              <a:t>0 */</a:t>
            </a:r>
            <a:endParaRPr lang="zh-CN" altLang="zh-CN" sz="2000" dirty="0" smtClean="0"/>
          </a:p>
          <a:p>
            <a:pPr>
              <a:lnSpc>
                <a:spcPct val="80000"/>
              </a:lnSpc>
            </a:pPr>
            <a:r>
              <a:rPr lang="en-US" altLang="zh-CN" sz="2000" dirty="0" smtClean="0"/>
              <a:t>	}</a:t>
            </a:r>
            <a:endParaRPr lang="zh-CN" altLang="zh-CN" sz="2000" dirty="0" smtClean="0"/>
          </a:p>
          <a:p>
            <a:pPr>
              <a:lnSpc>
                <a:spcPct val="80000"/>
              </a:lnSpc>
            </a:pPr>
            <a:r>
              <a:rPr lang="en-US" altLang="zh-CN" sz="2000" dirty="0" smtClean="0"/>
              <a:t>	return  1;			/* </a:t>
            </a:r>
            <a:r>
              <a:rPr lang="zh-CN" altLang="zh-CN" sz="2000" dirty="0" smtClean="0"/>
              <a:t>如果是素数返回</a:t>
            </a:r>
            <a:r>
              <a:rPr lang="en-US" altLang="zh-CN" sz="2000" dirty="0" smtClean="0"/>
              <a:t>1 */</a:t>
            </a:r>
            <a:endParaRPr lang="zh-CN" altLang="zh-CN" sz="2000" dirty="0" smtClean="0"/>
          </a:p>
          <a:p>
            <a:pPr>
              <a:lnSpc>
                <a:spcPct val="80000"/>
              </a:lnSpc>
            </a:pPr>
            <a:r>
              <a:rPr lang="en-US" altLang="zh-CN" sz="2000" dirty="0" smtClean="0"/>
              <a:t>}</a:t>
            </a:r>
            <a:endParaRPr lang="zh-CN" altLang="zh-CN" sz="2000" dirty="0"/>
          </a:p>
        </p:txBody>
      </p:sp>
    </p:spTree>
    <p:extLst>
      <p:ext uri="{BB962C8B-B14F-4D97-AF65-F5344CB8AC3E}">
        <p14:creationId xmlns:p14="http://schemas.microsoft.com/office/powerpoint/2010/main" val="41137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Righ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8130</TotalTime>
  <Words>1221</Words>
  <Application>Microsoft Office PowerPoint</Application>
  <PresentationFormat>自定义</PresentationFormat>
  <Paragraphs>196</Paragraphs>
  <Slides>26</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26</vt:i4>
      </vt:variant>
    </vt:vector>
  </HeadingPairs>
  <TitlesOfParts>
    <vt:vector size="37" baseType="lpstr">
      <vt:lpstr>华文中宋</vt:lpstr>
      <vt:lpstr>楷体_GB2312</vt:lpstr>
      <vt:lpstr>宋体</vt:lpstr>
      <vt:lpstr>微软雅黑</vt:lpstr>
      <vt:lpstr>Arial</vt:lpstr>
      <vt:lpstr>Calibri</vt:lpstr>
      <vt:lpstr>Courier New</vt:lpstr>
      <vt:lpstr>Times New Roman</vt:lpstr>
      <vt:lpstr>Verdana</vt:lpstr>
      <vt:lpstr>Office 主题​​</vt:lpstr>
      <vt:lpstr>自定义设计方案</vt:lpstr>
      <vt:lpstr>C语言中的函数</vt:lpstr>
      <vt:lpstr>函数引入</vt:lpstr>
      <vt:lpstr>PowerPoint 演示文稿</vt:lpstr>
      <vt:lpstr> 从函数定义的角度可以将函数划分为两类，即标准库函数和用户自定义函数。 </vt:lpstr>
      <vt:lpstr>PowerPoint 演示文稿</vt:lpstr>
      <vt:lpstr>PowerPoint 演示文稿</vt:lpstr>
      <vt:lpstr>函数定义</vt:lpstr>
      <vt:lpstr>PowerPoint 演示文稿</vt:lpstr>
      <vt:lpstr>PowerPoint 演示文稿</vt:lpstr>
      <vt:lpstr>PowerPoint 演示文稿</vt:lpstr>
      <vt:lpstr>库函数</vt:lpstr>
      <vt:lpstr>PowerPoint 演示文稿</vt:lpstr>
      <vt:lpstr>PowerPoint 演示文稿</vt:lpstr>
      <vt:lpstr>PowerPoint 演示文稿</vt:lpstr>
      <vt:lpstr>PowerPoint 演示文稿</vt:lpstr>
      <vt:lpstr>PowerPoint 演示文稿</vt:lpstr>
      <vt:lpstr>函 数 调 用</vt:lpstr>
      <vt:lpstr>函数调用的方法</vt:lpstr>
      <vt:lpstr>PowerPoint 演示文稿</vt:lpstr>
      <vt:lpstr>函数的嵌套调用</vt:lpstr>
      <vt:lpstr>函数的递归调用 </vt:lpstr>
      <vt:lpstr>PowerPoint 演示文稿</vt:lpstr>
      <vt:lpstr>PowerPoint 演示文稿</vt:lpstr>
      <vt:lpstr>习题</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主标题-微软雅黑</dc:title>
  <dc:creator>chumingtao</dc:creator>
  <cp:lastModifiedBy>XiaZaiMa.COM</cp:lastModifiedBy>
  <cp:revision>1863</cp:revision>
  <dcterms:created xsi:type="dcterms:W3CDTF">2016-11-08T08:03:09Z</dcterms:created>
  <dcterms:modified xsi:type="dcterms:W3CDTF">2019-07-18T06:32:30Z</dcterms:modified>
</cp:coreProperties>
</file>