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2" r:id="rId3"/>
  </p:sldMasterIdLst>
  <p:notesMasterIdLst>
    <p:notesMasterId r:id="rId15"/>
  </p:notesMasterIdLst>
  <p:sldIdLst>
    <p:sldId id="256" r:id="rId4"/>
    <p:sldId id="318" r:id="rId5"/>
    <p:sldId id="290" r:id="rId6"/>
    <p:sldId id="295" r:id="rId7"/>
    <p:sldId id="324" r:id="rId8"/>
    <p:sldId id="320" r:id="rId9"/>
    <p:sldId id="321" r:id="rId10"/>
    <p:sldId id="319" r:id="rId11"/>
    <p:sldId id="325" r:id="rId12"/>
    <p:sldId id="322" r:id="rId13"/>
    <p:sldId id="279" r:id="rId1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333333"/>
    <a:srgbClr val="99CC00"/>
    <a:srgbClr val="FF9B05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EDF170-FC22-4FFF-B31B-4310B2AB775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52AB89-C5E4-46E4-9008-B7A1631BF5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47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42EF91-7F16-4813-A1A6-28B95A302C2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98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9646EF-CFFA-4291-A938-B16EAAFFC2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190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0FD704-1505-4148-BB19-F3A6623C52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590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EA7F5-67CA-43BD-B2EF-EA0A32557F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472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510E2-A952-4817-BBFE-EAD2391D4D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21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6E1B60-C34E-44AA-8A0D-6781ADD2DC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330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CBC835-C918-478B-85A7-60DA953C584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08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053A4-3550-46B2-81DF-96743B958A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647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3F889-553E-4720-A9AC-3CAF8152009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499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11EA2-7A8B-4E16-88B6-B9B0B206B4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7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EE0B9-630D-4491-89A1-CFD6A77446C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0337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07E1A3-2A81-47D4-B03B-47998404098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1704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6A2595-DE89-4102-998E-F1D661E452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834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3A98E-2E80-47DC-8878-09EEC11AF75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64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CF8105-AB3F-43BE-91EA-426E62C4618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734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5AB0C-43DE-4098-9EF5-BC2AD838F4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4945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093FB3-1C80-418F-A543-6D36CEEFA63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044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BAEAB-B87D-4597-8B21-8E61775A2EB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331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BE6AF7-A260-41AD-A774-F0E725E0CC1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9899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DBD9B3-D802-4B52-BBC0-356DB01C94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5814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D94D-98F1-445B-A735-C7FB024827F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37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B05E4-2856-4481-AE21-2A268A3992C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5312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55E881-E1EB-475D-A46B-8F6EE3037E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5285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A4EDD2-AE65-4EC5-A6B1-91C4376D97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5462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D1289C-36B1-4E2F-A125-6015FB4492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6876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63BCAD-8B50-420D-A323-34025C2671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58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04D022-504E-4EAD-B00E-DB353A4E13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42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2BBA69-5369-4E07-AD2D-78FAC4C1BFB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54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447C40-2693-4A10-9A95-BF1D4E5A77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5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841655-5C2B-444A-9F33-658B2EF630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66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4A8BF-BA86-4A2E-B3E9-BEF9EDE5387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1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6C6A92-FB6E-448F-9672-EA9F08D767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3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B2E9D06-BFC0-42E9-8849-C2A024C9B00C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1" name="Picture 7" descr="1-1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2212638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10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782126C-6681-4D3D-B6BC-F5A69180D485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2055" name="Picture 7" descr="1-1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221105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307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51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CE0F740-134C-4D13-9881-4C1D70DFCEEE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3079" name="Picture 7" descr="1-1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2209463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-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2184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1-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2863" y="-1588"/>
            <a:ext cx="12253913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1-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7563" y="0"/>
            <a:ext cx="5586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 descr="1-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69113" y="-723900"/>
            <a:ext cx="38258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 descr="1-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0700" y="981075"/>
            <a:ext cx="3841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4351338" y="2735263"/>
            <a:ext cx="1724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欢迎观看！</a:t>
            </a:r>
          </a:p>
        </p:txBody>
      </p:sp>
      <p:sp>
        <p:nvSpPr>
          <p:cNvPr id="4104" name="TextBox 7"/>
          <p:cNvSpPr txBox="1">
            <a:spLocks noChangeArrowheads="1"/>
          </p:cNvSpPr>
          <p:nvPr/>
        </p:nvSpPr>
        <p:spPr bwMode="auto">
          <a:xfrm>
            <a:off x="1658937" y="3397250"/>
            <a:ext cx="441642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Electronic Dictionary</a:t>
            </a:r>
            <a:r>
              <a:rPr lang="zh-CN" altLang="en-US" sz="3200" b="1" dirty="0"/>
              <a:t>    </a:t>
            </a:r>
            <a:endParaRPr lang="en-US" altLang="zh-CN" sz="3200" b="1" dirty="0"/>
          </a:p>
          <a:p>
            <a:pPr eaLnBrk="1" hangingPunct="1"/>
            <a:r>
              <a:rPr lang="zh-CN" altLang="en-US" sz="3200" b="1" dirty="0"/>
              <a:t>                电子辞典</a:t>
            </a:r>
            <a:endParaRPr lang="en-US" altLang="zh-CN" sz="32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498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98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0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12-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8575" y="11113"/>
            <a:ext cx="12244388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 descr="4-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 descr="4-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03038" y="6246813"/>
            <a:ext cx="3095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 descr="12-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9000" y="-23813"/>
            <a:ext cx="419100" cy="366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7" descr="12-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18250" y="3162300"/>
            <a:ext cx="1296988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TextBox 1"/>
          <p:cNvSpPr txBox="1">
            <a:spLocks noChangeArrowheads="1"/>
          </p:cNvSpPr>
          <p:nvPr/>
        </p:nvSpPr>
        <p:spPr bwMode="auto">
          <a:xfrm>
            <a:off x="4075113" y="3136900"/>
            <a:ext cx="172402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zh-CN" altLang="en-US" sz="2400" b="1">
                <a:solidFill>
                  <a:srgbClr val="777777"/>
                </a:solidFill>
                <a:ea typeface="微软雅黑" panose="020B0503020204020204" pitchFamily="34" charset="-122"/>
              </a:rPr>
              <a:t>谢谢观看！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50" decel="100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4-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1113" y="0"/>
            <a:ext cx="122412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 descr="4-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 descr="4-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8400" y="6297613"/>
            <a:ext cx="2714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 descr="11-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7175" y="300038"/>
            <a:ext cx="272097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7" descr="4-4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5100" y="2573338"/>
            <a:ext cx="11431588" cy="355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993775" y="2130425"/>
            <a:ext cx="8704263" cy="146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4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本项目为本地电子辞典。随着信息技术的发展，书籍资料的保存与传播发生了很大变化与发展，尤其是辞典这一传统工具书，通过计算机进行信息的检索无疑是最佳的选择。本系统旨在为用户提供</a:t>
            </a:r>
            <a:r>
              <a:rPr lang="en-US" altLang="zh-CN" sz="14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4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端的电子辞典，让用户能够便捷的进行中英互译。本系统的模块分为：中英互译模块，词库增删改模块，单词听写模块，用户模块，收藏夹模块，小游戏模块共</a:t>
            </a:r>
            <a:r>
              <a:rPr lang="en-US" altLang="zh-CN" sz="14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4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模块，模块之间划分得当，项目整体架构简洁明了，分工明确。</a:t>
            </a:r>
          </a:p>
        </p:txBody>
      </p:sp>
      <p:sp>
        <p:nvSpPr>
          <p:cNvPr id="6152" name="TextBox 1"/>
          <p:cNvSpPr txBox="1">
            <a:spLocks noChangeArrowheads="1"/>
          </p:cNvSpPr>
          <p:nvPr/>
        </p:nvSpPr>
        <p:spPr bwMode="auto">
          <a:xfrm>
            <a:off x="574675" y="1593850"/>
            <a:ext cx="1416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777777"/>
                </a:solidFill>
                <a:ea typeface="微软雅黑" panose="020B0503020204020204" pitchFamily="34" charset="-122"/>
              </a:rPr>
              <a:t>项目简介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4-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1113" y="0"/>
            <a:ext cx="122412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 descr="4-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 descr="4-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7800" y="6297613"/>
            <a:ext cx="2714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5-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5600" y="5367338"/>
            <a:ext cx="7747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 descr="5-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21325" y="1343025"/>
            <a:ext cx="776288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682625" y="1624013"/>
            <a:ext cx="5376863" cy="367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熊伟</a:t>
            </a:r>
            <a:r>
              <a:rPr lang="zh-CN" altLang="en-US" sz="1400" dirty="0">
                <a:solidFill>
                  <a:srgbClr val="777777"/>
                </a:solidFill>
                <a:ea typeface="微软雅黑" panose="020B0503020204020204" pitchFamily="34" charset="-122"/>
              </a:rPr>
              <a:t>搭建框架，建服务器，合并项目</a:t>
            </a:r>
          </a:p>
          <a:p>
            <a:pPr eaLnBrk="1">
              <a:lnSpc>
                <a:spcPct val="110000"/>
              </a:lnSpc>
            </a:pPr>
            <a:endParaRPr lang="zh-CN" altLang="en-US" sz="14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贾聪</a:t>
            </a:r>
            <a:r>
              <a:rPr lang="zh-CN" altLang="en-US" sz="1400" dirty="0">
                <a:solidFill>
                  <a:srgbClr val="777777"/>
                </a:solidFill>
                <a:ea typeface="微软雅黑" panose="020B0503020204020204" pitchFamily="34" charset="-122"/>
              </a:rPr>
              <a:t>商品加入购物车，获取购物车信息，购物车下单</a:t>
            </a:r>
          </a:p>
          <a:p>
            <a:pPr eaLnBrk="1">
              <a:lnSpc>
                <a:spcPct val="90000"/>
              </a:lnSpc>
            </a:pPr>
            <a:endParaRPr lang="zh-CN" altLang="en-US" sz="14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樊阳</a:t>
            </a:r>
            <a:r>
              <a:rPr lang="zh-CN" altLang="en-US" sz="1200" dirty="0">
                <a:solidFill>
                  <a:srgbClr val="777777"/>
                </a:solidFill>
                <a:ea typeface="微软雅黑" panose="020B0503020204020204" pitchFamily="34" charset="-122"/>
              </a:rPr>
              <a:t>        </a:t>
            </a:r>
            <a:r>
              <a:rPr lang="zh-CN" altLang="en-US" sz="1400" dirty="0">
                <a:solidFill>
                  <a:srgbClr val="777777"/>
                </a:solidFill>
                <a:ea typeface="微软雅黑" panose="020B0503020204020204" pitchFamily="34" charset="-122"/>
              </a:rPr>
              <a:t>商品下单，查询订单信息，查看订单详细信息</a:t>
            </a:r>
          </a:p>
          <a:p>
            <a:pPr eaLnBrk="1">
              <a:lnSpc>
                <a:spcPct val="90000"/>
              </a:lnSpc>
            </a:pPr>
            <a:endParaRPr lang="zh-CN" altLang="en-US" sz="14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邢国浩</a:t>
            </a:r>
            <a:r>
              <a:rPr lang="zh-CN" altLang="en-US" sz="1200" dirty="0">
                <a:solidFill>
                  <a:srgbClr val="777777"/>
                </a:solidFill>
                <a:ea typeface="微软雅黑" panose="020B0503020204020204" pitchFamily="34" charset="-122"/>
              </a:rPr>
              <a:t>        </a:t>
            </a:r>
            <a:r>
              <a:rPr lang="zh-CN" altLang="en-US" sz="1400" dirty="0">
                <a:solidFill>
                  <a:srgbClr val="777777"/>
                </a:solidFill>
                <a:ea typeface="微软雅黑" panose="020B0503020204020204" pitchFamily="34" charset="-122"/>
              </a:rPr>
              <a:t>用户登录，用户退出，修改密码</a:t>
            </a:r>
          </a:p>
          <a:p>
            <a:pPr eaLnBrk="1">
              <a:lnSpc>
                <a:spcPct val="110000"/>
              </a:lnSpc>
            </a:pPr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王锦祥</a:t>
            </a:r>
            <a:r>
              <a:rPr lang="zh-CN" altLang="en-US" sz="1200" dirty="0">
                <a:solidFill>
                  <a:srgbClr val="777777"/>
                </a:solidFill>
                <a:ea typeface="微软雅黑" panose="020B0503020204020204" pitchFamily="34" charset="-122"/>
              </a:rPr>
              <a:t>         显示商品列表，查询商品详情，根据关键字查询商品</a:t>
            </a:r>
          </a:p>
          <a:p>
            <a:pPr eaLnBrk="1">
              <a:lnSpc>
                <a:spcPct val="90000"/>
              </a:lnSpc>
            </a:pPr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常智裕</a:t>
            </a:r>
            <a:r>
              <a:rPr lang="zh-CN" altLang="en-US" sz="1200" dirty="0">
                <a:solidFill>
                  <a:srgbClr val="777777"/>
                </a:solidFill>
                <a:ea typeface="微软雅黑" panose="020B0503020204020204" pitchFamily="34" charset="-122"/>
              </a:rPr>
              <a:t>        </a:t>
            </a:r>
            <a:r>
              <a:rPr lang="zh-CN" altLang="en-US" sz="1400" dirty="0">
                <a:solidFill>
                  <a:srgbClr val="777777"/>
                </a:solidFill>
                <a:ea typeface="微软雅黑" panose="020B0503020204020204" pitchFamily="34" charset="-122"/>
              </a:rPr>
              <a:t> 获取商品分类信息，查询指定商品类别的商品</a:t>
            </a:r>
          </a:p>
          <a:p>
            <a:pPr eaLnBrk="1">
              <a:lnSpc>
                <a:spcPct val="110000"/>
              </a:lnSpc>
            </a:pPr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  <p:pic>
        <p:nvPicPr>
          <p:cNvPr id="18440" name="Picture 8" descr="9-1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10475" y="298450"/>
            <a:ext cx="2724150" cy="318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9" descr="9-1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7063" y="3200400"/>
            <a:ext cx="16764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10" descr="9-1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77350" y="3187700"/>
            <a:ext cx="16764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11" descr="9-2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6225" y="4975225"/>
            <a:ext cx="9572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Picture 12" descr="9-2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2750" y="4987925"/>
            <a:ext cx="9556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5" name="Picture 13" descr="9-2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37625" y="5000625"/>
            <a:ext cx="9572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6" name="Picture 14" descr="9-2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39388" y="5013325"/>
            <a:ext cx="9572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8450263" y="1895475"/>
            <a:ext cx="11064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王俊伟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组长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7329488" y="4149725"/>
            <a:ext cx="9540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ea typeface="微软雅黑" panose="020B0503020204020204" pitchFamily="34" charset="-122"/>
              </a:rPr>
              <a:t>詹伟坚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  <a:ea typeface="微软雅黑" panose="020B0503020204020204" pitchFamily="34" charset="-122"/>
              </a:rPr>
              <a:t>组员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9637713" y="4152900"/>
            <a:ext cx="955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ea typeface="微软雅黑" panose="020B0503020204020204" pitchFamily="34" charset="-122"/>
              </a:rPr>
              <a:t>孔祥燮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  <a:ea typeface="微软雅黑" panose="020B0503020204020204" pitchFamily="34" charset="-122"/>
              </a:rPr>
              <a:t>组员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6746875" y="5492750"/>
            <a:ext cx="722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>
                <a:solidFill>
                  <a:schemeClr val="bg1"/>
                </a:solidFill>
                <a:ea typeface="微软雅黑" panose="020B0503020204020204" pitchFamily="34" charset="-122"/>
              </a:rPr>
              <a:t>许敏凤</a:t>
            </a:r>
          </a:p>
          <a:p>
            <a:pPr algn="ctr"/>
            <a:r>
              <a:rPr lang="zh-CN" altLang="en-US" sz="1000">
                <a:solidFill>
                  <a:schemeClr val="bg1"/>
                </a:solidFill>
                <a:ea typeface="微软雅黑" panose="020B0503020204020204" pitchFamily="34" charset="-122"/>
              </a:rPr>
              <a:t>组员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8167688" y="5492750"/>
            <a:ext cx="722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>
                <a:solidFill>
                  <a:schemeClr val="bg1"/>
                </a:solidFill>
                <a:ea typeface="微软雅黑" panose="020B0503020204020204" pitchFamily="34" charset="-122"/>
              </a:rPr>
              <a:t>黄泽凯</a:t>
            </a:r>
          </a:p>
          <a:p>
            <a:pPr algn="ctr"/>
            <a:r>
              <a:rPr lang="zh-CN" altLang="en-US" sz="1000">
                <a:solidFill>
                  <a:schemeClr val="bg1"/>
                </a:solidFill>
                <a:ea typeface="微软雅黑" panose="020B0503020204020204" pitchFamily="34" charset="-122"/>
              </a:rPr>
              <a:t>组员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9066213" y="5486400"/>
            <a:ext cx="722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>
                <a:solidFill>
                  <a:schemeClr val="bg1"/>
                </a:solidFill>
                <a:ea typeface="微软雅黑" panose="020B0503020204020204" pitchFamily="34" charset="-122"/>
              </a:rPr>
              <a:t>罗华彬</a:t>
            </a:r>
          </a:p>
          <a:p>
            <a:pPr algn="ctr"/>
            <a:r>
              <a:rPr lang="zh-CN" altLang="en-US" sz="1000">
                <a:solidFill>
                  <a:schemeClr val="bg1"/>
                </a:solidFill>
                <a:ea typeface="微软雅黑" panose="020B0503020204020204" pitchFamily="34" charset="-122"/>
              </a:rPr>
              <a:t>组员</a:t>
            </a:r>
          </a:p>
        </p:txBody>
      </p:sp>
      <p:sp>
        <p:nvSpPr>
          <p:cNvPr id="7189" name="TextBox 1"/>
          <p:cNvSpPr txBox="1">
            <a:spLocks noChangeArrowheads="1"/>
          </p:cNvSpPr>
          <p:nvPr/>
        </p:nvSpPr>
        <p:spPr bwMode="auto">
          <a:xfrm>
            <a:off x="835025" y="639763"/>
            <a:ext cx="1592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777777"/>
                </a:solidFill>
                <a:ea typeface="微软雅黑" panose="020B0503020204020204" pitchFamily="34" charset="-122"/>
              </a:rPr>
              <a:t>小组分工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bldLvl="0"/>
      <p:bldP spid="18448" grpId="0" bldLvl="0"/>
      <p:bldP spid="18448" grpId="1" bldLvl="0"/>
      <p:bldP spid="18449" grpId="0" bldLvl="0"/>
      <p:bldP spid="18449" grpId="1" bldLvl="0"/>
      <p:bldP spid="18450" grpId="0" bldLvl="0"/>
      <p:bldP spid="18450" grpId="1" bldLvl="0"/>
      <p:bldP spid="18451" grpId="0" bldLvl="0"/>
      <p:bldP spid="18451" grpId="1" bldLvl="0"/>
      <p:bldP spid="18452" grpId="0" bldLvl="0"/>
      <p:bldP spid="18452" grpId="1" bldLvl="0"/>
      <p:bldP spid="18453" grpId="0" bldLvl="0"/>
      <p:bldP spid="18453" grpId="1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4-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3813" y="-3175"/>
            <a:ext cx="122412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4-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4-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0375" y="6297613"/>
            <a:ext cx="2714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5-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5600" y="4397375"/>
            <a:ext cx="7747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5-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46500" y="1330325"/>
            <a:ext cx="776288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 Box 7"/>
          <p:cNvSpPr txBox="1"/>
          <p:nvPr/>
        </p:nvSpPr>
        <p:spPr>
          <a:xfrm>
            <a:off x="692150" y="1106488"/>
            <a:ext cx="3568700" cy="419191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功能</a:t>
            </a:r>
            <a:r>
              <a:rPr lang="en-US" altLang="zh-CN" sz="24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24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：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查单词（熊伟）：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342900" indent="-34290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r>
              <a:rPr lang="en-US" altLang="zh-CN" sz="16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  </a:t>
            </a:r>
            <a:r>
              <a:rPr lang="zh-CN" altLang="en-US" sz="1600" b="1" dirty="0">
                <a:solidFill>
                  <a:srgbClr val="777777"/>
                </a:solidFill>
                <a:ea typeface="微软雅黑" panose="020B0503020204020204" pitchFamily="34" charset="-122"/>
              </a:rPr>
              <a:t>   轮播：使用了网上找到的轮播方法并对其修改，Fragment中内嵌Fragment</a:t>
            </a:r>
          </a:p>
          <a:p>
            <a:pPr marL="285750" indent="-28575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endParaRPr lang="zh-CN" altLang="en-US" sz="16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285750" indent="-28575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1600" b="1" dirty="0">
                <a:solidFill>
                  <a:srgbClr val="777777"/>
                </a:solidFill>
                <a:ea typeface="微软雅黑" panose="020B0503020204020204" pitchFamily="34" charset="-122"/>
              </a:rPr>
              <a:t>     获取所有商品:向服务器发出获取所有商品的请求，最后展示ListView中。</a:t>
            </a:r>
          </a:p>
          <a:p>
            <a:pPr marL="285750" indent="-28575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endParaRPr lang="zh-CN" altLang="en-US" sz="16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285750" indent="-28575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r>
              <a:rPr lang="en-US" altLang="zh-CN" sz="1600" b="1" noProof="1">
                <a:solidFill>
                  <a:srgbClr val="777777"/>
                </a:solidFill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1600" b="1" noProof="1">
                <a:solidFill>
                  <a:srgbClr val="777777"/>
                </a:solidFill>
                <a:ea typeface="微软雅黑" panose="020B0503020204020204" pitchFamily="34" charset="-122"/>
                <a:sym typeface="+mn-ea"/>
              </a:rPr>
              <a:t>搜索功能</a:t>
            </a:r>
            <a:r>
              <a:rPr lang="en-US" altLang="zh-CN" sz="1600" b="1" noProof="1">
                <a:solidFill>
                  <a:srgbClr val="777777"/>
                </a:solidFill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1600" b="1" noProof="1">
                <a:solidFill>
                  <a:srgbClr val="777777"/>
                </a:solidFill>
                <a:ea typeface="微软雅黑" panose="020B0503020204020204" pitchFamily="34" charset="-122"/>
                <a:sym typeface="+mn-ea"/>
              </a:rPr>
              <a:t>输入要查找的的关键字，然后点击搜索按钮，把文本框中的输入的字符串传入到服务器进行模糊查询，再把查询到的数据输出回来再放到</a:t>
            </a:r>
            <a:r>
              <a:rPr lang="en-US" altLang="zh-CN" sz="1600" b="1" noProof="1">
                <a:solidFill>
                  <a:srgbClr val="777777"/>
                </a:solidFill>
                <a:ea typeface="微软雅黑" panose="020B0503020204020204" pitchFamily="34" charset="-122"/>
                <a:sym typeface="+mn-ea"/>
              </a:rPr>
              <a:t>ListView</a:t>
            </a:r>
            <a:r>
              <a:rPr lang="zh-CN" altLang="en-US" sz="1600" b="1" noProof="1">
                <a:solidFill>
                  <a:srgbClr val="777777"/>
                </a:solidFill>
                <a:ea typeface="微软雅黑" panose="020B0503020204020204" pitchFamily="34" charset="-122"/>
                <a:sym typeface="+mn-ea"/>
              </a:rPr>
              <a:t>中显示。</a:t>
            </a:r>
            <a:endParaRPr lang="zh-CN" altLang="en-US" sz="1600" noProof="1"/>
          </a:p>
          <a:p>
            <a:pPr marL="285750" indent="-28575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endParaRPr lang="zh-CN" altLang="en-US" sz="16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  <p:pic>
        <p:nvPicPr>
          <p:cNvPr id="8200" name="图片 1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96138" y="269875"/>
            <a:ext cx="3919537" cy="632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4-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122412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4-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4-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0375" y="6297613"/>
            <a:ext cx="2714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5-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5600" y="4397375"/>
            <a:ext cx="7747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5-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46500" y="1330325"/>
            <a:ext cx="776288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 Box 7"/>
          <p:cNvSpPr txBox="1"/>
          <p:nvPr/>
        </p:nvSpPr>
        <p:spPr>
          <a:xfrm>
            <a:off x="742950" y="1300903"/>
            <a:ext cx="3568700" cy="219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功能</a:t>
            </a:r>
            <a:r>
              <a:rPr lang="en-US" altLang="zh-CN" sz="24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sz="24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：</a:t>
            </a: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单词听写（常智裕）：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342900" indent="-34290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r>
              <a:rPr lang="en-US" altLang="zh-CN" sz="16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  </a:t>
            </a:r>
            <a:r>
              <a:rPr lang="zh-CN" altLang="en-US" sz="1600" b="1" dirty="0">
                <a:solidFill>
                  <a:srgbClr val="777777"/>
                </a:solidFill>
                <a:ea typeface="微软雅黑" panose="020B0503020204020204" pitchFamily="34" charset="-122"/>
              </a:rPr>
              <a:t>  随机获取词库中已有的中文释义并将其打印出来，用户需要正确并写出单词。系统会自动判断对错</a:t>
            </a:r>
          </a:p>
          <a:p>
            <a:pPr marL="285750" indent="-28575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endParaRPr lang="zh-CN" altLang="en-US" sz="16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81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00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1FFF96-07FC-49AB-BBE7-EAB48C4859DD}"/>
              </a:ext>
            </a:extLst>
          </p:cNvPr>
          <p:cNvSpPr txBox="1"/>
          <p:nvPr/>
        </p:nvSpPr>
        <p:spPr>
          <a:xfrm rot="12434109" flipH="1" flipV="1">
            <a:off x="4746070" y="3418606"/>
            <a:ext cx="5611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总结部分</a:t>
            </a:r>
          </a:p>
        </p:txBody>
      </p:sp>
    </p:spTree>
    <p:extLst>
      <p:ext uri="{BB962C8B-B14F-4D97-AF65-F5344CB8AC3E}">
        <p14:creationId xmlns:p14="http://schemas.microsoft.com/office/powerpoint/2010/main" val="37522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56BEA1B-EC87-4DCE-8132-0B967D4D22F1}"/>
              </a:ext>
            </a:extLst>
          </p:cNvPr>
          <p:cNvSpPr/>
          <p:nvPr/>
        </p:nvSpPr>
        <p:spPr>
          <a:xfrm>
            <a:off x="218804" y="64008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noProof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邢国浩的总结、体会、评价：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494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56BEA1B-EC87-4DCE-8132-0B967D4D22F1}"/>
              </a:ext>
            </a:extLst>
          </p:cNvPr>
          <p:cNvSpPr/>
          <p:nvPr/>
        </p:nvSpPr>
        <p:spPr>
          <a:xfrm>
            <a:off x="218804" y="64008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noProof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常智裕的总结、体会、评价：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A59AA0-51C5-4620-9101-508425FB679F}"/>
              </a:ext>
            </a:extLst>
          </p:cNvPr>
          <p:cNvSpPr txBox="1"/>
          <p:nvPr/>
        </p:nvSpPr>
        <p:spPr>
          <a:xfrm>
            <a:off x="2139007" y="1566148"/>
            <a:ext cx="6583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在这几天的</a:t>
            </a:r>
            <a:r>
              <a:rPr lang="en-US" altLang="zh-CN" dirty="0"/>
              <a:t>c</a:t>
            </a:r>
            <a:r>
              <a:rPr lang="zh-CN" altLang="en-US" dirty="0"/>
              <a:t>语言实训中，我首先跟着老师复习了很多我理解到不到位的旧知识，如结构体链表。花费不少时间完成了作业之后能明显感到提升。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之后便是学习制作个人项目报告，这是我第一次上手写这些东西，大概了解了流程，学会了画流程图的方法。</a:t>
            </a:r>
          </a:p>
          <a:p>
            <a:r>
              <a:rPr lang="zh-CN" altLang="en-US" dirty="0"/>
              <a:t>         最后便是学习使用</a:t>
            </a:r>
            <a:r>
              <a:rPr lang="en-US" altLang="zh-CN" dirty="0"/>
              <a:t>MFC</a:t>
            </a:r>
            <a:r>
              <a:rPr lang="zh-CN" altLang="en-US" dirty="0"/>
              <a:t>了。一开始我一头雾水，对他各种函数的调用和操作劝退了。后来经过老师讲解之后有种恍然大悟的感觉。然后经过漫长的</a:t>
            </a:r>
            <a:r>
              <a:rPr lang="en-US" altLang="zh-CN" dirty="0"/>
              <a:t>debug</a:t>
            </a:r>
            <a:r>
              <a:rPr lang="zh-CN" altLang="en-US" dirty="0"/>
              <a:t>时间终于自主万和城能了自己的功能模块，成功完成任务，没给小组拖后腿，我感到很高兴。</a:t>
            </a:r>
          </a:p>
        </p:txBody>
      </p:sp>
    </p:spTree>
    <p:extLst>
      <p:ext uri="{BB962C8B-B14F-4D97-AF65-F5344CB8AC3E}">
        <p14:creationId xmlns:p14="http://schemas.microsoft.com/office/powerpoint/2010/main" val="378674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_3">
  <a:themeElements>
    <a:clrScheme name="Office Theme_3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_3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_3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_4">
  <a:themeElements>
    <a:clrScheme name="Office Theme_4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_4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_4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Pages>0</Pages>
  <Words>512</Words>
  <Characters>0</Characters>
  <Application>Microsoft Office PowerPoint</Application>
  <DocSecurity>0</DocSecurity>
  <PresentationFormat>宽屏</PresentationFormat>
  <Lines>0</Lines>
  <Paragraphs>49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微软雅黑</vt:lpstr>
      <vt:lpstr>Arial</vt:lpstr>
      <vt:lpstr>Calibri</vt:lpstr>
      <vt:lpstr>Calibri Light</vt:lpstr>
      <vt:lpstr>Wingdings</vt:lpstr>
      <vt:lpstr>Office Theme</vt:lpstr>
      <vt:lpstr>Office Theme_3</vt:lpstr>
      <vt:lpstr>Office Theme_4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zuazua W</dc:creator>
  <cp:lastModifiedBy>智裕 常</cp:lastModifiedBy>
  <cp:revision>41</cp:revision>
  <dcterms:created xsi:type="dcterms:W3CDTF">2012-09-21T09:29:31Z</dcterms:created>
  <dcterms:modified xsi:type="dcterms:W3CDTF">2019-07-25T05:34:58Z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