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8"/>
  </p:notesMasterIdLst>
  <p:handoutMasterIdLst>
    <p:handoutMasterId r:id="rId19"/>
  </p:handoutMasterIdLst>
  <p:sldIdLst>
    <p:sldId id="270" r:id="rId3"/>
    <p:sldId id="411" r:id="rId4"/>
    <p:sldId id="788" r:id="rId5"/>
    <p:sldId id="789" r:id="rId6"/>
    <p:sldId id="790" r:id="rId7"/>
    <p:sldId id="791" r:id="rId8"/>
    <p:sldId id="792" r:id="rId9"/>
    <p:sldId id="793" r:id="rId10"/>
    <p:sldId id="794" r:id="rId11"/>
    <p:sldId id="795" r:id="rId12"/>
    <p:sldId id="796" r:id="rId13"/>
    <p:sldId id="797" r:id="rId14"/>
    <p:sldId id="798" r:id="rId15"/>
    <p:sldId id="799" r:id="rId16"/>
    <p:sldId id="397" r:id="rId17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xmlns="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424" autoAdjust="0"/>
  </p:normalViewPr>
  <p:slideViewPr>
    <p:cSldViewPr>
      <p:cViewPr varScale="1">
        <p:scale>
          <a:sx n="75" d="100"/>
          <a:sy n="75" d="100"/>
        </p:scale>
        <p:origin x="-156" y="-9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9A7E0-8A7C-4EAE-A7CF-413E7D69BE62}" type="datetimeFigureOut">
              <a:rPr lang="zh-CN" altLang="en-US" smtClean="0"/>
              <a:t>2019-7-20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EC258-DD72-40D2-999D-71F3C1C7C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28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83C9-51E6-4C08-AABA-7E4FD71A4EB0}" type="datetimeFigureOut">
              <a:rPr lang="zh-CN" altLang="en-US" smtClean="0"/>
              <a:t>2019-7-20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25EA9-1964-43D7-9642-AB61BFBC2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东软睿道\2016年10月\PPT\老式PPT\5\PPT(5)-07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465" y="1484784"/>
            <a:ext cx="89550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609918" y="1709936"/>
            <a:ext cx="10978515" cy="1143000"/>
          </a:xfr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6567" y="2636912"/>
            <a:ext cx="8785225" cy="86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chemeClr val="bg1"/>
                </a:solidFill>
              </a:rPr>
              <a:t>Main title-Size less than the main title 20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3" y="3644900"/>
            <a:ext cx="8785225" cy="10795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副标题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</a:p>
        </p:txBody>
      </p:sp>
    </p:spTree>
    <p:extLst>
      <p:ext uri="{BB962C8B-B14F-4D97-AF65-F5344CB8AC3E}">
        <p14:creationId xmlns:p14="http://schemas.microsoft.com/office/powerpoint/2010/main" val="339737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224" y="1600201"/>
            <a:ext cx="72215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8122" y="1600201"/>
            <a:ext cx="72215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3" y="1535113"/>
            <a:ext cx="53918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3" y="2174875"/>
            <a:ext cx="53918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0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2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34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62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8093" y="274639"/>
            <a:ext cx="3661622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224" y="274639"/>
            <a:ext cx="1078156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29E9-6D36-46B0-94A9-90FECAEE5076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6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5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</p:spPr>
        <p:txBody>
          <a:bodyPr>
            <a:norm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4342" y="285926"/>
            <a:ext cx="1899311" cy="3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7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6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11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3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东软睿道\2016年10月\PPT\老式PPT\5\PPT(5)-08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9550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6607" y="1988840"/>
            <a:ext cx="10367962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87797" y="2708920"/>
            <a:ext cx="10367962" cy="49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chemeClr val="tx1"/>
                </a:solidFill>
              </a:rPr>
              <a:t>Main title-Size less than the main title 20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85838" y="3429000"/>
            <a:ext cx="10369550" cy="13684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0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3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48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11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59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99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99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54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37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1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1_自定义版式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7284" y="836712"/>
            <a:ext cx="10978515" cy="1143000"/>
          </a:xfr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CN" altLang="en-US" sz="4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主标题或引言页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98575" y="2493640"/>
            <a:ext cx="10801350" cy="12954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0583" y="1844427"/>
            <a:ext cx="10944225" cy="11525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chemeClr val="bg1"/>
                </a:solidFill>
              </a:rPr>
              <a:t>Title-Size less than the main title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8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1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东软睿道\2016年10月\PPT\老式PPT\5\PPT(5)-08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9550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58615" y="2924944"/>
            <a:ext cx="10368598" cy="924123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微软雅黑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59169" y="2132856"/>
            <a:ext cx="10368598" cy="1080120"/>
          </a:xfrm>
        </p:spPr>
        <p:txBody>
          <a:bodyPr anchor="t">
            <a:normAutofit/>
          </a:bodyPr>
          <a:lstStyle>
            <a:lvl1pPr algn="l">
              <a:defRPr lang="zh-CN" altLang="en-US" sz="45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1058863" y="2780928"/>
            <a:ext cx="10369550" cy="6119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chemeClr val="tx1"/>
                </a:solidFill>
              </a:rPr>
              <a:t>Main title-Size less than the main title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5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7284" y="836712"/>
            <a:ext cx="10978515" cy="1143000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z="4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主标题或引言页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19055" y="3290489"/>
            <a:ext cx="6757988" cy="26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80727" y="1772816"/>
            <a:ext cx="11007080" cy="1223962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altLang="zh-CN" sz="2500" dirty="0">
                <a:solidFill>
                  <a:schemeClr val="bg1"/>
                </a:solidFill>
              </a:rPr>
              <a:t>Title-Size less than the main title 20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80082" y="2636912"/>
            <a:ext cx="11007725" cy="15843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43" y="908720"/>
            <a:ext cx="1097851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543" y="2132856"/>
            <a:ext cx="10978515" cy="3528392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Picture 2" descr="C:\东软睿道\2016年10月\PPT\老式PPT\小图\PPT(5)-07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11471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5559" y="674092"/>
            <a:ext cx="15367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71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2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东软睿道\2016年10月\PPT\老式PPT\5\PPT(5)-09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10793413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1260" y="4221088"/>
            <a:ext cx="10978515" cy="1143000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章节标题</a:t>
            </a:r>
            <a:r>
              <a:rPr lang="en-US" altLang="zh-CN" sz="35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3500" dirty="0"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号字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20987" y="5084763"/>
            <a:ext cx="10945812" cy="647700"/>
          </a:xfrm>
        </p:spPr>
        <p:txBody>
          <a:bodyPr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altLang="zh-CN" sz="2500" dirty="0">
                <a:solidFill>
                  <a:schemeClr val="tx1"/>
                </a:solidFill>
              </a:rPr>
              <a:t>Title-Size less than the main title 20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9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板式2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43" y="908720"/>
            <a:ext cx="10978515" cy="1143000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Picture 2" descr="C:\东软睿道\2016年10月\PPT\老式PPT\小图\PPT(5)-07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93787"/>
            <a:ext cx="11471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5559" y="404664"/>
            <a:ext cx="15367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411163" y="2133600"/>
            <a:ext cx="10944225" cy="3743325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149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3999" y="2204864"/>
            <a:ext cx="5010351" cy="9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6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29E9-6D36-46B0-94A9-90FECAEE5076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EE6B8-5B4E-4819-B4B9-81D9779BF8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4" r:id="rId3"/>
    <p:sldLayoutId id="2147483651" r:id="rId4"/>
    <p:sldLayoutId id="2147483661" r:id="rId5"/>
    <p:sldLayoutId id="2147483650" r:id="rId6"/>
    <p:sldLayoutId id="2147483654" r:id="rId7"/>
    <p:sldLayoutId id="2147483660" r:id="rId8"/>
    <p:sldLayoutId id="2147483655" r:id="rId9"/>
    <p:sldLayoutId id="2147483652" r:id="rId10"/>
    <p:sldLayoutId id="2147483653" r:id="rId11"/>
    <p:sldLayoutId id="2147483656" r:id="rId12"/>
    <p:sldLayoutId id="2147483657" r:id="rId13"/>
    <p:sldLayoutId id="2147483658" r:id="rId14"/>
    <p:sldLayoutId id="2147483659" r:id="rId15"/>
    <p:sldLayoutId id="214748367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3D39-AAC1-43C7-8714-616E1ACE813D}" type="datetimeFigureOut">
              <a:rPr lang="zh-CN" altLang="en-US" smtClean="0"/>
              <a:pPr/>
              <a:t>2019-7-20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B324-E8D0-4DB6-8679-37D084659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698575" y="2348880"/>
            <a:ext cx="4930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东软简介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12" name="Picture 3" descr="C:\东软睿道\2016年10月\PPT\老式PPT\5\PPT(5)-0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6" y="1051892"/>
            <a:ext cx="8955087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24042" y="1535866"/>
            <a:ext cx="8297569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川大暑假项目培训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78895" y="28586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第</a:t>
            </a:r>
            <a:r>
              <a:rPr lang="zh-CN" altLang="en-US" sz="2800" dirty="0">
                <a:solidFill>
                  <a:schemeClr val="bg1"/>
                </a:solidFill>
              </a:rPr>
              <a:t>六</a:t>
            </a:r>
            <a:r>
              <a:rPr lang="zh-CN" altLang="en-US" sz="2800" dirty="0" smtClean="0">
                <a:solidFill>
                  <a:schemeClr val="bg1"/>
                </a:solidFill>
              </a:rPr>
              <a:t>讲  文件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03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文件定位函数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98575" y="1325890"/>
            <a:ext cx="10513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/>
              <a:t>移动文件位置指针的函数主要有两个，即</a:t>
            </a:r>
            <a:r>
              <a:rPr lang="en-US" altLang="zh-CN" sz="2800" b="1" dirty="0"/>
              <a:t>rewind</a:t>
            </a:r>
            <a:r>
              <a:rPr lang="zh-CN" altLang="en-US" sz="2800" b="1" dirty="0"/>
              <a:t>函数和</a:t>
            </a:r>
            <a:r>
              <a:rPr lang="en-US" altLang="zh-CN" sz="2800" b="1" dirty="0" err="1"/>
              <a:t>fseek</a:t>
            </a:r>
            <a:r>
              <a:rPr lang="zh-CN" altLang="en-US" sz="2800" b="1" dirty="0"/>
              <a:t>函数。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575" y="2060848"/>
            <a:ext cx="107963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1.rewind</a:t>
            </a:r>
            <a:r>
              <a:rPr lang="zh-CN" altLang="en-US" sz="2800" b="1" dirty="0">
                <a:solidFill>
                  <a:schemeClr val="accent2"/>
                </a:solidFill>
              </a:rPr>
              <a:t>函数用来把文件指针移到文件首，其调用的一般形式为</a:t>
            </a:r>
            <a:r>
              <a:rPr lang="en-US" altLang="zh-CN" sz="2800" b="1" dirty="0">
                <a:solidFill>
                  <a:schemeClr val="accent2"/>
                </a:solidFill>
              </a:rPr>
              <a:t>rewind(</a:t>
            </a:r>
            <a:r>
              <a:rPr lang="zh-CN" altLang="en-US" sz="2800" b="1" dirty="0">
                <a:solidFill>
                  <a:schemeClr val="accent2"/>
                </a:solidFill>
              </a:rPr>
              <a:t>文件指针</a:t>
            </a:r>
            <a:r>
              <a:rPr lang="en-US" altLang="zh-CN" sz="2800" b="1" dirty="0">
                <a:solidFill>
                  <a:schemeClr val="accent2"/>
                </a:solidFill>
              </a:rPr>
              <a:t>);</a:t>
            </a:r>
          </a:p>
          <a:p>
            <a:r>
              <a:rPr lang="en-US" altLang="zh-CN" sz="2800" b="1" dirty="0">
                <a:solidFill>
                  <a:schemeClr val="accent2"/>
                </a:solidFill>
              </a:rPr>
              <a:t>2.fseek</a:t>
            </a:r>
            <a:r>
              <a:rPr lang="zh-CN" altLang="en-US" sz="2800" b="1" dirty="0">
                <a:solidFill>
                  <a:schemeClr val="accent2"/>
                </a:solidFill>
              </a:rPr>
              <a:t>函数用来移动文件指针到指定的位置，其调用的一般形式为</a:t>
            </a:r>
            <a:r>
              <a:rPr lang="en-US" altLang="zh-CN" sz="2800" b="1" dirty="0" err="1">
                <a:solidFill>
                  <a:schemeClr val="accent2"/>
                </a:solidFill>
              </a:rPr>
              <a:t>fseek</a:t>
            </a:r>
            <a:r>
              <a:rPr lang="en-US" altLang="zh-CN" sz="2800" b="1" dirty="0">
                <a:solidFill>
                  <a:schemeClr val="accent2"/>
                </a:solidFill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</a:rPr>
              <a:t>文件指针</a:t>
            </a:r>
            <a:r>
              <a:rPr lang="en-US" altLang="zh-CN" sz="2800" b="1" dirty="0">
                <a:solidFill>
                  <a:schemeClr val="accent2"/>
                </a:solidFill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</a:rPr>
              <a:t>位移量</a:t>
            </a:r>
            <a:r>
              <a:rPr lang="en-US" altLang="zh-CN" sz="2800" b="1" dirty="0">
                <a:solidFill>
                  <a:schemeClr val="accent2"/>
                </a:solidFill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</a:rPr>
              <a:t>起始点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);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49" y="3889995"/>
            <a:ext cx="988002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/>
              <a:t>例如，</a:t>
            </a:r>
          </a:p>
          <a:p>
            <a:r>
              <a:rPr lang="en-US" altLang="zh-CN" sz="2800" b="1" dirty="0" err="1"/>
              <a:t>fseek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fp</a:t>
            </a:r>
            <a:r>
              <a:rPr lang="en-US" altLang="zh-CN" sz="2800" b="1" dirty="0"/>
              <a:t>, 100L, 0</a:t>
            </a:r>
            <a:r>
              <a:rPr lang="en-US" altLang="zh-CN" sz="2800" b="1" dirty="0" smtClean="0"/>
              <a:t>);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开始位置，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当前位置，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文件尾）</a:t>
            </a:r>
            <a:endParaRPr lang="en-US" altLang="zh-CN" sz="2800" b="1" dirty="0"/>
          </a:p>
          <a:p>
            <a:r>
              <a:rPr lang="zh-CN" altLang="en-US" sz="2800" b="1" dirty="0"/>
              <a:t>表示把位置指针移到离文件首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个字节处。</a:t>
            </a:r>
          </a:p>
          <a:p>
            <a:r>
              <a:rPr lang="zh-CN" altLang="en-US" sz="2800" b="1" dirty="0"/>
              <a:t>注意：</a:t>
            </a:r>
            <a:r>
              <a:rPr lang="en-US" altLang="zh-CN" sz="2800" b="1" dirty="0" err="1"/>
              <a:t>fseek</a:t>
            </a:r>
            <a:r>
              <a:rPr lang="zh-CN" altLang="en-US" sz="2800" b="1" dirty="0"/>
              <a:t>函数一般用于二进制文件。在文本文件中由于要进行转换，往往计算的位置会出现错误。</a:t>
            </a:r>
          </a:p>
        </p:txBody>
      </p:sp>
    </p:spTree>
    <p:extLst>
      <p:ext uri="{BB962C8B-B14F-4D97-AF65-F5344CB8AC3E}">
        <p14:creationId xmlns:p14="http://schemas.microsoft.com/office/powerpoint/2010/main" val="30161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559" y="197768"/>
            <a:ext cx="10978515" cy="1143000"/>
          </a:xfrm>
        </p:spPr>
        <p:txBody>
          <a:bodyPr/>
          <a:lstStyle/>
          <a:p>
            <a:r>
              <a:rPr lang="zh-CN" altLang="en-US" dirty="0" smtClean="0"/>
              <a:t>文本</a:t>
            </a:r>
            <a:r>
              <a:rPr lang="en-US" altLang="en-US" dirty="0" err="1" smtClean="0"/>
              <a:t>读写函数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0583" y="1340768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2"/>
                </a:solidFill>
                <a:cs typeface="Courier New" pitchFamily="49" charset="0"/>
              </a:rPr>
              <a:t>1. </a:t>
            </a:r>
            <a:r>
              <a:rPr lang="zh-CN" altLang="en-US" sz="2400" b="1" dirty="0">
                <a:solidFill>
                  <a:schemeClr val="accent2"/>
                </a:solidFill>
                <a:cs typeface="Courier New" pitchFamily="49" charset="0"/>
              </a:rPr>
              <a:t>从文件中读字符函数</a:t>
            </a:r>
            <a:r>
              <a:rPr lang="en-US" altLang="zh-CN" sz="2400" b="1" dirty="0" err="1">
                <a:solidFill>
                  <a:schemeClr val="accent2"/>
                </a:solidFill>
                <a:cs typeface="Courier New" pitchFamily="49" charset="0"/>
              </a:rPr>
              <a:t>fgetc</a:t>
            </a:r>
            <a:endParaRPr lang="en-US" altLang="zh-CN" sz="2400" b="1" dirty="0">
              <a:solidFill>
                <a:schemeClr val="accent2"/>
              </a:solidFill>
              <a:cs typeface="Courier New" pitchFamily="49" charset="0"/>
            </a:endParaRPr>
          </a:p>
          <a:p>
            <a:pPr algn="just"/>
            <a:r>
              <a:rPr lang="zh-CN" altLang="en-US" sz="2400" b="1" dirty="0">
                <a:cs typeface="Courier New" pitchFamily="49" charset="0"/>
              </a:rPr>
              <a:t>一般形式为</a:t>
            </a:r>
            <a:r>
              <a:rPr lang="en-US" altLang="zh-CN" sz="2400" b="1" dirty="0">
                <a:cs typeface="Courier New" pitchFamily="49" charset="0"/>
              </a:rPr>
              <a:t>:  </a:t>
            </a:r>
            <a:r>
              <a:rPr lang="zh-CN" altLang="en-US" sz="2400" b="1" dirty="0">
                <a:cs typeface="Courier New" pitchFamily="49" charset="0"/>
              </a:rPr>
              <a:t>字符变量 </a:t>
            </a:r>
            <a:r>
              <a:rPr lang="en-US" altLang="zh-CN" sz="2400" b="1" dirty="0">
                <a:cs typeface="Courier New" pitchFamily="49" charset="0"/>
              </a:rPr>
              <a:t>= </a:t>
            </a:r>
            <a:r>
              <a:rPr lang="en-US" altLang="zh-CN" sz="2400" b="1" dirty="0" err="1">
                <a:cs typeface="Courier New" pitchFamily="49" charset="0"/>
              </a:rPr>
              <a:t>fgetc</a:t>
            </a:r>
            <a:r>
              <a:rPr lang="en-US" altLang="zh-CN" sz="2400" b="1" dirty="0">
                <a:cs typeface="Courier New" pitchFamily="49" charset="0"/>
              </a:rPr>
              <a:t>(</a:t>
            </a:r>
            <a:r>
              <a:rPr lang="zh-CN" altLang="en-US" sz="2400" b="1" dirty="0">
                <a:cs typeface="Courier New" pitchFamily="49" charset="0"/>
              </a:rPr>
              <a:t>文件指针</a:t>
            </a:r>
            <a:r>
              <a:rPr lang="en-US" altLang="zh-CN" sz="2400" b="1" dirty="0">
                <a:cs typeface="Courier New" pitchFamily="49" charset="0"/>
              </a:rPr>
              <a:t>);</a:t>
            </a:r>
          </a:p>
          <a:p>
            <a:pPr algn="just"/>
            <a:r>
              <a:rPr lang="zh-CN" altLang="en-US" sz="2400" b="1" dirty="0">
                <a:cs typeface="Courier New" pitchFamily="49" charset="0"/>
              </a:rPr>
              <a:t>例如，</a:t>
            </a:r>
            <a:r>
              <a:rPr lang="en-US" altLang="zh-CN" sz="2400" b="1" dirty="0" err="1">
                <a:cs typeface="Courier New" pitchFamily="49" charset="0"/>
              </a:rPr>
              <a:t>ch</a:t>
            </a:r>
            <a:r>
              <a:rPr lang="en-US" altLang="zh-CN" sz="2400" b="1" dirty="0">
                <a:cs typeface="Courier New" pitchFamily="49" charset="0"/>
              </a:rPr>
              <a:t> = </a:t>
            </a:r>
            <a:r>
              <a:rPr lang="en-US" altLang="zh-CN" sz="2400" b="1" dirty="0" err="1">
                <a:cs typeface="Courier New" pitchFamily="49" charset="0"/>
              </a:rPr>
              <a:t>fgetc</a:t>
            </a:r>
            <a:r>
              <a:rPr lang="en-US" altLang="zh-CN" sz="2400" b="1" dirty="0">
                <a:cs typeface="Courier New" pitchFamily="49" charset="0"/>
              </a:rPr>
              <a:t>(</a:t>
            </a:r>
            <a:r>
              <a:rPr lang="en-US" altLang="zh-CN" sz="2400" b="1" dirty="0" err="1">
                <a:cs typeface="Courier New" pitchFamily="49" charset="0"/>
              </a:rPr>
              <a:t>fp</a:t>
            </a:r>
            <a:r>
              <a:rPr lang="en-US" altLang="zh-CN" sz="2400" b="1" dirty="0">
                <a:cs typeface="Courier New" pitchFamily="49" charset="0"/>
              </a:rPr>
              <a:t>);</a:t>
            </a:r>
            <a:endParaRPr lang="en-US" altLang="zh-CN" sz="2400" b="1" dirty="0"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7082" y="2708920"/>
            <a:ext cx="609917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2"/>
                </a:solidFill>
                <a:cs typeface="Courier New" pitchFamily="49" charset="0"/>
              </a:rPr>
              <a:t>2. </a:t>
            </a:r>
            <a:r>
              <a:rPr lang="zh-CN" altLang="en-US" sz="2400" b="1" dirty="0">
                <a:solidFill>
                  <a:schemeClr val="accent2"/>
                </a:solidFill>
                <a:cs typeface="Courier New" pitchFamily="49" charset="0"/>
              </a:rPr>
              <a:t>向文件写字符函数</a:t>
            </a:r>
          </a:p>
          <a:p>
            <a:pPr algn="just"/>
            <a:r>
              <a:rPr lang="zh-CN" altLang="en-US" sz="2400" b="1" dirty="0">
                <a:cs typeface="Courier New" pitchFamily="49" charset="0"/>
              </a:rPr>
              <a:t>一般形式为：</a:t>
            </a:r>
            <a:r>
              <a:rPr lang="en-US" altLang="zh-CN" sz="2400" b="1" dirty="0" err="1">
                <a:cs typeface="Courier New" pitchFamily="49" charset="0"/>
              </a:rPr>
              <a:t>fputc</a:t>
            </a:r>
            <a:r>
              <a:rPr lang="en-US" altLang="zh-CN" sz="2400" b="1" dirty="0">
                <a:cs typeface="Courier New" pitchFamily="49" charset="0"/>
              </a:rPr>
              <a:t>(</a:t>
            </a:r>
            <a:r>
              <a:rPr lang="zh-CN" altLang="en-US" sz="2400" b="1" dirty="0">
                <a:cs typeface="Courier New" pitchFamily="49" charset="0"/>
              </a:rPr>
              <a:t>字符量，文件指针</a:t>
            </a:r>
            <a:r>
              <a:rPr lang="en-US" altLang="zh-CN" sz="2400" b="1" dirty="0">
                <a:cs typeface="Courier New" pitchFamily="49" charset="0"/>
              </a:rPr>
              <a:t>);</a:t>
            </a:r>
          </a:p>
          <a:p>
            <a:pPr algn="just"/>
            <a:r>
              <a:rPr lang="zh-CN" altLang="en-US" sz="2400" b="1" dirty="0">
                <a:cs typeface="Courier New" pitchFamily="49" charset="0"/>
              </a:rPr>
              <a:t>例如，</a:t>
            </a:r>
            <a:r>
              <a:rPr lang="en-US" altLang="zh-CN" sz="2400" b="1" dirty="0" err="1">
                <a:cs typeface="Courier New" pitchFamily="49" charset="0"/>
              </a:rPr>
              <a:t>fputc</a:t>
            </a:r>
            <a:r>
              <a:rPr lang="en-US" altLang="zh-CN" sz="2400" b="1" dirty="0">
                <a:cs typeface="Courier New" pitchFamily="49" charset="0"/>
              </a:rPr>
              <a:t>('a',</a:t>
            </a:r>
            <a:r>
              <a:rPr lang="en-US" altLang="zh-CN" sz="2400" b="1" dirty="0" err="1">
                <a:cs typeface="Courier New" pitchFamily="49" charset="0"/>
              </a:rPr>
              <a:t>fp</a:t>
            </a:r>
            <a:r>
              <a:rPr lang="en-US" altLang="zh-CN" sz="2400" b="1" dirty="0">
                <a:cs typeface="Courier New" pitchFamily="49" charset="0"/>
              </a:rPr>
              <a:t>);</a:t>
            </a:r>
          </a:p>
          <a:p>
            <a:pPr algn="just"/>
            <a:r>
              <a:rPr lang="zh-CN" altLang="en-US" sz="2400" b="1" dirty="0">
                <a:cs typeface="Courier New" pitchFamily="49" charset="0"/>
              </a:rPr>
              <a:t>功能：把字符常量</a:t>
            </a:r>
            <a:r>
              <a:rPr lang="en-US" altLang="zh-CN" sz="2400" b="1" dirty="0">
                <a:cs typeface="Courier New" pitchFamily="49" charset="0"/>
              </a:rPr>
              <a:t>'a'</a:t>
            </a:r>
            <a:r>
              <a:rPr lang="zh-CN" altLang="en-US" sz="2400" b="1" dirty="0">
                <a:cs typeface="Courier New" pitchFamily="49" charset="0"/>
              </a:rPr>
              <a:t>写入</a:t>
            </a:r>
            <a:r>
              <a:rPr lang="en-US" altLang="zh-CN" sz="2400" b="1" dirty="0" err="1">
                <a:cs typeface="Courier New" pitchFamily="49" charset="0"/>
              </a:rPr>
              <a:t>fp</a:t>
            </a:r>
            <a:r>
              <a:rPr lang="zh-CN" altLang="en-US" sz="2400" b="1" dirty="0">
                <a:cs typeface="Courier New" pitchFamily="49" charset="0"/>
              </a:rPr>
              <a:t>所指向的文件中。</a:t>
            </a:r>
            <a:endParaRPr lang="zh-CN" altLang="en-US" sz="24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0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r>
              <a:rPr lang="en-US" altLang="en-US" dirty="0" err="1"/>
              <a:t>读写函数</a:t>
            </a:r>
            <a:endParaRPr lang="zh-CN" altLang="en-US" dirty="0"/>
          </a:p>
        </p:txBody>
      </p:sp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684212" y="1412776"/>
            <a:ext cx="85833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1. </a:t>
            </a:r>
            <a:r>
              <a:rPr lang="zh-CN" altLang="en-US" sz="2400" dirty="0">
                <a:solidFill>
                  <a:schemeClr val="accent2"/>
                </a:solidFill>
              </a:rPr>
              <a:t>读字符串函数</a:t>
            </a:r>
            <a:r>
              <a:rPr lang="en-US" altLang="zh-CN" sz="2400" dirty="0" err="1">
                <a:solidFill>
                  <a:schemeClr val="accent2"/>
                </a:solidFill>
              </a:rPr>
              <a:t>fgets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b="1" dirty="0"/>
              <a:t>功能：从指定的文件中读一个字符串到字符数组中</a:t>
            </a:r>
          </a:p>
          <a:p>
            <a:r>
              <a:rPr lang="zh-CN" altLang="en-US" sz="2400" b="1" dirty="0"/>
              <a:t>调用的一般形式：</a:t>
            </a:r>
            <a:r>
              <a:rPr lang="en-US" altLang="zh-CN" sz="2400" b="1" dirty="0" err="1"/>
              <a:t>fgets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字符数组名</a:t>
            </a:r>
            <a:r>
              <a:rPr lang="en-US" altLang="zh-CN" sz="2400" b="1" dirty="0"/>
              <a:t>, n, </a:t>
            </a:r>
            <a:r>
              <a:rPr lang="zh-CN" altLang="en-US" sz="2400" b="1" dirty="0"/>
              <a:t>文件指针</a:t>
            </a:r>
            <a:r>
              <a:rPr lang="en-US" altLang="zh-CN" sz="2400" b="1" dirty="0"/>
              <a:t>);</a:t>
            </a:r>
          </a:p>
          <a:p>
            <a:r>
              <a:rPr lang="zh-CN" altLang="en-US" sz="2400" dirty="0"/>
              <a:t>其中，</a:t>
            </a:r>
            <a:r>
              <a:rPr lang="en-US" altLang="zh-CN" sz="2400" dirty="0"/>
              <a:t>n</a:t>
            </a:r>
            <a:r>
              <a:rPr lang="zh-CN" altLang="en-US" sz="2400" dirty="0"/>
              <a:t>是一个正整数，表示从文件中读出的字符串不超过</a:t>
            </a:r>
            <a:r>
              <a:rPr lang="en-US" altLang="zh-CN" sz="2400" dirty="0"/>
              <a:t>n-1</a:t>
            </a:r>
            <a:r>
              <a:rPr lang="zh-CN" altLang="en-US" sz="2400" dirty="0"/>
              <a:t>个字符。在读入的最后一个字符后加上字符串结束标志‘</a:t>
            </a:r>
            <a:r>
              <a:rPr lang="en-US" altLang="zh-CN" sz="2400" dirty="0"/>
              <a:t>\0’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例如，</a:t>
            </a:r>
            <a:r>
              <a:rPr lang="en-US" altLang="zh-CN" sz="2400" dirty="0" err="1"/>
              <a:t>fgets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, n, 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从</a:t>
            </a:r>
            <a:r>
              <a:rPr lang="en-US" altLang="zh-CN" sz="2400" dirty="0" err="1"/>
              <a:t>fp</a:t>
            </a:r>
            <a:r>
              <a:rPr lang="zh-CN" altLang="en-US" sz="2400" dirty="0"/>
              <a:t>所指向的文件中读出</a:t>
            </a:r>
            <a:r>
              <a:rPr lang="en-US" altLang="zh-CN" sz="2400" dirty="0"/>
              <a:t>n-1</a:t>
            </a:r>
            <a:r>
              <a:rPr lang="zh-CN" altLang="en-US" sz="2400" dirty="0"/>
              <a:t>个字符并送入字符数组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中。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7901" y="4162440"/>
            <a:ext cx="80660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2. </a:t>
            </a:r>
            <a:r>
              <a:rPr lang="zh-CN" altLang="en-US" sz="2400" dirty="0">
                <a:solidFill>
                  <a:schemeClr val="accent2"/>
                </a:solidFill>
              </a:rPr>
              <a:t>写字符串函数</a:t>
            </a:r>
            <a:r>
              <a:rPr lang="en-US" altLang="zh-CN" sz="2400" dirty="0" err="1">
                <a:solidFill>
                  <a:schemeClr val="accent2"/>
                </a:solidFill>
              </a:rPr>
              <a:t>fputs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b="1" dirty="0"/>
              <a:t>功能：向指定的文件写入一个字符串</a:t>
            </a:r>
          </a:p>
          <a:p>
            <a:r>
              <a:rPr lang="zh-CN" altLang="en-US" sz="2400" b="1" dirty="0"/>
              <a:t>一般形式为：</a:t>
            </a:r>
            <a:r>
              <a:rPr lang="en-US" altLang="zh-CN" sz="2400" b="1" dirty="0" err="1"/>
              <a:t>fputs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字符串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文件指针</a:t>
            </a:r>
            <a:r>
              <a:rPr lang="en-US" altLang="zh-CN" sz="2400" b="1" dirty="0"/>
              <a:t>);</a:t>
            </a:r>
          </a:p>
          <a:p>
            <a:r>
              <a:rPr lang="zh-CN" altLang="en-US" sz="2400" dirty="0"/>
              <a:t>其中，字符串可以是字符串常量，也可以是字符数组名或指针变量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127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4599" y="1196752"/>
            <a:ext cx="103835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        </a:t>
            </a:r>
            <a:r>
              <a:rPr lang="en-US" altLang="zh-CN" sz="2400" b="1" dirty="0" err="1"/>
              <a:t>fscanf</a:t>
            </a:r>
            <a:r>
              <a:rPr lang="zh-CN" altLang="en-US" sz="2400" b="1" dirty="0"/>
              <a:t>函数和</a:t>
            </a:r>
            <a:r>
              <a:rPr lang="en-US" altLang="zh-CN" sz="2400" b="1" dirty="0" err="1"/>
              <a:t>fprintf</a:t>
            </a:r>
            <a:r>
              <a:rPr lang="zh-CN" altLang="en-US" sz="2400" b="1" dirty="0"/>
              <a:t>函数与前面使用的</a:t>
            </a:r>
            <a:r>
              <a:rPr lang="en-US" altLang="zh-CN" sz="2400" b="1" dirty="0" err="1"/>
              <a:t>scanf</a:t>
            </a:r>
            <a:r>
              <a:rPr lang="zh-CN" altLang="en-US" sz="2400" b="1" dirty="0"/>
              <a:t>函数和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函数的功能相似，都是格式化读写函数。两者的区别在于</a:t>
            </a:r>
            <a:r>
              <a:rPr lang="en-US" altLang="zh-CN" sz="2400" b="1" dirty="0" err="1"/>
              <a:t>fscanf</a:t>
            </a:r>
            <a:r>
              <a:rPr lang="zh-CN" altLang="en-US" sz="2400" b="1" dirty="0"/>
              <a:t>函数和</a:t>
            </a:r>
            <a:r>
              <a:rPr lang="en-US" altLang="zh-CN" sz="2400" b="1" dirty="0" err="1"/>
              <a:t>fprintf</a:t>
            </a:r>
            <a:r>
              <a:rPr lang="zh-CN" altLang="en-US" sz="2400" b="1" dirty="0"/>
              <a:t>函数的读写对象不是键盘和显示器，而是磁盘文件。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55614" y="2708920"/>
            <a:ext cx="686358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格式化读写函数调用的一般形式为</a:t>
            </a:r>
          </a:p>
          <a:p>
            <a:r>
              <a:rPr lang="en-US" altLang="zh-CN" sz="2400" b="1" dirty="0" err="1"/>
              <a:t>fscanf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文件指针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格式字符串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输入表列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 err="1"/>
              <a:t>fprintf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文件指针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格式字符串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输出表列</a:t>
            </a:r>
            <a:r>
              <a:rPr lang="en-US" altLang="zh-CN" sz="2400" b="1" dirty="0"/>
              <a:t>);</a:t>
            </a:r>
          </a:p>
          <a:p>
            <a:r>
              <a:rPr lang="zh-CN" altLang="en-US" sz="2400" dirty="0"/>
              <a:t>例如，</a:t>
            </a:r>
            <a:r>
              <a:rPr lang="en-US" altLang="zh-CN" sz="2400" dirty="0"/>
              <a:t>FILE *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fscanf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, "%d", &amp;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fprintf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, "%d",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);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875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文件读写函数</a:t>
            </a:r>
            <a:endParaRPr lang="zh-CN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89124" y="1340768"/>
            <a:ext cx="92313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        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语言除了提供字符、字符串读写、格式化读写函数外，还提供了用于整块数据的读写函数，可用来读写一组数据，如一个数组元素、一个结构体变量的值</a:t>
            </a:r>
            <a:r>
              <a:rPr lang="zh-CN" altLang="en-US" sz="2400" b="1"/>
              <a:t>等</a:t>
            </a:r>
            <a:r>
              <a:rPr lang="zh-CN" altLang="en-US" sz="2400" b="1" smtClean="0"/>
              <a:t>。（针对二进制文件）</a:t>
            </a:r>
            <a:endParaRPr lang="zh-CN" altLang="en-US" sz="24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65981" y="2924944"/>
            <a:ext cx="92313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</a:rPr>
              <a:t>     1</a:t>
            </a:r>
            <a:r>
              <a:rPr lang="en-US" altLang="zh-CN" sz="2400" b="1" dirty="0">
                <a:solidFill>
                  <a:schemeClr val="accent2"/>
                </a:solidFill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</a:rPr>
              <a:t>读数据块函数调用的一般形式为</a:t>
            </a:r>
          </a:p>
          <a:p>
            <a:r>
              <a:rPr lang="en-US" altLang="zh-CN" sz="2400" b="1" dirty="0" smtClean="0">
                <a:solidFill>
                  <a:schemeClr val="accent2"/>
                </a:solidFill>
              </a:rPr>
              <a:t>           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fread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(buffer</a:t>
            </a:r>
            <a:r>
              <a:rPr lang="en-US" altLang="zh-CN" sz="2400" b="1" dirty="0">
                <a:solidFill>
                  <a:schemeClr val="accent2"/>
                </a:solidFill>
              </a:rPr>
              <a:t>, size, count,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fp</a:t>
            </a:r>
            <a:r>
              <a:rPr lang="en-US" altLang="zh-CN" sz="2400" b="1" dirty="0">
                <a:solidFill>
                  <a:schemeClr val="accent2"/>
                </a:solidFill>
              </a:rPr>
              <a:t>);</a:t>
            </a:r>
          </a:p>
          <a:p>
            <a:r>
              <a:rPr lang="en-US" altLang="zh-CN" sz="2400" b="1" dirty="0" smtClean="0">
                <a:solidFill>
                  <a:schemeClr val="accent2"/>
                </a:solidFill>
              </a:rPr>
              <a:t>     2</a:t>
            </a:r>
            <a:r>
              <a:rPr lang="en-US" altLang="zh-CN" sz="2400" b="1" dirty="0">
                <a:solidFill>
                  <a:schemeClr val="accent2"/>
                </a:solidFill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</a:rPr>
              <a:t>写数据块函数调用的一般形式为</a:t>
            </a:r>
          </a:p>
          <a:p>
            <a:r>
              <a:rPr lang="en-US" altLang="zh-CN" sz="2400" b="1" dirty="0" smtClean="0">
                <a:solidFill>
                  <a:schemeClr val="accent2"/>
                </a:solidFill>
              </a:rPr>
              <a:t>           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fwrite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(buffer</a:t>
            </a:r>
            <a:r>
              <a:rPr lang="en-US" altLang="zh-CN" sz="2400" b="1" dirty="0">
                <a:solidFill>
                  <a:schemeClr val="accent2"/>
                </a:solidFill>
              </a:rPr>
              <a:t>, size, count,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fp</a:t>
            </a:r>
            <a:r>
              <a:rPr lang="en-US" altLang="zh-CN" sz="2400" b="1" dirty="0">
                <a:solidFill>
                  <a:schemeClr val="accent2"/>
                </a:solidFill>
              </a:rPr>
              <a:t>);</a:t>
            </a:r>
          </a:p>
          <a:p>
            <a:r>
              <a:rPr lang="zh-CN" altLang="en-US" sz="2400" b="1" dirty="0"/>
              <a:t>其中，</a:t>
            </a:r>
            <a:r>
              <a:rPr lang="en-US" altLang="zh-CN" sz="2400" b="1" dirty="0"/>
              <a:t>buffer</a:t>
            </a:r>
            <a:r>
              <a:rPr lang="zh-CN" altLang="en-US" sz="2400" b="1" dirty="0"/>
              <a:t>是一个指针，在</a:t>
            </a:r>
            <a:r>
              <a:rPr lang="en-US" altLang="zh-CN" sz="2400" b="1" dirty="0" err="1"/>
              <a:t>fread</a:t>
            </a:r>
            <a:r>
              <a:rPr lang="zh-CN" altLang="en-US" sz="2400" b="1" dirty="0"/>
              <a:t>函数中，表示存放输入数据的首地址。在</a:t>
            </a:r>
            <a:r>
              <a:rPr lang="en-US" altLang="zh-CN" sz="2400" b="1" dirty="0" err="1"/>
              <a:t>fwrite</a:t>
            </a:r>
            <a:r>
              <a:rPr lang="zh-CN" altLang="en-US" sz="2400" b="1" dirty="0"/>
              <a:t>函数中，表示存放输出数据的首地址。</a:t>
            </a:r>
            <a:r>
              <a:rPr lang="en-US" altLang="zh-CN" sz="2400" b="1" dirty="0"/>
              <a:t>size</a:t>
            </a:r>
            <a:r>
              <a:rPr lang="zh-CN" altLang="en-US" sz="2400" b="1" dirty="0"/>
              <a:t>表示数据块的字节数。</a:t>
            </a:r>
            <a:r>
              <a:rPr lang="en-US" altLang="zh-CN" sz="2400" b="1" dirty="0"/>
              <a:t>count</a:t>
            </a:r>
            <a:r>
              <a:rPr lang="zh-CN" altLang="en-US" sz="2400" b="1" dirty="0"/>
              <a:t>表示要读写的数据块块数。</a:t>
            </a:r>
            <a:r>
              <a:rPr lang="en-US" altLang="zh-CN" sz="2400" b="1" dirty="0" err="1"/>
              <a:t>fp</a:t>
            </a:r>
            <a:r>
              <a:rPr lang="zh-CN" altLang="en-US" sz="2400" b="1" dirty="0"/>
              <a:t>表示文件指针。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4695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44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123" y="44807"/>
            <a:ext cx="1097851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3200" dirty="0" smtClean="0"/>
              <a:t>语言</a:t>
            </a:r>
            <a:r>
              <a:rPr lang="zh-CN" altLang="en-US" sz="3200" dirty="0"/>
              <a:t>文件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概念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2591" y="1158876"/>
            <a:ext cx="9447286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前面介绍的程序都是在内存中运行的，一旦程序运行结束，那些数据也就都不存在了；但在实际应用中，大量的数据都是要保存下来的，因而必须将这些数据保存在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外存中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，在使用时再调入内存，这就需要使用磁盘文件来实现。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2591" y="2997200"/>
            <a:ext cx="9447286" cy="280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文件是指记录在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介质上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的相关数据的集合。每个数据集都有一个名称，称为文件名，它是访问文件的标识。存储在磁盘文件中的数据可以永久保存，重复使用。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   当有大量数据需要输入时，可通过编辑工具事先建立数据文件，并存储在磁盘上；程序运行时，可通过专门的输入函数从磁盘文件中读取数据进行处理，处理结束后通过专门的输出函数将结果写到磁盘文件中。</a:t>
            </a:r>
          </a:p>
        </p:txBody>
      </p:sp>
    </p:spTree>
    <p:extLst>
      <p:ext uri="{BB962C8B-B14F-4D97-AF65-F5344CB8AC3E}">
        <p14:creationId xmlns:p14="http://schemas.microsoft.com/office/powerpoint/2010/main" val="14605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559" y="188640"/>
            <a:ext cx="1097851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语言文件的概念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4559" y="1412776"/>
            <a:ext cx="9880351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从文件编码的方式来看，文件可分为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ASCII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码文件和二进制码文件两种。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ASCII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文件也称为文本文件，这种文件在磁盘中存放时每个字符对应一个字节，用于存放对应的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ASCII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码值。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ASCII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码文件可在屏幕上按字符显示，例如源程序文件就是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ASCII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文件，由于是按字符显示，可以识别。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   二进制文件是按二进制的编码方式来存放文件的，二进制文件虽然也可在屏幕上显示，但其内容显示为乱码。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系统在处理这些文件时，并不区分类型，都视为字符流，按字节进行处理。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13725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文件指针的定义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5649" y="1628775"/>
            <a:ext cx="99520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用一个指针变量指向一个文件，这个指针称为文件指针。通过文件指针就可对所指的文件进行各种操作。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定义文件指针变量的一般形式为</a:t>
            </a:r>
          </a:p>
          <a:p>
            <a:r>
              <a:rPr lang="en-US" altLang="zh-CN" sz="2800" b="1" dirty="0" smtClean="0"/>
              <a:t>	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FILE  </a:t>
            </a:r>
            <a:r>
              <a:rPr lang="en-US" altLang="zh-CN" sz="2800" b="1" dirty="0">
                <a:solidFill>
                  <a:srgbClr val="FF0000"/>
                </a:solidFill>
              </a:rPr>
              <a:t>*</a:t>
            </a:r>
            <a:r>
              <a:rPr lang="zh-CN" altLang="en-US" sz="2800" b="1" dirty="0"/>
              <a:t>指针变量标识符</a:t>
            </a:r>
            <a:r>
              <a:rPr lang="en-US" altLang="zh-CN" sz="2800" b="1" dirty="0" smtClean="0"/>
              <a:t>;</a:t>
            </a:r>
          </a:p>
          <a:p>
            <a:endParaRPr lang="en-US" altLang="zh-CN" sz="2800" b="1" dirty="0"/>
          </a:p>
          <a:p>
            <a:r>
              <a:rPr lang="zh-CN" altLang="en-US" sz="2800" dirty="0"/>
              <a:t>其中，</a:t>
            </a:r>
            <a:r>
              <a:rPr lang="en-US" altLang="zh-CN" sz="2800" dirty="0"/>
              <a:t>FILE</a:t>
            </a:r>
            <a:r>
              <a:rPr lang="zh-CN" altLang="en-US" sz="2800" dirty="0"/>
              <a:t>应为大写，它是由</a:t>
            </a:r>
            <a:r>
              <a:rPr lang="zh-CN" altLang="en-US" sz="2800" dirty="0" smtClean="0"/>
              <a:t>系统在</a:t>
            </a:r>
            <a:r>
              <a:rPr lang="en-US" altLang="zh-CN" sz="2800" dirty="0" err="1"/>
              <a:t>stdio.h</a:t>
            </a:r>
            <a:r>
              <a:rPr lang="zh-CN" altLang="en-US" sz="2800" dirty="0"/>
              <a:t>头文件中</a:t>
            </a:r>
            <a:r>
              <a:rPr lang="zh-CN" altLang="en-US" sz="2800" dirty="0" smtClean="0"/>
              <a:t>事先定义的一</a:t>
            </a:r>
            <a:r>
              <a:rPr lang="zh-CN" altLang="en-US" sz="2800" dirty="0"/>
              <a:t>个结构体类型，该结构体中含有文件名、文件状态和文件当前位置等信息</a:t>
            </a:r>
            <a:r>
              <a:rPr lang="zh-CN" altLang="en-US" sz="2800" dirty="0" smtClean="0"/>
              <a:t>。在</a:t>
            </a:r>
            <a:r>
              <a:rPr lang="zh-CN" altLang="en-US" sz="2800" dirty="0"/>
              <a:t>程序中只要引用了</a:t>
            </a:r>
            <a:r>
              <a:rPr lang="en-US" altLang="zh-CN" sz="2800" dirty="0" err="1"/>
              <a:t>stdio.h</a:t>
            </a:r>
            <a:r>
              <a:rPr lang="zh-CN" altLang="en-US" sz="2800" dirty="0"/>
              <a:t>，就可以直接使用</a:t>
            </a:r>
            <a:r>
              <a:rPr lang="en-US" altLang="zh-CN" sz="2800" dirty="0"/>
              <a:t>FILE</a:t>
            </a:r>
            <a:r>
              <a:rPr lang="zh-CN" altLang="en-US" sz="2800" dirty="0"/>
              <a:t>来定义文件指针变量。</a:t>
            </a:r>
          </a:p>
        </p:txBody>
      </p:sp>
    </p:spTree>
    <p:extLst>
      <p:ext uri="{BB962C8B-B14F-4D97-AF65-F5344CB8AC3E}">
        <p14:creationId xmlns:p14="http://schemas.microsoft.com/office/powerpoint/2010/main" val="159969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9941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文件的基本操作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98575" y="1340768"/>
            <a:ext cx="10585176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    </a:t>
            </a:r>
            <a:endParaRPr lang="en-US" altLang="zh-CN" sz="2400" b="1" dirty="0" smtClean="0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 smtClean="0">
                <a:latin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latin typeface="宋体" pitchFamily="2" charset="-122"/>
                <a:cs typeface="Times New Roman" pitchFamily="18" charset="0"/>
              </a:rPr>
              <a:t>文件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的基本操作主要包括文件打开、读、写、定位以及文件的关闭。文件基本操作的第一步就是要打开文件，最后一步是关闭文件。打开文件，就是建立文件的各种有关信息，并使文件指针指向该文件，以便进行其它操作。关闭文件则断开指针与文件之间的联系，也就禁止再对该文件进行操作。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endParaRPr lang="zh-CN" altLang="en-US" sz="2400" b="1" dirty="0"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  <a:cs typeface="Times New Roman" pitchFamily="18" charset="0"/>
              </a:rPr>
              <a:t>对文件的操作可以分成三步：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  <a:cs typeface="Times New Roman" pitchFamily="18" charset="0"/>
              </a:rPr>
              <a:t>(1)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  <a:cs typeface="Times New Roman" pitchFamily="18" charset="0"/>
              </a:rPr>
              <a:t>打开文件。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  <a:cs typeface="Times New Roman" pitchFamily="18" charset="0"/>
              </a:rPr>
              <a:t>(2)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  <a:cs typeface="Times New Roman" pitchFamily="18" charset="0"/>
              </a:rPr>
              <a:t>对文件进行读写等操作。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  <a:cs typeface="Times New Roman" pitchFamily="18" charset="0"/>
              </a:rPr>
              <a:t>(3)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  <a:cs typeface="Times New Roman" pitchFamily="18" charset="0"/>
              </a:rPr>
              <a:t>关闭文件。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endParaRPr lang="zh-CN" altLang="en-US" sz="2400" b="1" dirty="0">
              <a:solidFill>
                <a:schemeClr val="accent2"/>
              </a:solidFill>
              <a:latin typeface="宋体" pitchFamily="2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在Ｃ语言中，文件操作都是由库函数来完成的。</a:t>
            </a:r>
          </a:p>
        </p:txBody>
      </p:sp>
    </p:spTree>
    <p:extLst>
      <p:ext uri="{BB962C8B-B14F-4D97-AF65-F5344CB8AC3E}">
        <p14:creationId xmlns:p14="http://schemas.microsoft.com/office/powerpoint/2010/main" val="264104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文件打开操作</a:t>
            </a:r>
            <a:endParaRPr lang="zh-CN" altLang="en-US" sz="3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80654" y="1700808"/>
            <a:ext cx="9448179" cy="323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400" dirty="0"/>
              <a:t>在实际应用中，要加上判断语句，以增强程序可靠性。</a:t>
            </a:r>
          </a:p>
          <a:p>
            <a:pPr algn="just"/>
            <a:r>
              <a:rPr lang="zh-CN" altLang="en-US" sz="2400" dirty="0"/>
              <a:t>	</a:t>
            </a:r>
            <a:r>
              <a:rPr lang="en-US" altLang="zh-CN" sz="2400" dirty="0"/>
              <a:t>FILE *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;</a:t>
            </a:r>
          </a:p>
          <a:p>
            <a:pPr algn="just"/>
            <a:r>
              <a:rPr lang="en-US" altLang="zh-CN" sz="2400" dirty="0"/>
              <a:t>	if ((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fopen</a:t>
            </a:r>
            <a:r>
              <a:rPr lang="en-US" altLang="zh-CN" sz="2400" dirty="0"/>
              <a:t>("e:\\chp12\\exp1.c", "r")) == NULL) </a:t>
            </a:r>
          </a:p>
          <a:p>
            <a:pPr algn="just"/>
            <a:r>
              <a:rPr lang="en-US" altLang="zh-CN" sz="2400" dirty="0"/>
              <a:t>           /* </a:t>
            </a:r>
            <a:r>
              <a:rPr lang="zh-CN" altLang="en-US" sz="2400" dirty="0"/>
              <a:t>如果打开文件失败 *</a:t>
            </a:r>
            <a:r>
              <a:rPr lang="en-US" altLang="zh-CN" sz="2400" dirty="0"/>
              <a:t>/</a:t>
            </a:r>
          </a:p>
          <a:p>
            <a:pPr algn="just"/>
            <a:r>
              <a:rPr lang="en-US" altLang="zh-CN" sz="2400" dirty="0"/>
              <a:t>	{</a:t>
            </a:r>
          </a:p>
          <a:p>
            <a:pPr algn="just"/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</a:t>
            </a:r>
            <a:r>
              <a:rPr lang="en-US" altLang="zh-CN" sz="2400" dirty="0" err="1"/>
              <a:t>nopen</a:t>
            </a:r>
            <a:r>
              <a:rPr lang="en-US" altLang="zh-CN" sz="2400" dirty="0"/>
              <a:t> file error!\n");</a:t>
            </a:r>
          </a:p>
          <a:p>
            <a:pPr algn="just"/>
            <a:r>
              <a:rPr lang="en-US" altLang="zh-CN" sz="2400" dirty="0"/>
              <a:t>		return 1;  /* </a:t>
            </a:r>
            <a:r>
              <a:rPr lang="zh-CN" altLang="en-US" sz="2400" dirty="0"/>
              <a:t>结束程序 *</a:t>
            </a:r>
            <a:r>
              <a:rPr lang="en-US" altLang="zh-CN" sz="2400" dirty="0"/>
              <a:t>/</a:t>
            </a:r>
          </a:p>
          <a:p>
            <a:pPr algn="just"/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529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33551"/>
              </p:ext>
            </p:extLst>
          </p:nvPr>
        </p:nvGraphicFramePr>
        <p:xfrm>
          <a:off x="1634679" y="1556792"/>
          <a:ext cx="7632700" cy="4832033"/>
        </p:xfrm>
        <a:graphic>
          <a:graphicData uri="http://schemas.openxmlformats.org/drawingml/2006/table">
            <a:tbl>
              <a:tblPr/>
              <a:tblGrid>
                <a:gridCol w="1600200"/>
                <a:gridCol w="603250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使用方式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意义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只读打开一个文本文件，只允许读数据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只写打开或建立一个新的文本文件，只允许写数据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追加打开一个文本文件，并在文件末尾写数据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rb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只读打开一个二进制文件，只允许读数据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wb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只写打开或建立一个新的二进制文件，只允许写数据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ab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追加打开一个二进制文件，并在文件末尾写数据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r+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读写打开一个文本文件，允许读和写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w+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读写打开或建立一个新的文本文件，允许读写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a+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读写打开一个文本文件，允许读，或在文件末追加数据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rb+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读写打开一个二进制文件，允许读和写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wb+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读写打开或建立一个新的二进制文件，允许读和写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ab+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读写打开一个二进制文件，允许读，或在文件末追加数据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76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文件的关闭操作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70583" y="1543052"/>
            <a:ext cx="10240838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2800" dirty="0"/>
              <a:t>        </a:t>
            </a:r>
            <a:r>
              <a:rPr lang="zh-CN" altLang="en-US" sz="2800" dirty="0"/>
              <a:t>文件使用完毕，要用关闭文件函数</a:t>
            </a:r>
            <a:r>
              <a:rPr lang="en-US" altLang="zh-CN" sz="2800" dirty="0" err="1"/>
              <a:t>fclose</a:t>
            </a:r>
            <a:r>
              <a:rPr lang="zh-CN" altLang="en-US" sz="2800" dirty="0"/>
              <a:t>把文件关闭，以避免文件的数据丢失等错误。</a:t>
            </a:r>
          </a:p>
          <a:p>
            <a:pPr algn="just"/>
            <a:endParaRPr lang="zh-CN" altLang="en-US" sz="2800" dirty="0"/>
          </a:p>
          <a:p>
            <a:pPr algn="just"/>
            <a:r>
              <a:rPr lang="en-US" altLang="zh-CN" sz="2800" b="1" dirty="0" err="1"/>
              <a:t>fclose</a:t>
            </a:r>
            <a:r>
              <a:rPr lang="zh-CN" altLang="en-US" sz="2800" b="1" dirty="0"/>
              <a:t>是关闭文件函数，其调用的一般形式为</a:t>
            </a:r>
          </a:p>
          <a:p>
            <a:pPr algn="just"/>
            <a:r>
              <a:rPr lang="en-US" altLang="zh-CN" sz="2800" b="1" dirty="0" err="1"/>
              <a:t>fclose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文件指针</a:t>
            </a:r>
            <a:r>
              <a:rPr lang="en-US" altLang="zh-CN" sz="2800" b="1" dirty="0"/>
              <a:t>);</a:t>
            </a:r>
          </a:p>
          <a:p>
            <a:pPr algn="just"/>
            <a:endParaRPr lang="en-US" altLang="zh-CN" sz="2800" b="1" dirty="0"/>
          </a:p>
          <a:p>
            <a:pPr algn="just"/>
            <a:r>
              <a:rPr lang="en-US" altLang="zh-CN" sz="2800" dirty="0"/>
              <a:t>      </a:t>
            </a:r>
            <a:r>
              <a:rPr lang="zh-CN" altLang="en-US" sz="2800" dirty="0"/>
              <a:t>正常完成关闭文件操作时，</a:t>
            </a:r>
            <a:r>
              <a:rPr lang="en-US" altLang="zh-CN" sz="2800" dirty="0" err="1"/>
              <a:t>fclose</a:t>
            </a:r>
            <a:r>
              <a:rPr lang="zh-CN" altLang="en-US" sz="2800" dirty="0"/>
              <a:t>函数的返回值为零。如返回值非零，则表示有错误发生。</a:t>
            </a:r>
          </a:p>
        </p:txBody>
      </p:sp>
    </p:spTree>
    <p:extLst>
      <p:ext uri="{BB962C8B-B14F-4D97-AF65-F5344CB8AC3E}">
        <p14:creationId xmlns:p14="http://schemas.microsoft.com/office/powerpoint/2010/main" val="312417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文件检测函数</a:t>
            </a:r>
            <a:endParaRPr lang="zh-CN" alt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67830" y="1268760"/>
            <a:ext cx="102399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文件检测是指对文件操作时文件是否结束、文件读写是否出错等的检测。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语言中常用的文件检测函数有：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3301" y="2222867"/>
            <a:ext cx="38911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(1) </a:t>
            </a:r>
            <a:r>
              <a:rPr lang="zh-CN" altLang="en-US" sz="2400" b="1" dirty="0">
                <a:solidFill>
                  <a:schemeClr val="accent2"/>
                </a:solidFill>
              </a:rPr>
              <a:t>文件结束检测函数</a:t>
            </a:r>
          </a:p>
          <a:p>
            <a:r>
              <a:rPr lang="en-US" altLang="zh-CN" sz="2400" b="1" dirty="0" err="1" smtClean="0"/>
              <a:t>feof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文件指针</a:t>
            </a:r>
            <a:r>
              <a:rPr lang="en-US" altLang="zh-CN" sz="2400" b="1" dirty="0"/>
              <a:t>);</a:t>
            </a:r>
          </a:p>
          <a:p>
            <a:r>
              <a:rPr lang="zh-CN" altLang="en-US" sz="2400" b="1" dirty="0"/>
              <a:t>功能：判断文件是否处于文件结束位置。如果文件结束，返回值为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，否则为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04582" y="2229665"/>
            <a:ext cx="44788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(2) </a:t>
            </a:r>
            <a:r>
              <a:rPr lang="zh-CN" altLang="en-US" sz="2400" b="1" dirty="0">
                <a:solidFill>
                  <a:schemeClr val="accent2"/>
                </a:solidFill>
              </a:rPr>
              <a:t>读写文件出错检测函数</a:t>
            </a:r>
          </a:p>
          <a:p>
            <a:r>
              <a:rPr lang="en-US" altLang="zh-CN" sz="2400" b="1" dirty="0" err="1" smtClean="0"/>
              <a:t>ferror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文件指针</a:t>
            </a:r>
            <a:r>
              <a:rPr lang="en-US" altLang="zh-CN" sz="2400" b="1" dirty="0"/>
              <a:t>);</a:t>
            </a:r>
          </a:p>
          <a:p>
            <a:r>
              <a:rPr lang="zh-CN" altLang="en-US" sz="2400" b="1" dirty="0"/>
              <a:t>功能：检查文件在用各种输入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输出函数进行读写时是否出错</a:t>
            </a:r>
            <a:r>
              <a:rPr lang="zh-CN" altLang="en-US" sz="2400" b="1" dirty="0" smtClean="0"/>
              <a:t>。未出错返回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否则表示有错。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599" y="4365104"/>
            <a:ext cx="8064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(3) </a:t>
            </a:r>
            <a:r>
              <a:rPr lang="zh-CN" altLang="en-US" sz="2400" b="1" dirty="0">
                <a:solidFill>
                  <a:schemeClr val="accent2"/>
                </a:solidFill>
              </a:rPr>
              <a:t>文件出错标志和文件结束标志置</a:t>
            </a:r>
            <a:r>
              <a:rPr lang="en-US" altLang="zh-CN" sz="2400" b="1" dirty="0">
                <a:solidFill>
                  <a:schemeClr val="accent2"/>
                </a:solidFill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</a:rPr>
              <a:t>函数</a:t>
            </a:r>
          </a:p>
          <a:p>
            <a:r>
              <a:rPr lang="en-US" altLang="zh-CN" sz="2400" b="1" dirty="0" err="1"/>
              <a:t>clearerr</a:t>
            </a:r>
            <a:r>
              <a:rPr lang="zh-CN" altLang="en-US" sz="2400" b="1" dirty="0"/>
              <a:t>函数调用的一般形式为</a:t>
            </a:r>
          </a:p>
          <a:p>
            <a:r>
              <a:rPr lang="en-US" altLang="zh-CN" sz="2400" b="1" dirty="0" err="1"/>
              <a:t>clearerr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文件指针</a:t>
            </a:r>
            <a:r>
              <a:rPr lang="en-US" altLang="zh-CN" sz="2400" b="1" dirty="0"/>
              <a:t>);</a:t>
            </a:r>
          </a:p>
          <a:p>
            <a:r>
              <a:rPr lang="zh-CN" altLang="en-US" sz="2400" b="1" dirty="0"/>
              <a:t>功能：用于清除出错标志和文件结束标志，并置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110123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8225</TotalTime>
  <Words>1479</Words>
  <Application>Microsoft Office PowerPoint</Application>
  <PresentationFormat>自定义</PresentationFormat>
  <Paragraphs>124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自定义设计方案</vt:lpstr>
      <vt:lpstr>川大暑假项目培训</vt:lpstr>
      <vt:lpstr>C语言文件的概念</vt:lpstr>
      <vt:lpstr>C语言文件的概念</vt:lpstr>
      <vt:lpstr>文件指针的定义</vt:lpstr>
      <vt:lpstr>文件的基本操作</vt:lpstr>
      <vt:lpstr>文件打开操作</vt:lpstr>
      <vt:lpstr>PowerPoint 演示文稿</vt:lpstr>
      <vt:lpstr>文件的关闭操作</vt:lpstr>
      <vt:lpstr>文件检测函数</vt:lpstr>
      <vt:lpstr>文件定位函数</vt:lpstr>
      <vt:lpstr>文本读写函数</vt:lpstr>
      <vt:lpstr>文本读写函数</vt:lpstr>
      <vt:lpstr>PowerPoint 演示文稿</vt:lpstr>
      <vt:lpstr>文件读写函数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主标题-微软雅黑</dc:title>
  <dc:creator>chumingtao</dc:creator>
  <cp:lastModifiedBy>Administrator</cp:lastModifiedBy>
  <cp:revision>1879</cp:revision>
  <dcterms:created xsi:type="dcterms:W3CDTF">2016-11-08T08:03:09Z</dcterms:created>
  <dcterms:modified xsi:type="dcterms:W3CDTF">2019-07-20T03:55:55Z</dcterms:modified>
</cp:coreProperties>
</file>