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8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288DFD6-6F81-43D2-B8A8-904369252241}">
          <p14:sldIdLst>
            <p14:sldId id="256"/>
            <p14:sldId id="257"/>
            <p14:sldId id="258"/>
            <p14:sldId id="259"/>
            <p14:sldId id="262"/>
            <p14:sldId id="263"/>
            <p14:sldId id="260"/>
            <p14:sldId id="261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  <p14:sldId id="274"/>
            <p14:sldId id="275"/>
            <p14:sldId id="278"/>
            <p14:sldId id="276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blo Nicolas Pizarro Riffo (pablo.pizarro)" initials="PNPR(" lastIdx="1" clrIdx="0">
    <p:extLst>
      <p:ext uri="{19B8F6BF-5375-455C-9EA6-DF929625EA0E}">
        <p15:presenceInfo xmlns:p15="http://schemas.microsoft.com/office/powerpoint/2012/main" userId="Pablo Nicolas Pizarro Riffo (pablo.pizarr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43" autoAdjust="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4T03:59:03.108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4T03:59:03.108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4T03:59:03.108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4T03:59:03.108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71473-9968-442F-A5F2-9E23E668A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4ABBD7-C7B7-452F-A058-F15193547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9B6D03-9CF0-4205-BA35-6FCE9AB7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7C92-30E9-4204-A8D3-C54E688E1008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4C99A-B92F-4079-BE80-1E29F98D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B0E5B5-32CC-468E-891A-60A734C8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E24E-C13E-42E7-BECB-82D6DADA3C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0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88F26-695F-4EF6-8D8D-46237741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CC3B18-C6C2-4FBB-A812-7430707C0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F9D63F-5F1B-4F2A-8B0C-F8D47040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7C92-30E9-4204-A8D3-C54E688E1008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DDFBC4-B32B-44C8-AD7D-DF613FDC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BF486A-F0BA-4FEF-A38B-B508FD6B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E24E-C13E-42E7-BECB-82D6DADA3C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75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0B0593-DFE9-4C90-8AB9-12C291A59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9F72D0-351E-4554-95D6-8E3C7464D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9D73C8-2BEB-4BF3-B8FA-44E2C586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7C92-30E9-4204-A8D3-C54E688E1008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45C67D-9F7F-41A4-B246-9BD737D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C3D059-299A-4035-B684-B7EF6F9B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E24E-C13E-42E7-BECB-82D6DADA3C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510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D51F-7E96-4A87-9B49-4E09AA6A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738D8A-030A-4477-9B6C-C62E01754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45834E-F079-49BB-99C9-2B8468D0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7C92-30E9-4204-A8D3-C54E688E1008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8AE1EF-DA9A-4C64-B616-2D09E592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070AD7-F0C9-4205-8F59-066BEAB8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E24E-C13E-42E7-BECB-82D6DADA3C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77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A6CE2-7139-4DA8-963A-E68DB9A6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1896D1-2211-47A2-A3D5-9FB9B42BE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E1F3CA-61C2-4883-BA53-F3AC2983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7C92-30E9-4204-A8D3-C54E688E1008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1B0047-E391-49FB-B92E-319C7F7D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021F09-D6B6-49C6-B70B-668A47D3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E24E-C13E-42E7-BECB-82D6DADA3C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53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A1C81-440D-45DF-9C40-70316ED3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A40E07-6C8E-432B-B49E-80EE4A677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96E2C0-1D7B-4C2F-9A42-FA027A2B4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7DDC75-678A-490E-B5AA-E82580AE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7C92-30E9-4204-A8D3-C54E688E1008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F30AC8-B4B5-4BFC-9BC5-6DA7AAF3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A4CD25-3636-4351-9FC7-07D9B419D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E24E-C13E-42E7-BECB-82D6DADA3C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763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BBDA4-ECEF-4C7C-83F2-631D1AF5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246362-ADCA-4BFA-ABBF-E558AD929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184B57-DC12-4741-9E52-7A364A0E9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A1B36F-AD36-4CF5-9EBD-38EDE2E0E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445033-0620-4731-BAF7-8B329924F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05955D-314C-474E-B776-535A42BF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7C92-30E9-4204-A8D3-C54E688E1008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404F7F-DA12-447D-A277-550E1BF1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56A83F-236B-46FA-B91F-E463C045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E24E-C13E-42E7-BECB-82D6DADA3C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13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DE629-B08D-412C-BBDF-1EE44E1B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167169-2B7A-4006-BA72-26B68C60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7C92-30E9-4204-A8D3-C54E688E1008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76DFA3-CA31-4E5E-9FC8-2BB1802E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478AA4-6CEE-4FE3-AF45-8680D40C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E24E-C13E-42E7-BECB-82D6DADA3C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218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A7F222-DB4C-4D78-8C47-25FEA163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7C92-30E9-4204-A8D3-C54E688E1008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E37A13-A0D0-4F63-9B39-43AB8DBA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4CACA2-F942-4597-BBD1-FA8821BF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E24E-C13E-42E7-BECB-82D6DADA3C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17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C3A2D-5F6C-4916-BA28-0B51BC76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5F5390-D54A-4D1C-8F69-DC49A7FF0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7C5233-EF12-45A8-9F03-314ED36A6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9E3A2B-017F-4EC7-8E62-4E3D78B2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7C92-30E9-4204-A8D3-C54E688E1008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AF62AA-D839-4B96-BAF9-98C66732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1AB705-7605-470E-92DB-30947D87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E24E-C13E-42E7-BECB-82D6DADA3C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19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89DD5-6326-4F28-807E-A255AAF3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1FFE19-6439-4046-958E-4E6B5F567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457AEB-5F50-4CE2-A4B2-867133203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777885-F466-4468-AB4A-DD4AB001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7C92-30E9-4204-A8D3-C54E688E1008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B3A5A6-75F4-4B9F-ADBE-8E35AB2B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CB85DD-C71F-4811-B03F-8EDB81C3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E24E-C13E-42E7-BECB-82D6DADA3C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51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BAD8BD-970C-4A14-BB30-08E370EA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5FEF23-565F-497F-A54C-85E33DC16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BE5AC-FEB1-48EE-971C-AC67412A8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07C92-30E9-4204-A8D3-C54E688E1008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E4CC21-D830-4CF6-8341-8B7B1EE86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F027CA-4FDE-401A-820B-86D9F9FFD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5E24E-C13E-42E7-BECB-82D6DADA3C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8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ppizarror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tex.ppizarror.com/Template-Inform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latex.ppizarror.com/Professional-CV/" TargetMode="External"/><Relationship Id="rId4" Type="http://schemas.openxmlformats.org/officeDocument/2006/relationships/hyperlink" Target="https://es.sharelatex.com/learn/Beamer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" TargetMode="External"/><Relationship Id="rId2" Type="http://schemas.openxmlformats.org/officeDocument/2006/relationships/hyperlink" Target="https://www.texstudi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D551C-B8AE-4D0A-B113-0E55118AE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err="1"/>
              <a:t>Latex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CF58AB-39FF-4BFE-A761-3005BC927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 dirty="0"/>
          </a:p>
          <a:p>
            <a:r>
              <a:rPr lang="es-419" dirty="0"/>
              <a:t>Autor: Pablo Pizarro R. - 2018</a:t>
            </a:r>
          </a:p>
          <a:p>
            <a:r>
              <a:rPr lang="es-ES" dirty="0">
                <a:hlinkClick r:id="rId2" action="ppaction://hlinkfile"/>
              </a:rPr>
              <a:t>ppizarror.com/</a:t>
            </a:r>
            <a:endParaRPr lang="es-ES" dirty="0"/>
          </a:p>
        </p:txBody>
      </p:sp>
      <p:pic>
        <p:nvPicPr>
          <p:cNvPr id="4" name="Picture 5" descr="Resultado de imagen para latex logo">
            <a:extLst>
              <a:ext uri="{FF2B5EF4-FFF2-40B4-BE49-F238E27FC236}">
                <a16:creationId xmlns:a16="http://schemas.microsoft.com/office/drawing/2014/main" id="{B489C12C-7484-4BF6-8D52-E94B3E1CF3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"/>
          <a:stretch/>
        </p:blipFill>
        <p:spPr bwMode="auto">
          <a:xfrm>
            <a:off x="4922982" y="2357871"/>
            <a:ext cx="2623128" cy="131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19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BFA4F-AC0B-46CA-9309-AF58994D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Añadir “objetos”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0BC324-2627-4624-A7D5-3064F7EFE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419" dirty="0"/>
              <a:t>En </a:t>
            </a:r>
            <a:r>
              <a:rPr lang="es-419" dirty="0" err="1"/>
              <a:t>Latex</a:t>
            </a:r>
            <a:r>
              <a:rPr lang="es-419" dirty="0"/>
              <a:t> es posible añadir una gran cantidad de objetos distintos, cada uno está definido por un entorno (</a:t>
            </a:r>
            <a:r>
              <a:rPr lang="es-419" dirty="0" err="1"/>
              <a:t>environment</a:t>
            </a:r>
            <a:r>
              <a:rPr lang="es-419" dirty="0"/>
              <a:t>):</a:t>
            </a:r>
          </a:p>
          <a:p>
            <a:pPr lvl="1"/>
            <a:r>
              <a:rPr lang="es-419" dirty="0"/>
              <a:t>I</a:t>
            </a:r>
            <a:r>
              <a:rPr lang="es-ES" dirty="0" err="1"/>
              <a:t>mágenes</a:t>
            </a:r>
            <a:r>
              <a:rPr lang="es-ES" dirty="0"/>
              <a:t>: \</a:t>
            </a:r>
            <a:r>
              <a:rPr lang="es-ES" dirty="0" err="1"/>
              <a:t>begin</a:t>
            </a:r>
            <a:r>
              <a:rPr lang="es-ES" dirty="0"/>
              <a:t>{figure}</a:t>
            </a:r>
          </a:p>
          <a:p>
            <a:pPr lvl="1"/>
            <a:r>
              <a:rPr lang="es-419" dirty="0"/>
              <a:t>L</a:t>
            </a:r>
            <a:r>
              <a:rPr lang="es-ES" dirty="0" err="1"/>
              <a:t>istas</a:t>
            </a:r>
            <a:r>
              <a:rPr lang="es-ES" dirty="0"/>
              <a:t> enumeradas: \</a:t>
            </a:r>
            <a:r>
              <a:rPr lang="es-ES" dirty="0" err="1"/>
              <a:t>begin</a:t>
            </a:r>
            <a:r>
              <a:rPr lang="es-ES" dirty="0"/>
              <a:t>{</a:t>
            </a:r>
            <a:r>
              <a:rPr lang="es-ES" dirty="0" err="1"/>
              <a:t>enumerate</a:t>
            </a:r>
            <a:r>
              <a:rPr lang="es-ES" dirty="0"/>
              <a:t>}</a:t>
            </a:r>
          </a:p>
          <a:p>
            <a:pPr lvl="1"/>
            <a:r>
              <a:rPr lang="es-419" dirty="0"/>
              <a:t>L</a:t>
            </a:r>
            <a:r>
              <a:rPr lang="es-ES" dirty="0" err="1"/>
              <a:t>istas</a:t>
            </a:r>
            <a:r>
              <a:rPr lang="es-ES" dirty="0"/>
              <a:t> sin enumerar (punteos): \</a:t>
            </a:r>
            <a:r>
              <a:rPr lang="es-ES" dirty="0" err="1"/>
              <a:t>begin</a:t>
            </a:r>
            <a:r>
              <a:rPr lang="es-ES" dirty="0"/>
              <a:t>{</a:t>
            </a:r>
            <a:r>
              <a:rPr lang="es-ES" dirty="0" err="1"/>
              <a:t>itemize</a:t>
            </a:r>
            <a:r>
              <a:rPr lang="es-ES" dirty="0"/>
              <a:t>}</a:t>
            </a:r>
          </a:p>
          <a:p>
            <a:pPr lvl="1"/>
            <a:r>
              <a:rPr lang="es-419" dirty="0"/>
              <a:t>Tablas: \</a:t>
            </a:r>
            <a:r>
              <a:rPr lang="es-419" dirty="0" err="1"/>
              <a:t>begin</a:t>
            </a:r>
            <a:r>
              <a:rPr lang="es-419" dirty="0"/>
              <a:t>{table}</a:t>
            </a:r>
          </a:p>
          <a:p>
            <a:pPr lvl="1"/>
            <a:r>
              <a:rPr lang="es-419" dirty="0"/>
              <a:t>Código fuente: \</a:t>
            </a:r>
            <a:r>
              <a:rPr lang="es-419" dirty="0" err="1"/>
              <a:t>begin</a:t>
            </a:r>
            <a:r>
              <a:rPr lang="es-419" dirty="0"/>
              <a:t>{</a:t>
            </a:r>
            <a:r>
              <a:rPr lang="es-419" dirty="0" err="1"/>
              <a:t>lstlisting</a:t>
            </a:r>
            <a:r>
              <a:rPr lang="es-419" dirty="0"/>
              <a:t>}</a:t>
            </a:r>
          </a:p>
          <a:p>
            <a:pPr lvl="1"/>
            <a:r>
              <a:rPr lang="es-419" dirty="0"/>
              <a:t>….</a:t>
            </a:r>
          </a:p>
          <a:p>
            <a:pPr lvl="1"/>
            <a:endParaRPr lang="es-419" dirty="0"/>
          </a:p>
          <a:p>
            <a:r>
              <a:rPr lang="es-419" dirty="0"/>
              <a:t>Por defecto </a:t>
            </a:r>
            <a:r>
              <a:rPr lang="es-419" dirty="0" err="1"/>
              <a:t>latex</a:t>
            </a:r>
            <a:r>
              <a:rPr lang="es-419" dirty="0"/>
              <a:t> carga muy pocos, los entornos por lo general hay que “importarlos” tal como si fuese una librería en Python</a:t>
            </a:r>
          </a:p>
        </p:txBody>
      </p:sp>
    </p:spTree>
    <p:extLst>
      <p:ext uri="{BB962C8B-B14F-4D97-AF65-F5344CB8AC3E}">
        <p14:creationId xmlns:p14="http://schemas.microsoft.com/office/powerpoint/2010/main" val="419268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E47B6-ED64-48DC-AD45-06312337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Importando bibliotecas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64C893-8FBA-48F1-90EE-C481154AE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Se hace con \</a:t>
            </a:r>
            <a:r>
              <a:rPr lang="es-419" dirty="0" err="1"/>
              <a:t>usepackage</a:t>
            </a:r>
            <a:r>
              <a:rPr lang="es-419" dirty="0"/>
              <a:t>{…}</a:t>
            </a:r>
          </a:p>
          <a:p>
            <a:r>
              <a:rPr lang="es-419" dirty="0"/>
              <a:t>Buscar en Google qué importar para poder hacer x cosa.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8E59D0-3AEA-401E-ADB9-DAE45BA10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64" t="1" r="264" b="46591"/>
          <a:stretch/>
        </p:blipFill>
        <p:spPr>
          <a:xfrm>
            <a:off x="2429309" y="3073833"/>
            <a:ext cx="7000875" cy="31031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5296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81944-6407-4FAC-AB6B-D423B50F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Algunos ejemplos de objetos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D336BF-84F3-44A8-9E3D-AF300615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Imágenes</a:t>
            </a:r>
          </a:p>
          <a:p>
            <a:endParaRPr lang="es-419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028FCF-DBF6-4C37-9646-AC36A018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270" y="2849850"/>
            <a:ext cx="45529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81944-6407-4FAC-AB6B-D423B50F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Algunos ejemplos de objetos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D336BF-84F3-44A8-9E3D-AF300615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Imágenes</a:t>
            </a:r>
          </a:p>
          <a:p>
            <a:endParaRPr lang="es-419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028FCF-DBF6-4C37-9646-AC36A018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270" y="2849850"/>
            <a:ext cx="4552950" cy="25622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BE2C343-481D-4CD4-8A3F-AF5216944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825625"/>
            <a:ext cx="7086600" cy="2390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956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1F78A-3C06-4DEB-A13D-F0DBD212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Creando variables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3E2C29-24D8-4B21-84CE-A0C607DA9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Las variables se crean con \</a:t>
            </a:r>
            <a:r>
              <a:rPr lang="es-419" dirty="0" err="1"/>
              <a:t>def</a:t>
            </a:r>
            <a:endParaRPr lang="es-419" dirty="0"/>
          </a:p>
          <a:p>
            <a:endParaRPr lang="es-419" dirty="0"/>
          </a:p>
          <a:p>
            <a:pPr lvl="1"/>
            <a:r>
              <a:rPr lang="es-419" dirty="0"/>
              <a:t>\</a:t>
            </a:r>
            <a:r>
              <a:rPr lang="es-419" dirty="0" err="1"/>
              <a:t>def</a:t>
            </a:r>
            <a:r>
              <a:rPr lang="es-419" dirty="0"/>
              <a:t>\</a:t>
            </a:r>
            <a:r>
              <a:rPr lang="es-419" dirty="0" err="1"/>
              <a:t>dogesize</a:t>
            </a:r>
            <a:r>
              <a:rPr lang="es-419" dirty="0"/>
              <a:t> {5cm}</a:t>
            </a:r>
          </a:p>
          <a:p>
            <a:pPr lvl="1"/>
            <a:r>
              <a:rPr lang="es-419" dirty="0"/>
              <a:t>\</a:t>
            </a:r>
            <a:r>
              <a:rPr lang="es-ES" dirty="0" err="1"/>
              <a:t>def</a:t>
            </a:r>
            <a:r>
              <a:rPr lang="es-ES" dirty="0"/>
              <a:t>\</a:t>
            </a:r>
            <a:r>
              <a:rPr lang="es-ES" dirty="0" err="1"/>
              <a:t>tituloDelInforme</a:t>
            </a:r>
            <a:r>
              <a:rPr lang="es-ES" dirty="0"/>
              <a:t> {hola}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A91EFB-EB66-4750-902F-E6C39AB48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459" y="4001294"/>
            <a:ext cx="43053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98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BE742-D1DD-4CEA-B2C7-E8231BCF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Usamos esas variables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81A923C-D80A-4B82-9797-73A762D5E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2769"/>
            <a:ext cx="6448425" cy="38385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005A4A9-9BA4-4BAC-8A1A-8054B0730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550" y="142875"/>
            <a:ext cx="276225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93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DDADE-CB85-4C30-A9CF-22E630C6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Ya puedo hacer variables, ¿Qué mas?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4C281-0BEB-46A2-9FB7-AF1674852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Funciones \</a:t>
            </a:r>
            <a:r>
              <a:rPr lang="es-419" dirty="0" err="1"/>
              <a:t>newcommand</a:t>
            </a:r>
            <a:r>
              <a:rPr lang="es-419" dirty="0"/>
              <a:t>{\</a:t>
            </a:r>
            <a:r>
              <a:rPr lang="es-419" dirty="0" err="1"/>
              <a:t>nombrefun</a:t>
            </a:r>
            <a:r>
              <a:rPr lang="es-419" dirty="0"/>
              <a:t>}[</a:t>
            </a:r>
            <a:r>
              <a:rPr lang="es-419" dirty="0" err="1"/>
              <a:t>params</a:t>
            </a:r>
            <a:r>
              <a:rPr lang="es-419" dirty="0"/>
              <a:t>]{…}</a:t>
            </a:r>
          </a:p>
          <a:p>
            <a:endParaRPr lang="es-419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02453B-1044-4036-9D3A-85FAC1841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14" y="2551401"/>
            <a:ext cx="4848225" cy="20002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A756B8-1FB4-4C38-A27A-817F49BB7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98" y="4802333"/>
            <a:ext cx="43434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99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DDADE-CB85-4C30-A9CF-22E630C6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Ya puedo hacer variables, ¿Qué mas?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4C281-0BEB-46A2-9FB7-AF1674852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Funciones \</a:t>
            </a:r>
            <a:r>
              <a:rPr lang="es-419" dirty="0" err="1"/>
              <a:t>newcommand</a:t>
            </a:r>
            <a:r>
              <a:rPr lang="es-419" dirty="0"/>
              <a:t>{\</a:t>
            </a:r>
            <a:r>
              <a:rPr lang="es-419" dirty="0" err="1"/>
              <a:t>nombrefun</a:t>
            </a:r>
            <a:r>
              <a:rPr lang="es-419" dirty="0"/>
              <a:t>}[</a:t>
            </a:r>
            <a:r>
              <a:rPr lang="es-419" dirty="0" err="1"/>
              <a:t>params</a:t>
            </a:r>
            <a:r>
              <a:rPr lang="es-419" dirty="0"/>
              <a:t>]{…}</a:t>
            </a:r>
          </a:p>
          <a:p>
            <a:endParaRPr lang="es-419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02453B-1044-4036-9D3A-85FAC1841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14" y="2551401"/>
            <a:ext cx="4848225" cy="20002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A756B8-1FB4-4C38-A27A-817F49BB7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98" y="4802333"/>
            <a:ext cx="4343400" cy="16859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61729CC-36BA-47E0-95CD-F28B3804B9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637"/>
          <a:stretch/>
        </p:blipFill>
        <p:spPr>
          <a:xfrm>
            <a:off x="6136913" y="2584305"/>
            <a:ext cx="5495925" cy="39346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7321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DDADE-CB85-4C30-A9CF-22E630C6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La cosa se complica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4C281-0BEB-46A2-9FB7-AF1674852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Las funciones pueden ser lo más complicadas que uno quiera</a:t>
            </a:r>
          </a:p>
          <a:p>
            <a:endParaRPr lang="es-419" dirty="0"/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D1ABD4C-7CD9-4E5A-85B5-4FF144047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8696"/>
            <a:ext cx="5638800" cy="32480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E0876A2-7E7C-4FFF-B793-1D2C26CE4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848696"/>
            <a:ext cx="3810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13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DDADE-CB85-4C30-A9CF-22E630C6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La cosa se complica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4C281-0BEB-46A2-9FB7-AF1674852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Las funciones pueden ser lo más complicadas que uno quiera</a:t>
            </a:r>
          </a:p>
          <a:p>
            <a:endParaRPr lang="es-419" dirty="0"/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D1ABD4C-7CD9-4E5A-85B5-4FF144047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9" y="2377281"/>
            <a:ext cx="5638800" cy="32480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E0876A2-7E7C-4FFF-B793-1D2C26CE4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9" y="5776119"/>
            <a:ext cx="3810000" cy="9525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5C1F272-4734-489D-8C2A-9A08C4E7D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819" y="2377281"/>
            <a:ext cx="53911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5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1D9DC-956E-4E79-975A-C8B85665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es LATEX?  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32F87F-339D-46B8-B3E8-374A16C8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sistema de composición de textos</a:t>
            </a:r>
          </a:p>
          <a:p>
            <a:r>
              <a:rPr lang="es-MX" dirty="0"/>
              <a:t>Basado en macros</a:t>
            </a:r>
          </a:p>
          <a:p>
            <a:r>
              <a:rPr lang="es-MX" dirty="0"/>
              <a:t>Sistema capaz de traducir código en un documento </a:t>
            </a:r>
            <a:r>
              <a:rPr lang="es-MX" dirty="0" err="1"/>
              <a:t>pdf</a:t>
            </a:r>
            <a:r>
              <a:rPr lang="es-MX" dirty="0"/>
              <a:t>, basado en &lt;</a:t>
            </a:r>
            <a:r>
              <a:rPr lang="es-MX" dirty="0" err="1"/>
              <a:t>xml</a:t>
            </a:r>
            <a:r>
              <a:rPr lang="es-MX" dirty="0"/>
              <a:t>&gt;</a:t>
            </a:r>
            <a:endParaRPr lang="es-ES" dirty="0"/>
          </a:p>
        </p:txBody>
      </p:sp>
      <p:pic>
        <p:nvPicPr>
          <p:cNvPr id="2053" name="Picture 5" descr="Resultado de imagen para latex logo">
            <a:extLst>
              <a:ext uri="{FF2B5EF4-FFF2-40B4-BE49-F238E27FC236}">
                <a16:creationId xmlns:a16="http://schemas.microsoft.com/office/drawing/2014/main" id="{4C60ECDB-AD8A-49F0-8954-7DD90E5DA8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"/>
          <a:stretch/>
        </p:blipFill>
        <p:spPr bwMode="auto">
          <a:xfrm>
            <a:off x="2807854" y="534120"/>
            <a:ext cx="1971343" cy="98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898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DDADE-CB85-4C30-A9CF-22E630C6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La cosa se complica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4C281-0BEB-46A2-9FB7-AF1674852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Ejemplo real: </a:t>
            </a:r>
            <a:r>
              <a:rPr lang="es-419" dirty="0" err="1"/>
              <a:t>template</a:t>
            </a:r>
            <a:r>
              <a:rPr lang="es-419" dirty="0"/>
              <a:t>-informe</a:t>
            </a:r>
          </a:p>
          <a:p>
            <a:endParaRPr lang="es-419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EA5115-2273-405A-8FFB-97862A085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584"/>
          <a:stretch/>
        </p:blipFill>
        <p:spPr>
          <a:xfrm>
            <a:off x="2048884" y="2542669"/>
            <a:ext cx="7115175" cy="411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93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DDADE-CB85-4C30-A9CF-22E630C6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La cosa se complica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4C281-0BEB-46A2-9FB7-AF1674852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Ejemplo real: </a:t>
            </a:r>
            <a:r>
              <a:rPr lang="es-419" dirty="0" err="1"/>
              <a:t>template</a:t>
            </a:r>
            <a:r>
              <a:rPr lang="es-419" dirty="0"/>
              <a:t>-informe</a:t>
            </a:r>
          </a:p>
          <a:p>
            <a:endParaRPr lang="es-419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EA5115-2273-405A-8FFB-97862A085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584"/>
          <a:stretch/>
        </p:blipFill>
        <p:spPr>
          <a:xfrm>
            <a:off x="2048884" y="2542669"/>
            <a:ext cx="7115175" cy="4116749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608A5F6-003A-4368-9852-801F86A8875B}"/>
              </a:ext>
            </a:extLst>
          </p:cNvPr>
          <p:cNvCxnSpPr/>
          <p:nvPr/>
        </p:nvCxnSpPr>
        <p:spPr>
          <a:xfrm flipV="1">
            <a:off x="5024582" y="5070764"/>
            <a:ext cx="4525818" cy="628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9390E2-A6C6-4B78-9A95-0FB0D89A4E42}"/>
              </a:ext>
            </a:extLst>
          </p:cNvPr>
          <p:cNvSpPr txBox="1"/>
          <p:nvPr/>
        </p:nvSpPr>
        <p:spPr>
          <a:xfrm>
            <a:off x="9585759" y="4581083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No sólo es lógica, también SE DEBE VER BIEN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590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DDADE-CB85-4C30-A9CF-22E630C6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La cosa se complica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4C281-0BEB-46A2-9FB7-AF1674852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Ejemplo real: </a:t>
            </a:r>
            <a:r>
              <a:rPr lang="es-419" dirty="0" err="1"/>
              <a:t>template</a:t>
            </a:r>
            <a:r>
              <a:rPr lang="es-419" dirty="0"/>
              <a:t>-informe, añadir ecuaciones</a:t>
            </a:r>
          </a:p>
          <a:p>
            <a:endParaRPr lang="es-419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EA5115-2273-405A-8FFB-97862A085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584"/>
          <a:stretch/>
        </p:blipFill>
        <p:spPr>
          <a:xfrm>
            <a:off x="2048884" y="2542669"/>
            <a:ext cx="7115175" cy="4116749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608A5F6-003A-4368-9852-801F86A8875B}"/>
              </a:ext>
            </a:extLst>
          </p:cNvPr>
          <p:cNvCxnSpPr/>
          <p:nvPr/>
        </p:nvCxnSpPr>
        <p:spPr>
          <a:xfrm flipV="1">
            <a:off x="5024582" y="5070764"/>
            <a:ext cx="4525818" cy="628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9390E2-A6C6-4B78-9A95-0FB0D89A4E42}"/>
              </a:ext>
            </a:extLst>
          </p:cNvPr>
          <p:cNvSpPr txBox="1"/>
          <p:nvPr/>
        </p:nvSpPr>
        <p:spPr>
          <a:xfrm>
            <a:off x="9585759" y="4581083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No sólo es lógica, también SE DEBE VER BIEN</a:t>
            </a:r>
            <a:endParaRPr lang="es-ES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AA955CA-19F8-4556-AE94-FC3991C6CD42}"/>
              </a:ext>
            </a:extLst>
          </p:cNvPr>
          <p:cNvCxnSpPr/>
          <p:nvPr/>
        </p:nvCxnSpPr>
        <p:spPr>
          <a:xfrm flipV="1">
            <a:off x="4758244" y="3274291"/>
            <a:ext cx="4525818" cy="628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428C8A7-68A0-43EE-930E-9ED9D79EF7CB}"/>
              </a:ext>
            </a:extLst>
          </p:cNvPr>
          <p:cNvSpPr txBox="1"/>
          <p:nvPr/>
        </p:nvSpPr>
        <p:spPr>
          <a:xfrm>
            <a:off x="9368705" y="2859089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Comprobaciones, si no hay leyenda entonces usar otra función….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770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DDADE-CB85-4C30-A9CF-22E630C6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La cosa se complica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4C281-0BEB-46A2-9FB7-AF1674852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Ejemplo real: </a:t>
            </a:r>
            <a:r>
              <a:rPr lang="es-419" dirty="0" err="1"/>
              <a:t>template</a:t>
            </a:r>
            <a:r>
              <a:rPr lang="es-419" dirty="0"/>
              <a:t>-informe, añadir ecuaciones</a:t>
            </a:r>
          </a:p>
          <a:p>
            <a:endParaRPr lang="es-419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EA5115-2273-405A-8FFB-97862A085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584"/>
          <a:stretch/>
        </p:blipFill>
        <p:spPr>
          <a:xfrm>
            <a:off x="2048884" y="2542669"/>
            <a:ext cx="7115175" cy="4116749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608A5F6-003A-4368-9852-801F86A8875B}"/>
              </a:ext>
            </a:extLst>
          </p:cNvPr>
          <p:cNvCxnSpPr/>
          <p:nvPr/>
        </p:nvCxnSpPr>
        <p:spPr>
          <a:xfrm flipV="1">
            <a:off x="5024582" y="5070764"/>
            <a:ext cx="4525818" cy="628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9390E2-A6C6-4B78-9A95-0FB0D89A4E42}"/>
              </a:ext>
            </a:extLst>
          </p:cNvPr>
          <p:cNvSpPr txBox="1"/>
          <p:nvPr/>
        </p:nvSpPr>
        <p:spPr>
          <a:xfrm>
            <a:off x="9585759" y="4581083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No sólo es lógica, también SE DEBE VER BIEN</a:t>
            </a:r>
            <a:endParaRPr lang="es-ES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AA955CA-19F8-4556-AE94-FC3991C6CD42}"/>
              </a:ext>
            </a:extLst>
          </p:cNvPr>
          <p:cNvCxnSpPr/>
          <p:nvPr/>
        </p:nvCxnSpPr>
        <p:spPr>
          <a:xfrm flipV="1">
            <a:off x="4758244" y="3274291"/>
            <a:ext cx="4525818" cy="628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428C8A7-68A0-43EE-930E-9ED9D79EF7CB}"/>
              </a:ext>
            </a:extLst>
          </p:cNvPr>
          <p:cNvSpPr txBox="1"/>
          <p:nvPr/>
        </p:nvSpPr>
        <p:spPr>
          <a:xfrm>
            <a:off x="9368705" y="2859089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Comprobaciones, si no hay leyenda entonces usar otra función….</a:t>
            </a:r>
            <a:endParaRPr lang="es-ES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F18AEF2-56AF-4E4D-A782-743EB936F1BA}"/>
              </a:ext>
            </a:extLst>
          </p:cNvPr>
          <p:cNvCxnSpPr>
            <a:cxnSpLocks/>
          </p:cNvCxnSpPr>
          <p:nvPr/>
        </p:nvCxnSpPr>
        <p:spPr>
          <a:xfrm flipH="1" flipV="1">
            <a:off x="1697179" y="3588327"/>
            <a:ext cx="1532446" cy="6257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DEE422C-CC0E-4F1C-9748-B54D2766A1BD}"/>
              </a:ext>
            </a:extLst>
          </p:cNvPr>
          <p:cNvSpPr txBox="1"/>
          <p:nvPr/>
        </p:nvSpPr>
        <p:spPr>
          <a:xfrm>
            <a:off x="279469" y="3218995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Condicionales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3963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1A57F-5EA9-4668-AC80-C344BB3E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Ecuaciones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31E16-5AE7-4324-A2AD-7BF27AC74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err="1"/>
              <a:t>Latex</a:t>
            </a:r>
            <a:r>
              <a:rPr lang="es-419" dirty="0"/>
              <a:t> es famoso por las ecuaciones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AD6E65-29B3-445C-AA08-016B046BD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71" y="3498128"/>
            <a:ext cx="3562350" cy="12287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CCDD9D3-19E5-440E-9D85-F0726F568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608" y="2598138"/>
            <a:ext cx="4547464" cy="371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20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1A57F-5EA9-4668-AC80-C344BB3E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Tablas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31E16-5AE7-4324-A2AD-7BF27AC74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Por lo general un código muy complicado, mejor usar </a:t>
            </a:r>
            <a:r>
              <a:rPr lang="es-419" dirty="0" err="1"/>
              <a:t>plugins</a:t>
            </a:r>
            <a:r>
              <a:rPr lang="es-419" dirty="0"/>
              <a:t>!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2C4F195-FAC1-4438-B1AA-2B2E3DAAB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36" y="2338471"/>
            <a:ext cx="8922327" cy="415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00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1A57F-5EA9-4668-AC80-C344BB3E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Tablas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EEF2061-544D-441E-9C8D-778431397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872" y="643513"/>
            <a:ext cx="5950219" cy="27854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A62B23F-1298-46BF-BB0C-9FF0E0177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57" y="1913082"/>
            <a:ext cx="69532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6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1D9DC-956E-4E79-975A-C8B85665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Usando un </a:t>
            </a:r>
            <a:r>
              <a:rPr lang="es-419" dirty="0" err="1"/>
              <a:t>template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32F87F-339D-46B8-B3E8-374A16C8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Ya están configuradas todas las librerías</a:t>
            </a:r>
          </a:p>
          <a:p>
            <a:r>
              <a:rPr lang="es-MX" dirty="0"/>
              <a:t>Incluye funciones extras</a:t>
            </a:r>
          </a:p>
          <a:p>
            <a:r>
              <a:rPr lang="es-MX" dirty="0"/>
              <a:t>Añaden metadatos</a:t>
            </a:r>
          </a:p>
          <a:p>
            <a:r>
              <a:rPr lang="es-MX" dirty="0"/>
              <a:t>Muchas otras cosas que </a:t>
            </a:r>
            <a:r>
              <a:rPr lang="es-MX" dirty="0" err="1"/>
              <a:t>uds</a:t>
            </a:r>
            <a:r>
              <a:rPr lang="es-MX" dirty="0"/>
              <a:t> ni tienen que preocuparse:</a:t>
            </a:r>
          </a:p>
          <a:p>
            <a:pPr lvl="1"/>
            <a:r>
              <a:rPr lang="es-MX" dirty="0"/>
              <a:t>Definir márgenes página</a:t>
            </a:r>
          </a:p>
          <a:p>
            <a:pPr lvl="1"/>
            <a:r>
              <a:rPr lang="es-MX" dirty="0"/>
              <a:t>Definir márgenes entre títulos</a:t>
            </a:r>
          </a:p>
          <a:p>
            <a:pPr lvl="1"/>
            <a:r>
              <a:rPr lang="es-MX" dirty="0"/>
              <a:t>Definir márgenes entre títulos del índice</a:t>
            </a:r>
          </a:p>
          <a:p>
            <a:pPr lvl="1"/>
            <a:r>
              <a:rPr lang="es-MX" dirty="0"/>
              <a:t>Definir márgenes número página y título en el índice</a:t>
            </a:r>
          </a:p>
          <a:p>
            <a:pPr lvl="1"/>
            <a:r>
              <a:rPr lang="es-MX" dirty="0"/>
              <a:t>…. Y todas las </a:t>
            </a:r>
            <a:r>
              <a:rPr lang="es-MX" dirty="0" err="1"/>
              <a:t>chorromil</a:t>
            </a:r>
            <a:r>
              <a:rPr lang="es-MX" dirty="0"/>
              <a:t> combinaciones posibles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948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1D9DC-956E-4E79-975A-C8B85665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Template</a:t>
            </a:r>
            <a:r>
              <a:rPr lang="es-419" dirty="0"/>
              <a:t>-Informe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32F87F-339D-46B8-B3E8-374A16C8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Creado el año 2015, hecho público el 2016.</a:t>
            </a:r>
          </a:p>
          <a:p>
            <a:r>
              <a:rPr lang="es-MX" dirty="0"/>
              <a:t>Continuamente en desarrollo.</a:t>
            </a:r>
          </a:p>
          <a:p>
            <a:r>
              <a:rPr lang="es-MX" dirty="0"/>
              <a:t>Casi 540 </a:t>
            </a:r>
            <a:r>
              <a:rPr lang="es-MX" dirty="0" err="1"/>
              <a:t>commits</a:t>
            </a:r>
            <a:r>
              <a:rPr lang="es-MX" dirty="0"/>
              <a:t> en </a:t>
            </a:r>
            <a:r>
              <a:rPr lang="es-MX" dirty="0" err="1"/>
              <a:t>github</a:t>
            </a:r>
            <a:r>
              <a:rPr lang="es-MX" dirty="0"/>
              <a:t>, 102 </a:t>
            </a:r>
            <a:r>
              <a:rPr lang="es-MX" dirty="0" err="1"/>
              <a:t>releases</a:t>
            </a:r>
            <a:r>
              <a:rPr lang="es-MX" dirty="0"/>
              <a:t>.</a:t>
            </a:r>
          </a:p>
          <a:p>
            <a:r>
              <a:rPr lang="es-419" dirty="0"/>
              <a:t>3460 líneas de código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D305FA-A566-4AFF-881C-98B20A768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535" y="4001294"/>
            <a:ext cx="6502929" cy="25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81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1D9DC-956E-4E79-975A-C8B85665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Template</a:t>
            </a:r>
            <a:r>
              <a:rPr lang="es-419" dirty="0"/>
              <a:t>-Informe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32F87F-339D-46B8-B3E8-374A16C8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Añade soporte para la mayoría de las librerías comúnmente utilizadas, importa casi 80 distintas librerías (aunque el usuario use unas 20) el resto sólo configuraciones y cosas internas.</a:t>
            </a:r>
          </a:p>
          <a:p>
            <a:r>
              <a:rPr lang="es-MX" dirty="0"/>
              <a:t>Añade funciones más sencillas para añadir</a:t>
            </a:r>
          </a:p>
          <a:p>
            <a:pPr lvl="1"/>
            <a:r>
              <a:rPr lang="es-MX" dirty="0"/>
              <a:t>Párrafos</a:t>
            </a:r>
          </a:p>
          <a:p>
            <a:pPr lvl="1"/>
            <a:r>
              <a:rPr lang="es-MX" dirty="0"/>
              <a:t>Ecuaciones</a:t>
            </a:r>
          </a:p>
          <a:p>
            <a:pPr lvl="1"/>
            <a:r>
              <a:rPr lang="es-MX" dirty="0"/>
              <a:t>Imágenes</a:t>
            </a:r>
          </a:p>
          <a:p>
            <a:pPr lvl="1"/>
            <a:r>
              <a:rPr lang="es-MX" dirty="0"/>
              <a:t>Código fuente</a:t>
            </a:r>
          </a:p>
          <a:p>
            <a:pPr lvl="1"/>
            <a:r>
              <a:rPr lang="es-MX" dirty="0"/>
              <a:t>…</a:t>
            </a:r>
          </a:p>
          <a:p>
            <a:r>
              <a:rPr lang="es-419" dirty="0"/>
              <a:t>Soportado por </a:t>
            </a:r>
            <a:r>
              <a:rPr lang="es-419" dirty="0" err="1"/>
              <a:t>sharelatex</a:t>
            </a:r>
            <a:r>
              <a:rPr lang="es-419" dirty="0"/>
              <a:t>, </a:t>
            </a:r>
            <a:r>
              <a:rPr lang="es-419" dirty="0" err="1"/>
              <a:t>overleaf</a:t>
            </a:r>
            <a:r>
              <a:rPr lang="es-419" dirty="0"/>
              <a:t>, entre otros.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149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E86C8-9263-4A92-A19A-DD322250D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puedo hacer con </a:t>
            </a:r>
            <a:r>
              <a:rPr lang="es-419" dirty="0" err="1"/>
              <a:t>Latex</a:t>
            </a:r>
            <a:r>
              <a:rPr lang="es-419" dirty="0"/>
              <a:t>??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B61C0B-3867-4393-93DF-8AD281879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Informes</a:t>
            </a:r>
          </a:p>
          <a:p>
            <a:endParaRPr lang="es-419" dirty="0"/>
          </a:p>
          <a:p>
            <a:r>
              <a:rPr lang="es-419" dirty="0"/>
              <a:t>Presentaciones</a:t>
            </a:r>
          </a:p>
          <a:p>
            <a:pPr marL="457200" lvl="1" indent="0">
              <a:buNone/>
            </a:pPr>
            <a:endParaRPr lang="es-419" dirty="0"/>
          </a:p>
          <a:p>
            <a:r>
              <a:rPr lang="es-419" dirty="0"/>
              <a:t>Libros</a:t>
            </a:r>
          </a:p>
          <a:p>
            <a:r>
              <a:rPr lang="es-419" dirty="0"/>
              <a:t>Tesis</a:t>
            </a:r>
          </a:p>
          <a:p>
            <a:r>
              <a:rPr lang="es-419" dirty="0"/>
              <a:t>Enunciados de controles y auxiliares</a:t>
            </a:r>
          </a:p>
          <a:p>
            <a:r>
              <a:rPr lang="es-419" dirty="0"/>
              <a:t>Currículum vitae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612ADF-BAD1-468E-823D-AD2E1AEB8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273" y="1690688"/>
            <a:ext cx="3561703" cy="46178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080E975-F84F-45D3-B362-B6A1FD1F5075}"/>
              </a:ext>
            </a:extLst>
          </p:cNvPr>
          <p:cNvSpPr/>
          <p:nvPr/>
        </p:nvSpPr>
        <p:spPr>
          <a:xfrm>
            <a:off x="1836374" y="2320698"/>
            <a:ext cx="447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3"/>
              </a:rPr>
              <a:t>http://latex.ppizarror.com/Template-Informe/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F3C9C43-D7E5-43E5-8C8E-6D254D8499F7}"/>
              </a:ext>
            </a:extLst>
          </p:cNvPr>
          <p:cNvSpPr/>
          <p:nvPr/>
        </p:nvSpPr>
        <p:spPr>
          <a:xfrm>
            <a:off x="1836373" y="3359789"/>
            <a:ext cx="3979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4"/>
              </a:rPr>
              <a:t>https://es.sharelatex.com/learn/Beamer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D8514A-0C77-42A0-863E-6D57A7D4C514}"/>
              </a:ext>
            </a:extLst>
          </p:cNvPr>
          <p:cNvSpPr/>
          <p:nvPr/>
        </p:nvSpPr>
        <p:spPr>
          <a:xfrm>
            <a:off x="1836374" y="5733535"/>
            <a:ext cx="4473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5"/>
              </a:rPr>
              <a:t>http://latex.ppizarror.com/Professional-CV/</a:t>
            </a:r>
            <a:endParaRPr lang="es-ES" dirty="0"/>
          </a:p>
        </p:txBody>
      </p:sp>
      <p:pic>
        <p:nvPicPr>
          <p:cNvPr id="8" name="Picture 5" descr="Resultado de imagen para latex logo">
            <a:extLst>
              <a:ext uri="{FF2B5EF4-FFF2-40B4-BE49-F238E27FC236}">
                <a16:creationId xmlns:a16="http://schemas.microsoft.com/office/drawing/2014/main" id="{4C6110D6-B560-474B-BE7B-15A6893AD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"/>
          <a:stretch/>
        </p:blipFill>
        <p:spPr bwMode="auto">
          <a:xfrm>
            <a:off x="6096000" y="681037"/>
            <a:ext cx="1466253" cy="7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821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1D9DC-956E-4E79-975A-C8B85665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Template</a:t>
            </a:r>
            <a:r>
              <a:rPr lang="es-419" dirty="0"/>
              <a:t>-Informe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32F87F-339D-46B8-B3E8-374A16C8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Ejemplo añadir imagen, sólo 1 línea de código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703E44-A15C-45EF-BD1C-A485606D2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70" y="2917537"/>
            <a:ext cx="5314950" cy="4953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BBF2771-E079-49C7-955A-F5E34E1775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22"/>
          <a:stretch/>
        </p:blipFill>
        <p:spPr>
          <a:xfrm>
            <a:off x="6978361" y="2576946"/>
            <a:ext cx="4472709" cy="3048386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E26F3CB-FBA5-4C4E-93D6-75EF7052089A}"/>
              </a:ext>
            </a:extLst>
          </p:cNvPr>
          <p:cNvCxnSpPr>
            <a:cxnSpLocks/>
          </p:cNvCxnSpPr>
          <p:nvPr/>
        </p:nvCxnSpPr>
        <p:spPr>
          <a:xfrm flipH="1">
            <a:off x="6978361" y="4923117"/>
            <a:ext cx="1673009" cy="702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E573854-E53F-45AF-92D5-503E457C6F6C}"/>
              </a:ext>
            </a:extLst>
          </p:cNvPr>
          <p:cNvSpPr txBox="1"/>
          <p:nvPr/>
        </p:nvSpPr>
        <p:spPr>
          <a:xfrm>
            <a:off x="4731395" y="5574342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Ya viene en español </a:t>
            </a:r>
            <a:r>
              <a:rPr lang="es-419" dirty="0">
                <a:sym typeface="Wingdings" panose="05000000000000000000" pitchFamily="2" charset="2"/>
              </a:rPr>
              <a:t>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825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1D9DC-956E-4E79-975A-C8B85665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Template</a:t>
            </a:r>
            <a:r>
              <a:rPr lang="es-419" dirty="0"/>
              <a:t>-Informe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32F87F-339D-46B8-B3E8-374A16C8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Múltiples estilos de portadas, cabeceras de página, </a:t>
            </a:r>
            <a:r>
              <a:rPr lang="es-MX" dirty="0" err="1"/>
              <a:t>etc</a:t>
            </a:r>
            <a:endParaRPr lang="es-MX" dirty="0"/>
          </a:p>
          <a:p>
            <a:r>
              <a:rPr lang="es-MX" dirty="0"/>
              <a:t>Configuraciones para casi todo</a:t>
            </a:r>
          </a:p>
          <a:p>
            <a:r>
              <a:rPr lang="es-MX" dirty="0"/>
              <a:t>Manual online</a:t>
            </a:r>
          </a:p>
          <a:p>
            <a:pPr lvl="1"/>
            <a:r>
              <a:rPr lang="es-ES" dirty="0"/>
              <a:t>http://latex.ppizarror.com/Template-Informe/</a:t>
            </a:r>
          </a:p>
        </p:txBody>
      </p:sp>
    </p:spTree>
    <p:extLst>
      <p:ext uri="{BB962C8B-B14F-4D97-AF65-F5344CB8AC3E}">
        <p14:creationId xmlns:p14="http://schemas.microsoft.com/office/powerpoint/2010/main" val="441103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C1636-EE39-41D5-8395-F7D67B15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419" dirty="0"/>
              <a:t>Editores de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6E20A6-F754-4D39-A6C6-115F7C1C9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Windows/Linux: </a:t>
            </a:r>
            <a:r>
              <a:rPr lang="es-419" dirty="0" err="1"/>
              <a:t>Texstudio</a:t>
            </a:r>
            <a:endParaRPr lang="es-419" dirty="0"/>
          </a:p>
          <a:p>
            <a:pPr lvl="1"/>
            <a:r>
              <a:rPr lang="es-ES" dirty="0">
                <a:hlinkClick r:id="rId2"/>
              </a:rPr>
              <a:t>https://www.texstudio.org</a:t>
            </a:r>
            <a:endParaRPr lang="es-ES" dirty="0"/>
          </a:p>
          <a:p>
            <a:pPr lvl="1"/>
            <a:endParaRPr lang="es-419" dirty="0"/>
          </a:p>
          <a:p>
            <a:r>
              <a:rPr lang="es-419" dirty="0"/>
              <a:t>Online: </a:t>
            </a:r>
            <a:r>
              <a:rPr lang="es-419" dirty="0" err="1"/>
              <a:t>Overleaf</a:t>
            </a:r>
            <a:endParaRPr lang="es-419" dirty="0"/>
          </a:p>
          <a:p>
            <a:pPr lvl="1"/>
            <a:r>
              <a:rPr lang="es-419" dirty="0">
                <a:hlinkClick r:id="rId3"/>
              </a:rPr>
              <a:t>https://www.overleaf.com</a:t>
            </a:r>
            <a:endParaRPr lang="es-419" dirty="0"/>
          </a:p>
        </p:txBody>
      </p:sp>
      <p:pic>
        <p:nvPicPr>
          <p:cNvPr id="4" name="Picture 5" descr="Resultado de imagen para latex logo">
            <a:extLst>
              <a:ext uri="{FF2B5EF4-FFF2-40B4-BE49-F238E27FC236}">
                <a16:creationId xmlns:a16="http://schemas.microsoft.com/office/drawing/2014/main" id="{776CC6E8-BEE1-4650-87A6-4195E3C5A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"/>
          <a:stretch/>
        </p:blipFill>
        <p:spPr bwMode="auto">
          <a:xfrm>
            <a:off x="3599688" y="656347"/>
            <a:ext cx="1466253" cy="7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541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9AEB4-026E-48EC-9383-44507F3E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419" dirty="0"/>
              <a:t>Muchas gracias </a:t>
            </a:r>
            <a:r>
              <a:rPr lang="es-419" dirty="0">
                <a:sym typeface="Wingdings" panose="05000000000000000000" pitchFamily="2" charset="2"/>
              </a:rPr>
              <a:t>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639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E86C8-9263-4A92-A19A-DD322250D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puedo hacer con </a:t>
            </a:r>
            <a:r>
              <a:rPr lang="es-419" dirty="0" err="1"/>
              <a:t>Latex</a:t>
            </a:r>
            <a:r>
              <a:rPr lang="es-419" dirty="0"/>
              <a:t>??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B61C0B-3867-4393-93DF-8AD281879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419" dirty="0"/>
              <a:t>Imágenes, gráficos, árboles, cualquier cosa que tenga vectores, polígonos, etc.</a:t>
            </a:r>
          </a:p>
        </p:txBody>
      </p:sp>
      <p:pic>
        <p:nvPicPr>
          <p:cNvPr id="7" name="Picture 2" descr="Resultado de imagen para tikz">
            <a:extLst>
              <a:ext uri="{FF2B5EF4-FFF2-40B4-BE49-F238E27FC236}">
                <a16:creationId xmlns:a16="http://schemas.microsoft.com/office/drawing/2014/main" id="{EF3E7DD2-1C7C-40D1-90EC-E33692E22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834" y="2855244"/>
            <a:ext cx="7438332" cy="340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Resultado de imagen para latex logo">
            <a:extLst>
              <a:ext uri="{FF2B5EF4-FFF2-40B4-BE49-F238E27FC236}">
                <a16:creationId xmlns:a16="http://schemas.microsoft.com/office/drawing/2014/main" id="{546EC317-6752-4D36-B8C6-BA83090C4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"/>
          <a:stretch/>
        </p:blipFill>
        <p:spPr bwMode="auto">
          <a:xfrm>
            <a:off x="6096000" y="681037"/>
            <a:ext cx="1466253" cy="7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72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B0A5-3B8B-4DDC-BEDB-C4A9AAAE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Latex</a:t>
            </a:r>
            <a:r>
              <a:rPr lang="es-419" dirty="0"/>
              <a:t> vs Word</a:t>
            </a:r>
            <a:endParaRPr lang="es-ES" dirty="0"/>
          </a:p>
        </p:txBody>
      </p:sp>
      <p:pic>
        <p:nvPicPr>
          <p:cNvPr id="3074" name="Picture 2" descr="Resultado de imagen para latex vs word">
            <a:extLst>
              <a:ext uri="{FF2B5EF4-FFF2-40B4-BE49-F238E27FC236}">
                <a16:creationId xmlns:a16="http://schemas.microsoft.com/office/drawing/2014/main" id="{7FF71323-CA53-479C-860D-BDB873C32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14" y="1690688"/>
            <a:ext cx="6589568" cy="420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Resultado de imagen para latex logo">
            <a:extLst>
              <a:ext uri="{FF2B5EF4-FFF2-40B4-BE49-F238E27FC236}">
                <a16:creationId xmlns:a16="http://schemas.microsoft.com/office/drawing/2014/main" id="{E58F097C-048F-4488-90EF-F92A603D7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"/>
          <a:stretch/>
        </p:blipFill>
        <p:spPr bwMode="auto">
          <a:xfrm>
            <a:off x="738909" y="660636"/>
            <a:ext cx="1466253" cy="7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0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A22DC-7B8F-426D-B608-0B246E41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Latex</a:t>
            </a:r>
            <a:r>
              <a:rPr lang="es-419" dirty="0"/>
              <a:t> vs Word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D3076ED-797D-4B42-838D-1BA8CF3D5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err="1"/>
              <a:t>Latex</a:t>
            </a:r>
            <a:r>
              <a:rPr lang="es-419" dirty="0"/>
              <a:t>:</a:t>
            </a:r>
          </a:p>
          <a:p>
            <a:pPr lvl="1"/>
            <a:r>
              <a:rPr lang="es-419" dirty="0"/>
              <a:t>Los archivos binarios sólo se usan al compilar, se puede editar una imagen fácilmente y luego compilar sin tener que copiar/pegar</a:t>
            </a:r>
          </a:p>
          <a:p>
            <a:pPr lvl="1"/>
            <a:r>
              <a:rPr lang="es-419" dirty="0"/>
              <a:t>Todo se puede hacer con código</a:t>
            </a:r>
          </a:p>
          <a:p>
            <a:pPr lvl="1"/>
            <a:r>
              <a:rPr lang="es-419" dirty="0"/>
              <a:t>Se pueden automatizar cosas -&gt; crear funciones</a:t>
            </a:r>
          </a:p>
          <a:p>
            <a:pPr lvl="1"/>
            <a:r>
              <a:rPr lang="es-419" dirty="0"/>
              <a:t>Se puede usar variables, por ejemplo, variable que indique ancho en centímetros de un grupo de imágenes que quiera el usuario</a:t>
            </a:r>
          </a:p>
          <a:p>
            <a:pPr lvl="1"/>
            <a:r>
              <a:rPr lang="es-419" dirty="0"/>
              <a:t>El código se puede compilar en una gran variedad de formatos, </a:t>
            </a:r>
            <a:r>
              <a:rPr lang="es-419" dirty="0" err="1"/>
              <a:t>pdf</a:t>
            </a:r>
            <a:r>
              <a:rPr lang="es-419" dirty="0"/>
              <a:t>, imágenes, páginas web</a:t>
            </a:r>
          </a:p>
          <a:p>
            <a:pPr lvl="1"/>
            <a:r>
              <a:rPr lang="es-419" dirty="0"/>
              <a:t>Muchos sistemas utilizan </a:t>
            </a:r>
            <a:r>
              <a:rPr lang="es-419" dirty="0" err="1"/>
              <a:t>Latex</a:t>
            </a:r>
            <a:r>
              <a:rPr lang="es-419" dirty="0"/>
              <a:t> para exportar sus resultados: Maple, MathML, entre otros</a:t>
            </a:r>
            <a:endParaRPr lang="es-ES" dirty="0"/>
          </a:p>
        </p:txBody>
      </p:sp>
      <p:pic>
        <p:nvPicPr>
          <p:cNvPr id="4" name="Picture 5" descr="Resultado de imagen para latex logo">
            <a:extLst>
              <a:ext uri="{FF2B5EF4-FFF2-40B4-BE49-F238E27FC236}">
                <a16:creationId xmlns:a16="http://schemas.microsoft.com/office/drawing/2014/main" id="{5DBAAD2B-8EE8-4972-91E1-512B6A3EA9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"/>
          <a:stretch/>
        </p:blipFill>
        <p:spPr bwMode="auto">
          <a:xfrm>
            <a:off x="766618" y="681037"/>
            <a:ext cx="1466253" cy="7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40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9E58D-E559-49C4-BD54-3553B288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Estructura de un documento típico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D48F9E7-1050-456C-B35A-33375DBEA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3784"/>
          <a:stretch/>
        </p:blipFill>
        <p:spPr>
          <a:xfrm>
            <a:off x="1245465" y="2143270"/>
            <a:ext cx="4850535" cy="288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6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9E58D-E559-49C4-BD54-3553B288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Estructura de un documento típico</a:t>
            </a:r>
            <a:endParaRPr lang="es-ES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EA3DBB2-F315-4112-99E1-E62E974C9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838943"/>
              </p:ext>
            </p:extLst>
          </p:nvPr>
        </p:nvGraphicFramePr>
        <p:xfrm>
          <a:off x="6212970" y="2262924"/>
          <a:ext cx="514083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9048">
                  <a:extLst>
                    <a:ext uri="{9D8B030D-6E8A-4147-A177-3AD203B41FA5}">
                      <a16:colId xmlns:a16="http://schemas.microsoft.com/office/drawing/2014/main" val="4086682863"/>
                    </a:ext>
                  </a:extLst>
                </a:gridCol>
                <a:gridCol w="4211782">
                  <a:extLst>
                    <a:ext uri="{9D8B030D-6E8A-4147-A177-3AD203B41FA5}">
                      <a16:colId xmlns:a16="http://schemas.microsoft.com/office/drawing/2014/main" val="2071967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b="1" dirty="0"/>
                        <a:t>Línea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/>
                        <a:t>Función</a:t>
                      </a:r>
                      <a:endParaRPr lang="es-E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4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Carga la clase del documento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0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2-3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Define </a:t>
                      </a:r>
                      <a:r>
                        <a:rPr lang="es-419" dirty="0" err="1"/>
                        <a:t>metadata</a:t>
                      </a:r>
                      <a:r>
                        <a:rPr lang="es-419" dirty="0"/>
                        <a:t> del documento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398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7-17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Crea el documento, “objeto”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98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Llamado a función sin argumentos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1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11-13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Crea “objeto”, llama al entorno </a:t>
                      </a:r>
                      <a:r>
                        <a:rPr lang="es-419" dirty="0" err="1"/>
                        <a:t>abstract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78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15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Llamado a función CREAR SECCIÓN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03195"/>
                  </a:ext>
                </a:extLst>
              </a:tr>
            </a:tbl>
          </a:graphicData>
        </a:graphic>
      </p:graphicFrame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34F41850-EC13-45CD-98F8-9525107F1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784"/>
          <a:stretch/>
        </p:blipFill>
        <p:spPr>
          <a:xfrm>
            <a:off x="1245465" y="2143270"/>
            <a:ext cx="4850535" cy="288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0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AAD7A-CEA1-4231-8C93-77D40179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Estructura de un documento típico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B5B396C-BD5F-4954-9EDA-AADB0E096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4117"/>
          <a:stretch/>
        </p:blipFill>
        <p:spPr>
          <a:xfrm>
            <a:off x="838200" y="1690688"/>
            <a:ext cx="4117848" cy="435133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ED516B9-A7B5-434D-924D-2D7C21FF3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856" y="1690688"/>
            <a:ext cx="5755974" cy="42346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23972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803</Words>
  <Application>Microsoft Office PowerPoint</Application>
  <PresentationFormat>Panorámica</PresentationFormat>
  <Paragraphs>137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Tema de Office</vt:lpstr>
      <vt:lpstr>Latex</vt:lpstr>
      <vt:lpstr>¿Qué es LATEX?  ?</vt:lpstr>
      <vt:lpstr>¿Qué puedo hacer con Latex??</vt:lpstr>
      <vt:lpstr>¿Qué puedo hacer con Latex??</vt:lpstr>
      <vt:lpstr>Latex vs Word</vt:lpstr>
      <vt:lpstr>Latex vs Word</vt:lpstr>
      <vt:lpstr>Estructura de un documento típico</vt:lpstr>
      <vt:lpstr>Estructura de un documento típico</vt:lpstr>
      <vt:lpstr>Estructura de un documento típico</vt:lpstr>
      <vt:lpstr>Añadir “objetos”</vt:lpstr>
      <vt:lpstr>Importando bibliotecas</vt:lpstr>
      <vt:lpstr>Algunos ejemplos de objetos</vt:lpstr>
      <vt:lpstr>Algunos ejemplos de objetos</vt:lpstr>
      <vt:lpstr>Creando variables</vt:lpstr>
      <vt:lpstr>Usamos esas variables</vt:lpstr>
      <vt:lpstr>Ya puedo hacer variables, ¿Qué mas?</vt:lpstr>
      <vt:lpstr>Ya puedo hacer variables, ¿Qué mas?</vt:lpstr>
      <vt:lpstr>La cosa se complica</vt:lpstr>
      <vt:lpstr>La cosa se complica</vt:lpstr>
      <vt:lpstr>La cosa se complica</vt:lpstr>
      <vt:lpstr>La cosa se complica</vt:lpstr>
      <vt:lpstr>La cosa se complica</vt:lpstr>
      <vt:lpstr>La cosa se complica</vt:lpstr>
      <vt:lpstr>Ecuaciones</vt:lpstr>
      <vt:lpstr>Tablas</vt:lpstr>
      <vt:lpstr>Tablas</vt:lpstr>
      <vt:lpstr>Usando un template</vt:lpstr>
      <vt:lpstr>Template-Informe</vt:lpstr>
      <vt:lpstr>Template-Informe</vt:lpstr>
      <vt:lpstr>Template-Informe</vt:lpstr>
      <vt:lpstr>Template-Informe</vt:lpstr>
      <vt:lpstr>Editores de </vt:lpstr>
      <vt:lpstr>Muchas gracias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Latex</dc:title>
  <dc:creator>Pablo Nicolas Pizarro Riffo (pablo.pizarro)</dc:creator>
  <cp:lastModifiedBy>Pablo Nicolas Pizarro Riffo (pablo.pizarro)</cp:lastModifiedBy>
  <cp:revision>10</cp:revision>
  <dcterms:created xsi:type="dcterms:W3CDTF">2018-04-04T06:18:20Z</dcterms:created>
  <dcterms:modified xsi:type="dcterms:W3CDTF">2018-10-09T02:16:14Z</dcterms:modified>
</cp:coreProperties>
</file>