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6" r:id="rId2"/>
    <p:sldMasterId id="2147483742" r:id="rId3"/>
  </p:sldMasterIdLst>
  <p:notesMasterIdLst>
    <p:notesMasterId r:id="rId9"/>
  </p:notesMasterIdLst>
  <p:handoutMasterIdLst>
    <p:handoutMasterId r:id="rId10"/>
  </p:handoutMasterIdLst>
  <p:sldIdLst>
    <p:sldId id="373" r:id="rId4"/>
    <p:sldId id="520" r:id="rId5"/>
    <p:sldId id="521" r:id="rId6"/>
    <p:sldId id="518" r:id="rId7"/>
    <p:sldId id="519" r:id="rId8"/>
  </p:sldIdLst>
  <p:sldSz cx="12188825" cy="6858000"/>
  <p:notesSz cx="7102475" cy="9388475"/>
  <p:defaultTextStyle>
    <a:defPPr>
      <a:defRPr lang="en-US"/>
    </a:defPPr>
    <a:lvl1pPr marL="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4">
          <p15:clr>
            <a:srgbClr val="A4A3A4"/>
          </p15:clr>
        </p15:guide>
        <p15:guide id="2" pos="2851">
          <p15:clr>
            <a:srgbClr val="A4A3A4"/>
          </p15:clr>
        </p15:guide>
        <p15:guide id="3" pos="3800">
          <p15:clr>
            <a:srgbClr val="A4A3A4"/>
          </p15:clr>
        </p15:guide>
        <p15:guide id="4" orient="horz" pos="35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BC2"/>
    <a:srgbClr val="F8EE00"/>
    <a:srgbClr val="F3AA0C"/>
    <a:srgbClr val="CC900A"/>
    <a:srgbClr val="FFFFCC"/>
    <a:srgbClr val="CFD867"/>
    <a:srgbClr val="B2D8AC"/>
    <a:srgbClr val="F5E98F"/>
    <a:srgbClr val="256A7F"/>
    <a:srgbClr val="DF5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0" autoAdjust="0"/>
    <p:restoredTop sz="92762" autoAdjust="0"/>
  </p:normalViewPr>
  <p:slideViewPr>
    <p:cSldViewPr snapToGrid="0">
      <p:cViewPr varScale="1">
        <p:scale>
          <a:sx n="135" d="100"/>
          <a:sy n="135" d="100"/>
        </p:scale>
        <p:origin x="504" y="160"/>
      </p:cViewPr>
      <p:guideLst>
        <p:guide orient="horz" pos="3514"/>
        <p:guide pos="2851"/>
        <p:guide pos="3800"/>
        <p:guide orient="horz" pos="3515"/>
      </p:guideLst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432"/>
    </p:cViewPr>
  </p:sorterViewPr>
  <p:notesViewPr>
    <p:cSldViewPr snapToGrid="0">
      <p:cViewPr varScale="1">
        <p:scale>
          <a:sx n="65" d="100"/>
          <a:sy n="65" d="100"/>
        </p:scale>
        <p:origin x="1123" y="62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0752B3F-16DD-4F19-ACDD-F2069BC5BD4E}" type="datetimeFigureOut">
              <a:rPr lang="en-US" smtClean="0"/>
              <a:pPr/>
              <a:t>10/8/20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A652C21-9F59-4D59-A20F-697011AEF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FA6D163-A0F5-498D-A72B-50DE16555140}" type="datetimeFigureOut">
              <a:rPr lang="en-US" smtClean="0"/>
              <a:pPr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3C999AD-79EC-4F02-84A9-EEA7F0527E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532177" y="0"/>
            <a:ext cx="36566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47679" y="3886200"/>
            <a:ext cx="6703854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Presentation 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836899" y="4937760"/>
            <a:ext cx="2315877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b="1" kern="0" spc="-31" dirty="0">
                <a:solidFill>
                  <a:srgbClr val="FFFFFF"/>
                </a:solidFill>
                <a:latin typeface="Arial"/>
                <a:cs typeface="Arial"/>
              </a:rPr>
              <a:t>Presented by: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836899" y="521208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Full Name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36899" y="548640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Title</a:t>
            </a:r>
          </a:p>
        </p:txBody>
      </p:sp>
      <p:pic>
        <p:nvPicPr>
          <p:cNvPr id="15" name="Picture 14" descr="Cloud_wor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31" y="6456896"/>
            <a:ext cx="906236" cy="1510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3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846320"/>
            <a:ext cx="12188825" cy="20116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51272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74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18614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hirdsGreen_Inv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rgbClr val="08557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83929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tx2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03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SideThird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4" y="548643"/>
            <a:ext cx="4086272" cy="369332"/>
          </a:xfrm>
        </p:spPr>
        <p:txBody>
          <a:bodyPr wrap="square"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54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7651228" y="0"/>
            <a:ext cx="4537597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06436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8779" y="1423270"/>
            <a:ext cx="5672084" cy="49244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185958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917895" y="1005842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9" name="Rectangle 1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924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7313295" y="0"/>
            <a:ext cx="48755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081" y="2377446"/>
            <a:ext cx="6856214" cy="339409"/>
          </a:xfr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94814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87450" y="2011683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01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rgbClr val="3B0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84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958" y="6572050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1" y="1508761"/>
            <a:ext cx="7516174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5318" y="3931920"/>
            <a:ext cx="9263507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Text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53301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68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3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24" y="1600205"/>
            <a:ext cx="5643679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455" y="1600205"/>
            <a:ext cx="5643681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15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126967" y="6491338"/>
            <a:ext cx="1432136" cy="2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07" tIns="45707" rIns="45707" bIns="45707">
            <a:spAutoFit/>
          </a:bodyPr>
          <a:lstStyle/>
          <a:p>
            <a:pPr defTabSz="609448">
              <a:lnSpc>
                <a:spcPct val="90000"/>
              </a:lnSpc>
              <a:defRPr sz="1400">
                <a:solidFill>
                  <a:srgbClr val="325C8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400">
                <a:solidFill>
                  <a:srgbClr val="325C80"/>
                </a:solidFill>
                <a:sym typeface="Arial"/>
              </a:rPr>
              <a:t>IBM </a:t>
            </a:r>
            <a:r>
              <a:rPr sz="1400" b="1">
                <a:solidFill>
                  <a:srgbClr val="325C80"/>
                </a:solidFill>
                <a:sym typeface="Arial"/>
              </a:rPr>
              <a:t>Cloud</a:t>
            </a:r>
          </a:p>
        </p:txBody>
      </p:sp>
      <p:sp>
        <p:nvSpPr>
          <p:cNvPr id="313" name="Line"/>
          <p:cNvSpPr/>
          <p:nvPr/>
        </p:nvSpPr>
        <p:spPr>
          <a:xfrm>
            <a:off x="-1" y="6394451"/>
            <a:ext cx="12188829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07" tIns="45707" rIns="45707" bIns="45707"/>
          <a:lstStyle/>
          <a:p>
            <a:pPr defTabSz="609448"/>
            <a:endParaRPr sz="2899">
              <a:solidFill>
                <a:srgbClr val="6D7777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3936" y="254000"/>
            <a:ext cx="4023201" cy="521224"/>
          </a:xfrm>
          <a:prstGeom prst="rect">
            <a:avLst/>
          </a:prstGeom>
        </p:spPr>
        <p:txBody>
          <a:bodyPr lIns="45718" tIns="45718" rIns="45718" bIns="45718"/>
          <a:lstStyle>
            <a:lvl1pPr defTabSz="777046">
              <a:lnSpc>
                <a:spcPct val="90000"/>
              </a:lnSpc>
              <a:defRPr sz="2999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" name="ibm_logo_dark blue-01.png" descr="ibm_logo_dark blue-01.png">
            <a:extLst>
              <a:ext uri="{FF2B5EF4-FFF2-40B4-BE49-F238E27FC236}">
                <a16:creationId xmlns:a16="http://schemas.microsoft.com/office/drawing/2014/main" id="{9D373524-B35E-664A-A265-BE777FEDD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714244" y="6383387"/>
            <a:ext cx="190501" cy="5047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117573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and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4058879" y="1371600"/>
            <a:ext cx="4071068" cy="5486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5" hasCustomPrompt="1"/>
          </p:nvPr>
        </p:nvSpPr>
        <p:spPr>
          <a:xfrm>
            <a:off x="8129947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5836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0810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635783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6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Blue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rgbClr val="0D426C">
              <a:alpha val="8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6" y="548643"/>
            <a:ext cx="4098342" cy="369332"/>
          </a:xfrm>
        </p:spPr>
        <p:txBody>
          <a:bodyPr r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553" y="548643"/>
            <a:ext cx="11701272" cy="369332"/>
          </a:xfrm>
          <a:prstGeom prst="rect">
            <a:avLst/>
          </a:prstGeom>
        </p:spPr>
        <p:txBody>
          <a:bodyPr vert="horz" wrap="square" lIns="0" tIns="0" rIns="822816" bIns="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555" y="1500617"/>
            <a:ext cx="11327160" cy="151015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2226" y="6548969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0" r:id="rId2"/>
    <p:sldLayoutId id="2147483721" r:id="rId3"/>
    <p:sldLayoutId id="2147483718" r:id="rId4"/>
    <p:sldLayoutId id="2147483722" r:id="rId5"/>
    <p:sldLayoutId id="2147483724" r:id="rId6"/>
    <p:sldLayoutId id="2147483723" r:id="rId7"/>
    <p:sldLayoutId id="2147483686" r:id="rId8"/>
    <p:sldLayoutId id="2147483689" r:id="rId9"/>
    <p:sldLayoutId id="2147483687" r:id="rId10"/>
    <p:sldLayoutId id="2147483690" r:id="rId11"/>
    <p:sldLayoutId id="2147483693" r:id="rId12"/>
    <p:sldLayoutId id="2147483696" r:id="rId13"/>
    <p:sldLayoutId id="2147483680" r:id="rId14"/>
    <p:sldLayoutId id="2147483704" r:id="rId15"/>
    <p:sldLayoutId id="2147483682" r:id="rId16"/>
    <p:sldLayoutId id="2147483711" r:id="rId17"/>
    <p:sldLayoutId id="2147483712" r:id="rId18"/>
    <p:sldLayoutId id="2147483713" r:id="rId19"/>
    <p:sldLayoutId id="2147483703" r:id="rId20"/>
    <p:sldLayoutId id="2147483725" r:id="rId21"/>
    <p:sldLayoutId id="2147483758" r:id="rId22"/>
  </p:sldLayoutIdLst>
  <p:txStyles>
    <p:titleStyle>
      <a:lvl1pPr algn="l" defTabSz="457118" rtl="0" eaLnBrk="1" latinLnBrk="0" hangingPunct="1">
        <a:spcBef>
          <a:spcPct val="0"/>
        </a:spcBef>
        <a:buNone/>
        <a:defRPr sz="2400" b="1" kern="0" spc="-31">
          <a:solidFill>
            <a:srgbClr val="009EE2"/>
          </a:solidFill>
          <a:latin typeface="+mj-lt"/>
          <a:ea typeface="+mj-ea"/>
          <a:cs typeface="+mj-cs"/>
        </a:defRPr>
      </a:lvl1pPr>
    </p:titleStyle>
    <p:bodyStyle>
      <a:lvl1pPr marL="226973" indent="-226973" algn="l" defTabSz="457118" rtl="0" eaLnBrk="1" latinLnBrk="0" hangingPunct="1">
        <a:spcBef>
          <a:spcPct val="20000"/>
        </a:spcBef>
        <a:buFont typeface="Arial" pitchFamily="34" charset="0"/>
        <a:buChar char="–"/>
        <a:defRPr sz="2100" kern="0" spc="-31">
          <a:solidFill>
            <a:schemeClr val="tx1"/>
          </a:solidFill>
          <a:latin typeface="Arial"/>
          <a:ea typeface="+mn-ea"/>
          <a:cs typeface="+mn-cs"/>
        </a:defRPr>
      </a:lvl1pPr>
      <a:lvl2pPr marL="515848" indent="-171418" algn="l" defTabSz="457118" rtl="0" eaLnBrk="1" latinLnBrk="0" hangingPunct="1">
        <a:spcBef>
          <a:spcPct val="20000"/>
        </a:spcBef>
        <a:buFont typeface="Arial" pitchFamily="34" charset="0"/>
        <a:buChar char="•"/>
        <a:defRPr sz="1900" kern="0" spc="-31">
          <a:solidFill>
            <a:schemeClr val="tx1"/>
          </a:solidFill>
          <a:latin typeface="Arial"/>
          <a:ea typeface="+mn-ea"/>
          <a:cs typeface="+mn-cs"/>
        </a:defRPr>
      </a:lvl2pPr>
      <a:lvl3pPr marL="860274" indent="-173007" algn="l" defTabSz="457118" rtl="0" eaLnBrk="1" latinLnBrk="0" hangingPunct="1">
        <a:spcBef>
          <a:spcPct val="20000"/>
        </a:spcBef>
        <a:buFont typeface="Arial" pitchFamily="34" charset="0"/>
        <a:buChar char="–"/>
        <a:defRPr sz="1600" kern="0" spc="-31">
          <a:solidFill>
            <a:schemeClr val="tx1"/>
          </a:solidFill>
          <a:latin typeface="Arial"/>
          <a:ea typeface="+mn-ea"/>
          <a:cs typeface="+mn-cs"/>
        </a:defRPr>
      </a:lvl3pPr>
      <a:lvl4pPr marL="1085660" indent="-117453" algn="l" defTabSz="457118" rtl="0" eaLnBrk="1" latinLnBrk="0" hangingPunct="1">
        <a:spcBef>
          <a:spcPct val="20000"/>
        </a:spcBef>
        <a:buFont typeface="Arial" pitchFamily="34" charset="0"/>
        <a:buChar char="•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4pPr>
      <a:lvl5pPr marL="1484054" indent="-171418" algn="l" defTabSz="457118" rtl="0" eaLnBrk="1" latinLnBrk="0" hangingPunct="1">
        <a:spcBef>
          <a:spcPct val="20000"/>
        </a:spcBef>
        <a:buFont typeface="Arial" pitchFamily="34" charset="0"/>
        <a:buChar char="–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5pPr>
      <a:lvl6pPr marL="251416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9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76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StockTrader/stocktrader-helm" TargetMode="External"/><Relationship Id="rId2" Type="http://schemas.openxmlformats.org/officeDocument/2006/relationships/hyperlink" Target="https://github.com/IBMStockTrader/stocktrader-operato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edium.com/cloud-engagement-hub/the-ibm-stock-trader-operator-part-1-usage-9737a04b684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41352" y="812800"/>
            <a:ext cx="1986014" cy="507757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595" y="767098"/>
            <a:ext cx="5969483" cy="6045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 Hat OpenShift Container Platform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243843"/>
            <a:ext cx="11896725" cy="415498"/>
          </a:xfrm>
        </p:spPr>
        <p:txBody>
          <a:bodyPr/>
          <a:lstStyle/>
          <a:p>
            <a:r>
              <a:rPr lang="en-US" sz="2700" dirty="0"/>
              <a:t>IBM Stock Trader sample for the OpenShift Container Platform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62370" y="2431994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Trader (Java)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05196" y="2402219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4849" y="2400300"/>
            <a:ext cx="1143000" cy="685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Quote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4865" y="3716020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ODM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4270" y="2402219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754270" y="4899718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Slack</a:t>
            </a:r>
          </a:p>
        </p:txBody>
      </p:sp>
      <p:cxnSp>
        <p:nvCxnSpPr>
          <p:cNvPr id="11" name="Straight Connector 10"/>
          <p:cNvCxnSpPr>
            <a:cxnSpLocks/>
            <a:stCxn id="3" idx="3"/>
            <a:endCxn id="5" idx="1"/>
          </p:cNvCxnSpPr>
          <p:nvPr/>
        </p:nvCxnSpPr>
        <p:spPr>
          <a:xfrm flipV="1">
            <a:off x="3405370" y="2745119"/>
            <a:ext cx="999826" cy="2977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6" idx="1"/>
          </p:cNvCxnSpPr>
          <p:nvPr/>
        </p:nvCxnSpPr>
        <p:spPr>
          <a:xfrm flipV="1">
            <a:off x="5548196" y="2743200"/>
            <a:ext cx="856653" cy="19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endCxn id="7" idx="1"/>
          </p:cNvCxnSpPr>
          <p:nvPr/>
        </p:nvCxnSpPr>
        <p:spPr>
          <a:xfrm>
            <a:off x="5508137" y="3052345"/>
            <a:ext cx="896728" cy="100657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17500" y="3120912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Connector 27"/>
          <p:cNvCxnSpPr>
            <a:stCxn id="27" idx="3"/>
            <a:endCxn id="3" idx="1"/>
          </p:cNvCxnSpPr>
          <p:nvPr/>
        </p:nvCxnSpPr>
        <p:spPr>
          <a:xfrm flipV="1">
            <a:off x="1460500" y="2774894"/>
            <a:ext cx="801870" cy="6889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18484" y="2164236"/>
            <a:ext cx="675826" cy="123110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GET</a:t>
            </a:r>
            <a:endParaRPr lang="en-US" sz="1600" i="1" kern="0" spc="-30" dirty="0">
              <a:latin typeface="Arial"/>
              <a:cs typeface="Arial"/>
            </a:endParaRPr>
          </a:p>
          <a:p>
            <a:pPr algn="r"/>
            <a:r>
              <a:rPr lang="en-US" sz="2400" i="1" kern="0" spc="-30" dirty="0">
                <a:latin typeface="Arial"/>
                <a:cs typeface="Arial"/>
              </a:rPr>
              <a:t> </a:t>
            </a:r>
            <a:endParaRPr lang="en-US" sz="1100" i="1" kern="0" spc="-30" dirty="0">
              <a:latin typeface="Arial"/>
              <a:cs typeface="Arial"/>
            </a:endParaRP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DELETE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65484" y="2401094"/>
            <a:ext cx="1276618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Connect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90879" y="4899718"/>
            <a:ext cx="1225829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Functions</a:t>
            </a:r>
            <a:endParaRPr lang="en-US" sz="1300" dirty="0"/>
          </a:p>
        </p:txBody>
      </p:sp>
      <p:cxnSp>
        <p:nvCxnSpPr>
          <p:cNvPr id="37" name="Straight Connector 36"/>
          <p:cNvCxnSpPr>
            <a:cxnSpLocks/>
            <a:stCxn id="26" idx="3"/>
            <a:endCxn id="8" idx="1"/>
          </p:cNvCxnSpPr>
          <p:nvPr/>
        </p:nvCxnSpPr>
        <p:spPr>
          <a:xfrm>
            <a:off x="9942102" y="2743994"/>
            <a:ext cx="812168" cy="112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9" idx="3"/>
            <a:endCxn id="9" idx="1"/>
          </p:cNvCxnSpPr>
          <p:nvPr/>
        </p:nvCxnSpPr>
        <p:spPr>
          <a:xfrm>
            <a:off x="9916708" y="5242618"/>
            <a:ext cx="83756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22300" y="2527756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28512" y="3532369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2182" y="2465955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405250" y="1153043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DB2</a:t>
            </a:r>
          </a:p>
        </p:txBody>
      </p:sp>
      <p:cxnSp>
        <p:nvCxnSpPr>
          <p:cNvPr id="32" name="Straight Connector 31"/>
          <p:cNvCxnSpPr>
            <a:stCxn id="5" idx="0"/>
            <a:endCxn id="30" idx="2"/>
          </p:cNvCxnSpPr>
          <p:nvPr/>
        </p:nvCxnSpPr>
        <p:spPr>
          <a:xfrm flipV="1">
            <a:off x="4976696" y="1838843"/>
            <a:ext cx="54" cy="56337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398846" y="3714542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MQ</a:t>
            </a:r>
          </a:p>
        </p:txBody>
      </p:sp>
      <p:cxnSp>
        <p:nvCxnSpPr>
          <p:cNvPr id="34" name="Straight Connector 33"/>
          <p:cNvCxnSpPr>
            <a:cxnSpLocks/>
            <a:endCxn id="33" idx="0"/>
          </p:cNvCxnSpPr>
          <p:nvPr/>
        </p:nvCxnSpPr>
        <p:spPr>
          <a:xfrm>
            <a:off x="4970346" y="3088019"/>
            <a:ext cx="0" cy="6265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46629" y="3506270"/>
            <a:ext cx="34753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39385" y="1852521"/>
            <a:ext cx="96885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i="1" kern="0" spc="-30" dirty="0">
                <a:latin typeface="Arial"/>
                <a:cs typeface="Arial"/>
              </a:rPr>
              <a:t>Insert, Select,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Update, Delete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404849" y="1085232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cxnSp>
        <p:nvCxnSpPr>
          <p:cNvPr id="46" name="Straight Connector 45"/>
          <p:cNvCxnSpPr>
            <a:stCxn id="6" idx="0"/>
            <a:endCxn id="45" idx="2"/>
          </p:cNvCxnSpPr>
          <p:nvPr/>
        </p:nvCxnSpPr>
        <p:spPr>
          <a:xfrm flipV="1">
            <a:off x="6976349" y="1771032"/>
            <a:ext cx="0" cy="62926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17206" y="1755401"/>
            <a:ext cx="35714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  <a:p>
            <a:r>
              <a:rPr lang="en-US" sz="1400" i="1" kern="0" spc="-30" dirty="0">
                <a:latin typeface="Arial"/>
                <a:cs typeface="Arial"/>
              </a:rPr>
              <a:t>SET</a:t>
            </a:r>
          </a:p>
        </p:txBody>
      </p:sp>
      <p:cxnSp>
        <p:nvCxnSpPr>
          <p:cNvPr id="59" name="Straight Connector 58"/>
          <p:cNvCxnSpPr>
            <a:cxnSpLocks/>
            <a:stCxn id="6" idx="3"/>
            <a:endCxn id="26" idx="1"/>
          </p:cNvCxnSpPr>
          <p:nvPr/>
        </p:nvCxnSpPr>
        <p:spPr>
          <a:xfrm>
            <a:off x="7547849" y="2743200"/>
            <a:ext cx="1117635" cy="7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60" idx="3"/>
            <a:endCxn id="29" idx="1"/>
          </p:cNvCxnSpPr>
          <p:nvPr/>
        </p:nvCxnSpPr>
        <p:spPr>
          <a:xfrm>
            <a:off x="7547849" y="5242618"/>
            <a:ext cx="1143030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363553" y="4914471"/>
            <a:ext cx="1213655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Messaging</a:t>
            </a:r>
          </a:p>
        </p:txBody>
      </p:sp>
      <p:cxnSp>
        <p:nvCxnSpPr>
          <p:cNvPr id="75" name="Straight Connector 74"/>
          <p:cNvCxnSpPr>
            <a:cxnSpLocks/>
            <a:stCxn id="33" idx="2"/>
            <a:endCxn id="74" idx="0"/>
          </p:cNvCxnSpPr>
          <p:nvPr/>
        </p:nvCxnSpPr>
        <p:spPr>
          <a:xfrm>
            <a:off x="4970346" y="4400342"/>
            <a:ext cx="35" cy="51412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FC357A0-B537-3846-9CB5-66D95B8D76A8}"/>
              </a:ext>
            </a:extLst>
          </p:cNvPr>
          <p:cNvSpPr/>
          <p:nvPr/>
        </p:nvSpPr>
        <p:spPr>
          <a:xfrm>
            <a:off x="2260496" y="3714542"/>
            <a:ext cx="1143000" cy="685800"/>
          </a:xfrm>
          <a:prstGeom prst="roundRect">
            <a:avLst/>
          </a:prstGeom>
          <a:solidFill>
            <a:srgbClr val="F8E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Tradr (Node)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DB6833-EB7B-634E-8F79-7E9380D0A847}"/>
              </a:ext>
            </a:extLst>
          </p:cNvPr>
          <p:cNvCxnSpPr>
            <a:cxnSpLocks/>
            <a:stCxn id="50" idx="0"/>
            <a:endCxn id="5" idx="1"/>
          </p:cNvCxnSpPr>
          <p:nvPr/>
        </p:nvCxnSpPr>
        <p:spPr>
          <a:xfrm flipV="1">
            <a:off x="2831996" y="2745119"/>
            <a:ext cx="1573200" cy="9694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720D8A-AE86-BE49-9ED3-8FA31BB6976C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1460500" y="3463812"/>
            <a:ext cx="799996" cy="5936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5C62E23-9FA9-0344-B0B7-574AB1982F03}"/>
              </a:ext>
            </a:extLst>
          </p:cNvPr>
          <p:cNvSpPr/>
          <p:nvPr/>
        </p:nvSpPr>
        <p:spPr>
          <a:xfrm>
            <a:off x="6404849" y="4899718"/>
            <a:ext cx="1143000" cy="6858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(Slack)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ACFFE-F6D1-E442-BE1E-639AA558E35A}"/>
              </a:ext>
            </a:extLst>
          </p:cNvPr>
          <p:cNvSpPr txBox="1"/>
          <p:nvPr/>
        </p:nvSpPr>
        <p:spPr>
          <a:xfrm>
            <a:off x="5028866" y="4709487"/>
            <a:ext cx="89030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onMessage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2AFB515-7DE1-6940-9E22-5C26D4D2F603}"/>
              </a:ext>
            </a:extLst>
          </p:cNvPr>
          <p:cNvSpPr/>
          <p:nvPr/>
        </p:nvSpPr>
        <p:spPr>
          <a:xfrm>
            <a:off x="6404849" y="6007702"/>
            <a:ext cx="1143000" cy="68580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(Twitter)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6C92DC-44E4-9E48-9D9B-A0C376868592}"/>
              </a:ext>
            </a:extLst>
          </p:cNvPr>
          <p:cNvSpPr txBox="1"/>
          <p:nvPr/>
        </p:nvSpPr>
        <p:spPr>
          <a:xfrm>
            <a:off x="4439252" y="1852521"/>
            <a:ext cx="4542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JDBC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01F8815-6DE0-EC4F-A9D3-4FF22B0DD633}"/>
              </a:ext>
            </a:extLst>
          </p:cNvPr>
          <p:cNvSpPr/>
          <p:nvPr/>
        </p:nvSpPr>
        <p:spPr>
          <a:xfrm>
            <a:off x="10754270" y="6010112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7E334C-F5C4-CA41-AA29-8C5070EB55B4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7547849" y="6350602"/>
            <a:ext cx="3206421" cy="241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5ACD54-B04B-B049-934D-790A98750F7D}"/>
              </a:ext>
            </a:extLst>
          </p:cNvPr>
          <p:cNvSpPr txBox="1"/>
          <p:nvPr/>
        </p:nvSpPr>
        <p:spPr>
          <a:xfrm>
            <a:off x="5041792" y="3506270"/>
            <a:ext cx="25776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A844AA-1D28-FE4F-8C83-CE8EAEF89BB5}"/>
              </a:ext>
            </a:extLst>
          </p:cNvPr>
          <p:cNvCxnSpPr>
            <a:cxnSpLocks/>
            <a:stCxn id="74" idx="3"/>
            <a:endCxn id="16" idx="1"/>
          </p:cNvCxnSpPr>
          <p:nvPr/>
        </p:nvCxnSpPr>
        <p:spPr>
          <a:xfrm>
            <a:off x="5577208" y="5257371"/>
            <a:ext cx="618968" cy="41774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99C97A-C6D6-B34F-9DBA-486F3D79CFFC}"/>
              </a:ext>
            </a:extLst>
          </p:cNvPr>
          <p:cNvSpPr txBox="1"/>
          <p:nvPr/>
        </p:nvSpPr>
        <p:spPr>
          <a:xfrm>
            <a:off x="4507166" y="4713855"/>
            <a:ext cx="387607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MDB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4BB809-9639-DA4F-85C0-09ECA15EF8B4}"/>
              </a:ext>
            </a:extLst>
          </p:cNvPr>
          <p:cNvSpPr txBox="1"/>
          <p:nvPr/>
        </p:nvSpPr>
        <p:spPr>
          <a:xfrm>
            <a:off x="10366181" y="2461923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3AF497-D683-3F48-B7DC-0C053B83D835}"/>
              </a:ext>
            </a:extLst>
          </p:cNvPr>
          <p:cNvSpPr txBox="1"/>
          <p:nvPr/>
        </p:nvSpPr>
        <p:spPr>
          <a:xfrm>
            <a:off x="10246028" y="500548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80C5C6-EF99-D741-9952-4C416BCFBFA6}"/>
              </a:ext>
            </a:extLst>
          </p:cNvPr>
          <p:cNvSpPr txBox="1"/>
          <p:nvPr/>
        </p:nvSpPr>
        <p:spPr>
          <a:xfrm>
            <a:off x="10250899" y="610874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8411D0-B9C4-4B4D-8DF4-C66BFF5A3365}"/>
              </a:ext>
            </a:extLst>
          </p:cNvPr>
          <p:cNvSpPr txBox="1"/>
          <p:nvPr/>
        </p:nvSpPr>
        <p:spPr>
          <a:xfrm>
            <a:off x="5717090" y="566957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524877-A211-AB45-A0B9-443A95C3A15C}"/>
              </a:ext>
            </a:extLst>
          </p:cNvPr>
          <p:cNvSpPr txBox="1"/>
          <p:nvPr/>
        </p:nvSpPr>
        <p:spPr>
          <a:xfrm>
            <a:off x="8200369" y="5002491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5265DEA-B38E-B945-805A-539C6E694BC3}"/>
              </a:ext>
            </a:extLst>
          </p:cNvPr>
          <p:cNvSpPr/>
          <p:nvPr/>
        </p:nvSpPr>
        <p:spPr>
          <a:xfrm>
            <a:off x="8668257" y="3771106"/>
            <a:ext cx="1276618" cy="9277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Tone Analyzer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BE60BD-04CD-8746-837E-7F1CA1949281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>
            <a:off x="5548196" y="2745119"/>
            <a:ext cx="3120061" cy="148987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0C1DF8-1A77-BE42-8D9F-8D8B4CD9C41D}"/>
              </a:ext>
            </a:extLst>
          </p:cNvPr>
          <p:cNvSpPr txBox="1"/>
          <p:nvPr/>
        </p:nvSpPr>
        <p:spPr>
          <a:xfrm>
            <a:off x="8201079" y="3806712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86602-77AC-1B4C-AC35-FC4A9F5EB5F9}"/>
              </a:ext>
            </a:extLst>
          </p:cNvPr>
          <p:cNvSpPr txBox="1"/>
          <p:nvPr/>
        </p:nvSpPr>
        <p:spPr>
          <a:xfrm>
            <a:off x="6330292" y="5576815"/>
            <a:ext cx="129065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kern="0" spc="-30" dirty="0">
                <a:solidFill>
                  <a:srgbClr val="FF0000"/>
                </a:solidFill>
                <a:latin typeface="Arial"/>
                <a:cs typeface="Arial"/>
              </a:rPr>
              <a:t>Uses an Istio routing rule here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4549238-D184-3344-923B-2273598BE4D6}"/>
              </a:ext>
            </a:extLst>
          </p:cNvPr>
          <p:cNvSpPr/>
          <p:nvPr/>
        </p:nvSpPr>
        <p:spPr>
          <a:xfrm>
            <a:off x="2182566" y="4901348"/>
            <a:ext cx="1380994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Event Streams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B4CCD6-E22A-F84C-882C-F8EEDACBBD67}"/>
              </a:ext>
            </a:extLst>
          </p:cNvPr>
          <p:cNvCxnSpPr>
            <a:cxnSpLocks/>
          </p:cNvCxnSpPr>
          <p:nvPr/>
        </p:nvCxnSpPr>
        <p:spPr>
          <a:xfrm flipH="1">
            <a:off x="3532645" y="3086100"/>
            <a:ext cx="974521" cy="191639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FF9AAA7A-4EEB-DF45-8959-9570607788C0}"/>
              </a:ext>
            </a:extLst>
          </p:cNvPr>
          <p:cNvSpPr/>
          <p:nvPr/>
        </p:nvSpPr>
        <p:spPr>
          <a:xfrm>
            <a:off x="2302431" y="5967436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 History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8C988F-14AB-854D-BC2A-22E936FB1AF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2873063" y="5587148"/>
            <a:ext cx="868" cy="3802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D02D35D-39AB-5F48-998E-B1D1E747432B}"/>
              </a:ext>
            </a:extLst>
          </p:cNvPr>
          <p:cNvSpPr/>
          <p:nvPr/>
        </p:nvSpPr>
        <p:spPr>
          <a:xfrm>
            <a:off x="4410731" y="5969759"/>
            <a:ext cx="1137466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1CAD3B5-51CB-594A-B21B-55D4AB420DCD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3445431" y="6310336"/>
            <a:ext cx="965300" cy="23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AFC9165-46E3-4B4B-9E81-A7744AE6857C}"/>
              </a:ext>
            </a:extLst>
          </p:cNvPr>
          <p:cNvSpPr txBox="1"/>
          <p:nvPr/>
        </p:nvSpPr>
        <p:spPr>
          <a:xfrm>
            <a:off x="2928332" y="5767475"/>
            <a:ext cx="62068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Receive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8C2D88-4A4C-B344-9544-DC7A4EC902DD}"/>
              </a:ext>
            </a:extLst>
          </p:cNvPr>
          <p:cNvSpPr txBox="1"/>
          <p:nvPr/>
        </p:nvSpPr>
        <p:spPr>
          <a:xfrm>
            <a:off x="3149939" y="4504107"/>
            <a:ext cx="439223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</a:t>
            </a:r>
          </a:p>
          <a:p>
            <a:r>
              <a:rPr lang="en-US" sz="1400" i="1" kern="0" spc="-30" dirty="0">
                <a:latin typeface="Arial"/>
                <a:cs typeface="Arial"/>
              </a:rPr>
              <a:t>Send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E68E03-9F05-6E4E-A556-44A60E00DCD1}"/>
              </a:ext>
            </a:extLst>
          </p:cNvPr>
          <p:cNvSpPr txBox="1"/>
          <p:nvPr/>
        </p:nvSpPr>
        <p:spPr>
          <a:xfrm>
            <a:off x="4012383" y="6059181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FF369E-F0C9-AC44-9E87-B94C5057962C}"/>
              </a:ext>
            </a:extLst>
          </p:cNvPr>
          <p:cNvSpPr txBox="1"/>
          <p:nvPr/>
        </p:nvSpPr>
        <p:spPr>
          <a:xfrm>
            <a:off x="6501944" y="1742543"/>
            <a:ext cx="39914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Jedis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17A6A6-BF4B-7C42-9D29-B8308EF81A4B}"/>
              </a:ext>
            </a:extLst>
          </p:cNvPr>
          <p:cNvSpPr txBox="1"/>
          <p:nvPr/>
        </p:nvSpPr>
        <p:spPr>
          <a:xfrm>
            <a:off x="10035125" y="6392126"/>
            <a:ext cx="69153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Twitter4J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182461-58C8-BB45-8E2E-218F038A2342}"/>
              </a:ext>
            </a:extLst>
          </p:cNvPr>
          <p:cNvSpPr txBox="1"/>
          <p:nvPr/>
        </p:nvSpPr>
        <p:spPr>
          <a:xfrm>
            <a:off x="2373023" y="5762205"/>
            <a:ext cx="43922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42742A7-2F47-E841-904D-3656BC7B7989}"/>
              </a:ext>
            </a:extLst>
          </p:cNvPr>
          <p:cNvSpPr/>
          <p:nvPr/>
        </p:nvSpPr>
        <p:spPr>
          <a:xfrm>
            <a:off x="317500" y="1181252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loopctl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A801E2D3-A919-E34D-8405-34B3E3AE0B43}"/>
              </a:ext>
            </a:extLst>
          </p:cNvPr>
          <p:cNvSpPr/>
          <p:nvPr/>
        </p:nvSpPr>
        <p:spPr>
          <a:xfrm>
            <a:off x="2261561" y="118125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Looper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8D97BF9-C35E-E946-A391-F3739F40AC99}"/>
              </a:ext>
            </a:extLst>
          </p:cNvPr>
          <p:cNvCxnSpPr>
            <a:cxnSpLocks/>
            <a:stCxn id="106" idx="3"/>
            <a:endCxn id="121" idx="1"/>
          </p:cNvCxnSpPr>
          <p:nvPr/>
        </p:nvCxnSpPr>
        <p:spPr>
          <a:xfrm>
            <a:off x="1460500" y="1524152"/>
            <a:ext cx="80106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12A4646-9E9A-7E49-97D6-A677D52B3A8F}"/>
              </a:ext>
            </a:extLst>
          </p:cNvPr>
          <p:cNvCxnSpPr>
            <a:cxnSpLocks/>
            <a:stCxn id="121" idx="2"/>
            <a:endCxn id="5" idx="1"/>
          </p:cNvCxnSpPr>
          <p:nvPr/>
        </p:nvCxnSpPr>
        <p:spPr>
          <a:xfrm>
            <a:off x="2833061" y="1867052"/>
            <a:ext cx="1572135" cy="87806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F1A127-328C-AF45-A345-B926999C6103}"/>
              </a:ext>
            </a:extLst>
          </p:cNvPr>
          <p:cNvCxnSpPr>
            <a:cxnSpLocks/>
          </p:cNvCxnSpPr>
          <p:nvPr/>
        </p:nvCxnSpPr>
        <p:spPr>
          <a:xfrm flipH="1">
            <a:off x="3423659" y="3086100"/>
            <a:ext cx="1213655" cy="317602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F3846B8-9F7C-B349-97A4-CB3799D8AA40}"/>
              </a:ext>
            </a:extLst>
          </p:cNvPr>
          <p:cNvSpPr txBox="1"/>
          <p:nvPr/>
        </p:nvSpPr>
        <p:spPr>
          <a:xfrm>
            <a:off x="3495313" y="5997447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795AE4E-CE2B-6D4F-A105-5A725C137F3B}"/>
              </a:ext>
            </a:extLst>
          </p:cNvPr>
          <p:cNvSpPr/>
          <p:nvPr/>
        </p:nvSpPr>
        <p:spPr>
          <a:xfrm>
            <a:off x="6196176" y="4621097"/>
            <a:ext cx="1518272" cy="210803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Notification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FF0000"/>
                </a:solidFill>
              </a:rPr>
              <a:t>Service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922834-EFF1-3349-BC81-574F1F285EFE}"/>
              </a:ext>
            </a:extLst>
          </p:cNvPr>
          <p:cNvSpPr txBox="1"/>
          <p:nvPr/>
        </p:nvSpPr>
        <p:spPr>
          <a:xfrm>
            <a:off x="3910989" y="6349958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A5A3E-7DB3-074D-A9DC-70929F0FC51A}"/>
              </a:ext>
            </a:extLst>
          </p:cNvPr>
          <p:cNvSpPr txBox="1"/>
          <p:nvPr/>
        </p:nvSpPr>
        <p:spPr>
          <a:xfrm>
            <a:off x="153754" y="4050469"/>
            <a:ext cx="1571257" cy="28315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i="1" kern="0" spc="-30" dirty="0">
                <a:latin typeface="Arial"/>
                <a:cs typeface="Arial"/>
              </a:rPr>
              <a:t>Legend: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Blue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Liberty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Purple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tWAS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Red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Quarkus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Yellow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Node.js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Green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Dependency</a:t>
            </a:r>
          </a:p>
        </p:txBody>
      </p:sp>
    </p:spTree>
    <p:extLst>
      <p:ext uri="{BB962C8B-B14F-4D97-AF65-F5344CB8AC3E}">
        <p14:creationId xmlns:p14="http://schemas.microsoft.com/office/powerpoint/2010/main" val="42173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C7FA-2B53-DB47-A902-586E09EF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76" y="265839"/>
            <a:ext cx="11701272" cy="430887"/>
          </a:xfrm>
        </p:spPr>
        <p:txBody>
          <a:bodyPr/>
          <a:lstStyle/>
          <a:p>
            <a:r>
              <a:rPr lang="en-US" sz="2800" dirty="0"/>
              <a:t>The “umbrella” operator for the IBM Stock Trader sample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941EC-ABCF-6B49-A6E7-969000B80885}"/>
              </a:ext>
            </a:extLst>
          </p:cNvPr>
          <p:cNvSpPr txBox="1"/>
          <p:nvPr/>
        </p:nvSpPr>
        <p:spPr>
          <a:xfrm>
            <a:off x="744718" y="999241"/>
            <a:ext cx="11019934" cy="547842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kern="0" spc="-30" dirty="0">
                <a:latin typeface="Arial"/>
                <a:cs typeface="Arial"/>
                <a:hlinkClick r:id="rId2"/>
              </a:rPr>
              <a:t>https://github.com/IBMStockTrader/stocktrader-operator</a:t>
            </a:r>
            <a:endParaRPr lang="en-US" sz="2400" kern="0" spc="-30" dirty="0">
              <a:latin typeface="Arial"/>
              <a:cs typeface="Arial"/>
            </a:endParaRPr>
          </a:p>
          <a:p>
            <a:pPr marL="800018" lvl="1" indent="-342900">
              <a:buFont typeface="Wingdings" pitchFamily="2" charset="2"/>
              <a:buChar char="Ø"/>
            </a:pPr>
            <a:r>
              <a:rPr lang="en-US" sz="2000" kern="0" spc="-30" dirty="0">
                <a:latin typeface="Arial"/>
                <a:cs typeface="Arial"/>
              </a:rPr>
              <a:t>Wraps the helm chart at </a:t>
            </a:r>
            <a:r>
              <a:rPr lang="en-US" sz="2000" kern="0" spc="-30" dirty="0">
                <a:cs typeface="Arial"/>
                <a:hlinkClick r:id="rId3"/>
              </a:rPr>
              <a:t>https://github.com/IBMStockTrader/stocktrader-helm</a:t>
            </a:r>
            <a:endParaRPr lang="en-US" sz="2000" kern="0" spc="-30" dirty="0">
              <a:cs typeface="Arial"/>
            </a:endParaRPr>
          </a:p>
          <a:p>
            <a:pPr marL="800018" lvl="1" indent="-342900">
              <a:buFont typeface="Wingdings" pitchFamily="2" charset="2"/>
              <a:buChar char="Ø"/>
            </a:pPr>
            <a:r>
              <a:rPr lang="en-US" sz="1600" kern="0" spc="-30" dirty="0">
                <a:latin typeface="Arial"/>
                <a:cs typeface="Arial"/>
              </a:rPr>
              <a:t>Described at </a:t>
            </a:r>
            <a:r>
              <a:rPr lang="en-US" sz="1600" kern="0" spc="-30" dirty="0">
                <a:cs typeface="Arial"/>
                <a:hlinkClick r:id="rId4"/>
              </a:rPr>
              <a:t>https://medium.com/cloud-engagement-hub/the-ibm-stock-trader-operator-part-1-usage-9737a04b6848</a:t>
            </a:r>
            <a:endParaRPr lang="en-US" sz="1600" kern="0" spc="-30" dirty="0">
              <a:latin typeface="Arial"/>
              <a:cs typeface="Arial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kern="0" spc="-30" dirty="0">
              <a:latin typeface="Arial"/>
              <a:cs typeface="Arial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kern="0" spc="-30" dirty="0">
                <a:latin typeface="Arial"/>
                <a:cs typeface="Arial"/>
              </a:rPr>
              <a:t>Handles installation and configuration of the sample</a:t>
            </a:r>
          </a:p>
          <a:p>
            <a:pPr marL="800018" lvl="1" indent="-342900">
              <a:buFont typeface="Wingdings" pitchFamily="2" charset="2"/>
              <a:buChar char="Ø"/>
            </a:pPr>
            <a:r>
              <a:rPr lang="en-US" sz="2000" kern="0" spc="-30" dirty="0">
                <a:latin typeface="Arial"/>
                <a:cs typeface="Arial"/>
              </a:rPr>
              <a:t>No “day 2” operations – but does support altering the configuration and pushing that out</a:t>
            </a:r>
          </a:p>
          <a:p>
            <a:pPr lvl="1"/>
            <a:endParaRPr lang="en-US" sz="2000" kern="0" spc="-30" dirty="0">
              <a:latin typeface="Arial"/>
              <a:cs typeface="Arial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kern="0" spc="-30" dirty="0">
                <a:latin typeface="Arial"/>
                <a:cs typeface="Arial"/>
              </a:rPr>
              <a:t>All microservices installed by single operator</a:t>
            </a:r>
          </a:p>
          <a:p>
            <a:pPr marL="800018" lvl="1" indent="-342900">
              <a:buFont typeface="Wingdings" pitchFamily="2" charset="2"/>
              <a:buChar char="Ø"/>
            </a:pPr>
            <a:r>
              <a:rPr lang="en-US" sz="2000" kern="0" spc="-30" dirty="0">
                <a:latin typeface="Arial"/>
                <a:cs typeface="Arial"/>
              </a:rPr>
              <a:t>The application as a whole is described by the CR you create from the CRD</a:t>
            </a:r>
          </a:p>
          <a:p>
            <a:pPr marL="800018" lvl="1" indent="-342900">
              <a:buFont typeface="Wingdings" pitchFamily="2" charset="2"/>
              <a:buChar char="Ø"/>
            </a:pPr>
            <a:r>
              <a:rPr lang="en-US" sz="2000" kern="0" spc="-30" dirty="0">
                <a:latin typeface="Arial"/>
                <a:cs typeface="Arial"/>
              </a:rPr>
              <a:t>No having to install each microservice separately</a:t>
            </a:r>
          </a:p>
          <a:p>
            <a:pPr marL="800018" lvl="1" indent="-342900">
              <a:buFont typeface="Wingdings" pitchFamily="2" charset="2"/>
              <a:buChar char="Ø"/>
            </a:pPr>
            <a:r>
              <a:rPr lang="en-US" sz="2000" kern="0" spc="-30" dirty="0">
                <a:latin typeface="Arial"/>
                <a:cs typeface="Arial"/>
              </a:rPr>
              <a:t>Can install the sample via a single “</a:t>
            </a:r>
            <a:r>
              <a:rPr lang="en-US" sz="2000" kern="0" spc="-30" dirty="0" err="1">
                <a:latin typeface="Arial"/>
                <a:cs typeface="Arial"/>
              </a:rPr>
              <a:t>oc</a:t>
            </a:r>
            <a:r>
              <a:rPr lang="en-US" sz="2000" kern="0" spc="-30" dirty="0">
                <a:latin typeface="Arial"/>
                <a:cs typeface="Arial"/>
              </a:rPr>
              <a:t> create -f stock-</a:t>
            </a:r>
            <a:r>
              <a:rPr lang="en-US" sz="2000" kern="0" spc="-30" dirty="0" err="1">
                <a:latin typeface="Arial"/>
                <a:cs typeface="Arial"/>
              </a:rPr>
              <a:t>trader.yaml</a:t>
            </a:r>
            <a:r>
              <a:rPr lang="en-US" sz="2000" kern="0" spc="-30" dirty="0">
                <a:latin typeface="Arial"/>
                <a:cs typeface="Arial"/>
              </a:rPr>
              <a:t>” command, or via the UI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100" kern="0" spc="-30" dirty="0">
              <a:latin typeface="Arial"/>
              <a:cs typeface="Arial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kern="0" spc="-30" dirty="0">
                <a:latin typeface="Arial"/>
                <a:cs typeface="Arial"/>
              </a:rPr>
              <a:t>Prerequisite services are NOT installed by this operator</a:t>
            </a:r>
          </a:p>
          <a:p>
            <a:pPr marL="800018" lvl="1" indent="-342900">
              <a:buFont typeface="Wingdings" pitchFamily="2" charset="2"/>
              <a:buChar char="Ø"/>
            </a:pPr>
            <a:r>
              <a:rPr lang="en-US" sz="2000" kern="0" spc="-30" dirty="0">
                <a:latin typeface="Arial"/>
                <a:cs typeface="Arial"/>
              </a:rPr>
              <a:t>Helps configure connections to pre-provisioned </a:t>
            </a:r>
            <a:r>
              <a:rPr lang="en-US" sz="2000" kern="0" spc="-30" dirty="0" err="1">
                <a:latin typeface="Arial"/>
                <a:cs typeface="Arial"/>
              </a:rPr>
              <a:t>prereq</a:t>
            </a:r>
            <a:r>
              <a:rPr lang="en-US" sz="2000" kern="0" spc="-30" dirty="0">
                <a:latin typeface="Arial"/>
                <a:cs typeface="Arial"/>
              </a:rPr>
              <a:t> services</a:t>
            </a:r>
          </a:p>
          <a:p>
            <a:pPr marL="800018" lvl="1" indent="-342900">
              <a:buFont typeface="Wingdings" pitchFamily="2" charset="2"/>
              <a:buChar char="Ø"/>
            </a:pPr>
            <a:r>
              <a:rPr lang="en-US" sz="2000" kern="0" spc="-30" dirty="0">
                <a:latin typeface="Arial"/>
                <a:cs typeface="Arial"/>
              </a:rPr>
              <a:t>Might be interesting to explore an “operator of operators” pattern</a:t>
            </a:r>
          </a:p>
          <a:p>
            <a:pPr marL="1257139" lvl="2" indent="-342900">
              <a:buFont typeface="Wingdings" pitchFamily="2" charset="2"/>
              <a:buChar char="Ø"/>
            </a:pPr>
            <a:r>
              <a:rPr lang="en-US" sz="1800" kern="0" spc="-30" dirty="0">
                <a:latin typeface="Arial"/>
                <a:cs typeface="Arial"/>
              </a:rPr>
              <a:t>Could potentially drive the IBM Cloud operator to help with hooking up to resources out in our cloud</a:t>
            </a:r>
          </a:p>
          <a:p>
            <a:endParaRPr lang="en-US" sz="2100" kern="0" spc="-30" dirty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60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401611" y="812800"/>
            <a:ext cx="1986014" cy="507757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595" y="545341"/>
            <a:ext cx="5969483" cy="62669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 Hat OpenShift Container Platform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76" y="93121"/>
            <a:ext cx="10803624" cy="415498"/>
          </a:xfrm>
        </p:spPr>
        <p:txBody>
          <a:bodyPr/>
          <a:lstStyle/>
          <a:p>
            <a:r>
              <a:rPr lang="en-US" sz="2700" dirty="0"/>
              <a:t>Proposal for Sagas, adding Broker, Account, and Cloudant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70966" y="1874971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Trader (Java)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96646" y="2913007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76860" y="1881398"/>
            <a:ext cx="1143000" cy="6858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Quote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99412" y="3962172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ODM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906811" y="1874971"/>
            <a:ext cx="990459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906812" y="4956280"/>
            <a:ext cx="990458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Slack</a:t>
            </a:r>
          </a:p>
        </p:txBody>
      </p:sp>
      <p:cxnSp>
        <p:nvCxnSpPr>
          <p:cNvPr id="11" name="Straight Connector 10"/>
          <p:cNvCxnSpPr>
            <a:cxnSpLocks/>
            <a:stCxn id="3" idx="2"/>
            <a:endCxn id="97" idx="0"/>
          </p:cNvCxnSpPr>
          <p:nvPr/>
        </p:nvCxnSpPr>
        <p:spPr>
          <a:xfrm>
            <a:off x="2842466" y="2560771"/>
            <a:ext cx="2340" cy="35333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  <a:stCxn id="142" idx="3"/>
            <a:endCxn id="6" idx="1"/>
          </p:cNvCxnSpPr>
          <p:nvPr/>
        </p:nvCxnSpPr>
        <p:spPr>
          <a:xfrm>
            <a:off x="5540433" y="2219579"/>
            <a:ext cx="836427" cy="47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3"/>
            <a:endCxn id="7" idx="1"/>
          </p:cNvCxnSpPr>
          <p:nvPr/>
        </p:nvCxnSpPr>
        <p:spPr>
          <a:xfrm>
            <a:off x="5539646" y="3255907"/>
            <a:ext cx="859766" cy="104916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17935" y="2912265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Connector 27"/>
          <p:cNvCxnSpPr>
            <a:stCxn id="27" idx="3"/>
            <a:endCxn id="3" idx="1"/>
          </p:cNvCxnSpPr>
          <p:nvPr/>
        </p:nvCxnSpPr>
        <p:spPr>
          <a:xfrm flipV="1">
            <a:off x="1360935" y="2217871"/>
            <a:ext cx="910031" cy="10372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90573" y="2718694"/>
            <a:ext cx="90392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i="1" kern="0" spc="-30" dirty="0">
                <a:latin typeface="Arial"/>
                <a:cs typeface="Arial"/>
              </a:rPr>
              <a:t>POST/GET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835173" y="1874971"/>
            <a:ext cx="1276618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Connect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851137" y="4956280"/>
            <a:ext cx="1225829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Functions</a:t>
            </a:r>
            <a:endParaRPr lang="en-US" sz="1300" dirty="0"/>
          </a:p>
        </p:txBody>
      </p:sp>
      <p:cxnSp>
        <p:nvCxnSpPr>
          <p:cNvPr id="37" name="Straight Connector 36"/>
          <p:cNvCxnSpPr>
            <a:cxnSpLocks/>
            <a:stCxn id="26" idx="3"/>
            <a:endCxn id="8" idx="1"/>
          </p:cNvCxnSpPr>
          <p:nvPr/>
        </p:nvCxnSpPr>
        <p:spPr>
          <a:xfrm>
            <a:off x="10111791" y="2217871"/>
            <a:ext cx="795020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9" idx="3"/>
            <a:endCxn id="9" idx="1"/>
          </p:cNvCxnSpPr>
          <p:nvPr/>
        </p:nvCxnSpPr>
        <p:spPr>
          <a:xfrm>
            <a:off x="10076966" y="5299180"/>
            <a:ext cx="829846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02730" y="2266558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07465" y="378661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432441" y="2277415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396823" y="925868"/>
            <a:ext cx="1143000" cy="61363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DB2</a:t>
            </a:r>
          </a:p>
        </p:txBody>
      </p:sp>
      <p:cxnSp>
        <p:nvCxnSpPr>
          <p:cNvPr id="32" name="Straight Connector 31"/>
          <p:cNvCxnSpPr>
            <a:cxnSpLocks/>
            <a:stCxn id="142" idx="0"/>
            <a:endCxn id="30" idx="2"/>
          </p:cNvCxnSpPr>
          <p:nvPr/>
        </p:nvCxnSpPr>
        <p:spPr>
          <a:xfrm flipH="1" flipV="1">
            <a:off x="4968323" y="1539507"/>
            <a:ext cx="610" cy="33717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401205" y="3964243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MQ</a:t>
            </a:r>
          </a:p>
        </p:txBody>
      </p:sp>
      <p:cxnSp>
        <p:nvCxnSpPr>
          <p:cNvPr id="34" name="Straight Connector 33"/>
          <p:cNvCxnSpPr>
            <a:cxnSpLocks/>
            <a:stCxn id="5" idx="2"/>
            <a:endCxn id="33" idx="0"/>
          </p:cNvCxnSpPr>
          <p:nvPr/>
        </p:nvCxnSpPr>
        <p:spPr>
          <a:xfrm>
            <a:off x="4968146" y="3598807"/>
            <a:ext cx="4559" cy="36543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35517" y="3771106"/>
            <a:ext cx="34753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53637" y="1519561"/>
            <a:ext cx="96885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i="1" kern="0" spc="-30" dirty="0">
                <a:latin typeface="Arial"/>
                <a:cs typeface="Arial"/>
              </a:rPr>
              <a:t>Insert, Select,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Update, Delete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76860" y="932515"/>
            <a:ext cx="1143000" cy="59139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cxnSp>
        <p:nvCxnSpPr>
          <p:cNvPr id="46" name="Straight Connector 45"/>
          <p:cNvCxnSpPr>
            <a:cxnSpLocks/>
            <a:stCxn id="6" idx="0"/>
            <a:endCxn id="45" idx="2"/>
          </p:cNvCxnSpPr>
          <p:nvPr/>
        </p:nvCxnSpPr>
        <p:spPr>
          <a:xfrm flipV="1">
            <a:off x="6948360" y="1523913"/>
            <a:ext cx="0" cy="35748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15422" y="1488939"/>
            <a:ext cx="30585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i="1" kern="0" spc="-30" dirty="0">
                <a:latin typeface="Arial"/>
                <a:cs typeface="Arial"/>
              </a:rPr>
              <a:t>GET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SET</a:t>
            </a:r>
          </a:p>
        </p:txBody>
      </p:sp>
      <p:cxnSp>
        <p:nvCxnSpPr>
          <p:cNvPr id="59" name="Straight Connector 58"/>
          <p:cNvCxnSpPr>
            <a:cxnSpLocks/>
            <a:stCxn id="6" idx="3"/>
            <a:endCxn id="26" idx="1"/>
          </p:cNvCxnSpPr>
          <p:nvPr/>
        </p:nvCxnSpPr>
        <p:spPr>
          <a:xfrm flipV="1">
            <a:off x="7519860" y="2217871"/>
            <a:ext cx="1315313" cy="642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60" idx="3"/>
            <a:endCxn id="29" idx="1"/>
          </p:cNvCxnSpPr>
          <p:nvPr/>
        </p:nvCxnSpPr>
        <p:spPr>
          <a:xfrm>
            <a:off x="7547849" y="5299180"/>
            <a:ext cx="130328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372915" y="5020631"/>
            <a:ext cx="1213655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Messaging</a:t>
            </a:r>
          </a:p>
        </p:txBody>
      </p:sp>
      <p:cxnSp>
        <p:nvCxnSpPr>
          <p:cNvPr id="75" name="Straight Connector 74"/>
          <p:cNvCxnSpPr>
            <a:cxnSpLocks/>
            <a:stCxn id="33" idx="2"/>
            <a:endCxn id="74" idx="0"/>
          </p:cNvCxnSpPr>
          <p:nvPr/>
        </p:nvCxnSpPr>
        <p:spPr>
          <a:xfrm>
            <a:off x="4972705" y="4650043"/>
            <a:ext cx="7038" cy="3705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FC357A0-B537-3846-9CB5-66D95B8D76A8}"/>
              </a:ext>
            </a:extLst>
          </p:cNvPr>
          <p:cNvSpPr/>
          <p:nvPr/>
        </p:nvSpPr>
        <p:spPr>
          <a:xfrm>
            <a:off x="2270966" y="3965857"/>
            <a:ext cx="1143000" cy="685800"/>
          </a:xfrm>
          <a:prstGeom prst="roundRect">
            <a:avLst/>
          </a:prstGeom>
          <a:solidFill>
            <a:srgbClr val="F8E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Tradr (Node)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DB6833-EB7B-634E-8F79-7E9380D0A847}"/>
              </a:ext>
            </a:extLst>
          </p:cNvPr>
          <p:cNvCxnSpPr>
            <a:cxnSpLocks/>
            <a:stCxn id="50" idx="0"/>
            <a:endCxn id="97" idx="2"/>
          </p:cNvCxnSpPr>
          <p:nvPr/>
        </p:nvCxnSpPr>
        <p:spPr>
          <a:xfrm flipV="1">
            <a:off x="2842466" y="3599905"/>
            <a:ext cx="2340" cy="36595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720D8A-AE86-BE49-9ED3-8FA31BB6976C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1360935" y="3255165"/>
            <a:ext cx="910031" cy="105359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5C62E23-9FA9-0344-B0B7-574AB1982F03}"/>
              </a:ext>
            </a:extLst>
          </p:cNvPr>
          <p:cNvSpPr/>
          <p:nvPr/>
        </p:nvSpPr>
        <p:spPr>
          <a:xfrm>
            <a:off x="6404849" y="4956280"/>
            <a:ext cx="1143000" cy="6858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(Slack)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ACFFE-F6D1-E442-BE1E-639AA558E35A}"/>
              </a:ext>
            </a:extLst>
          </p:cNvPr>
          <p:cNvSpPr txBox="1"/>
          <p:nvPr/>
        </p:nvSpPr>
        <p:spPr>
          <a:xfrm>
            <a:off x="5056942" y="4823558"/>
            <a:ext cx="89030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onMessage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2AFB515-7DE1-6940-9E22-5C26D4D2F603}"/>
              </a:ext>
            </a:extLst>
          </p:cNvPr>
          <p:cNvSpPr/>
          <p:nvPr/>
        </p:nvSpPr>
        <p:spPr>
          <a:xfrm>
            <a:off x="6404849" y="6064264"/>
            <a:ext cx="1143000" cy="68580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(Twitter)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6C92DC-44E4-9E48-9D9B-A0C376868592}"/>
              </a:ext>
            </a:extLst>
          </p:cNvPr>
          <p:cNvSpPr txBox="1"/>
          <p:nvPr/>
        </p:nvSpPr>
        <p:spPr>
          <a:xfrm>
            <a:off x="4417627" y="1539507"/>
            <a:ext cx="4542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JDBC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01F8815-6DE0-EC4F-A9D3-4FF22B0DD633}"/>
              </a:ext>
            </a:extLst>
          </p:cNvPr>
          <p:cNvSpPr/>
          <p:nvPr/>
        </p:nvSpPr>
        <p:spPr>
          <a:xfrm>
            <a:off x="10906811" y="6064264"/>
            <a:ext cx="990458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7E334C-F5C4-CA41-AA29-8C5070EB55B4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7547849" y="6407164"/>
            <a:ext cx="335896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5ACD54-B04B-B049-934D-790A98750F7D}"/>
              </a:ext>
            </a:extLst>
          </p:cNvPr>
          <p:cNvSpPr txBox="1"/>
          <p:nvPr/>
        </p:nvSpPr>
        <p:spPr>
          <a:xfrm>
            <a:off x="5040274" y="3771106"/>
            <a:ext cx="25776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A844AA-1D28-FE4F-8C83-CE8EAEF89BB5}"/>
              </a:ext>
            </a:extLst>
          </p:cNvPr>
          <p:cNvCxnSpPr>
            <a:cxnSpLocks/>
            <a:stCxn id="74" idx="3"/>
            <a:endCxn id="16" idx="1"/>
          </p:cNvCxnSpPr>
          <p:nvPr/>
        </p:nvCxnSpPr>
        <p:spPr>
          <a:xfrm>
            <a:off x="5586570" y="5363531"/>
            <a:ext cx="609606" cy="3696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99C97A-C6D6-B34F-9DBA-486F3D79CFFC}"/>
              </a:ext>
            </a:extLst>
          </p:cNvPr>
          <p:cNvSpPr txBox="1"/>
          <p:nvPr/>
        </p:nvSpPr>
        <p:spPr>
          <a:xfrm>
            <a:off x="4507899" y="4826802"/>
            <a:ext cx="387607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MDB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4BB809-9639-DA4F-85C0-09ECA15EF8B4}"/>
              </a:ext>
            </a:extLst>
          </p:cNvPr>
          <p:cNvSpPr txBox="1"/>
          <p:nvPr/>
        </p:nvSpPr>
        <p:spPr>
          <a:xfrm>
            <a:off x="10520985" y="1981682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3AF497-D683-3F48-B7DC-0C053B83D835}"/>
              </a:ext>
            </a:extLst>
          </p:cNvPr>
          <p:cNvSpPr txBox="1"/>
          <p:nvPr/>
        </p:nvSpPr>
        <p:spPr>
          <a:xfrm>
            <a:off x="10404606" y="504224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80C5C6-EF99-D741-9952-4C416BCFBFA6}"/>
              </a:ext>
            </a:extLst>
          </p:cNvPr>
          <p:cNvSpPr txBox="1"/>
          <p:nvPr/>
        </p:nvSpPr>
        <p:spPr>
          <a:xfrm>
            <a:off x="10404778" y="6141235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8411D0-B9C4-4B4D-8DF4-C66BFF5A3365}"/>
              </a:ext>
            </a:extLst>
          </p:cNvPr>
          <p:cNvSpPr txBox="1"/>
          <p:nvPr/>
        </p:nvSpPr>
        <p:spPr>
          <a:xfrm>
            <a:off x="5717090" y="5726132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524877-A211-AB45-A0B9-443A95C3A15C}"/>
              </a:ext>
            </a:extLst>
          </p:cNvPr>
          <p:cNvSpPr txBox="1"/>
          <p:nvPr/>
        </p:nvSpPr>
        <p:spPr>
          <a:xfrm>
            <a:off x="8360628" y="5021345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5265DEA-B38E-B945-805A-539C6E694BC3}"/>
              </a:ext>
            </a:extLst>
          </p:cNvPr>
          <p:cNvSpPr/>
          <p:nvPr/>
        </p:nvSpPr>
        <p:spPr>
          <a:xfrm>
            <a:off x="8819188" y="3293308"/>
            <a:ext cx="1276618" cy="9277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Tone Analyzer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BE60BD-04CD-8746-837E-7F1CA1949281}"/>
              </a:ext>
            </a:extLst>
          </p:cNvPr>
          <p:cNvCxnSpPr>
            <a:cxnSpLocks/>
          </p:cNvCxnSpPr>
          <p:nvPr/>
        </p:nvCxnSpPr>
        <p:spPr>
          <a:xfrm>
            <a:off x="5281339" y="3589985"/>
            <a:ext cx="0" cy="16583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0C1DF8-1A77-BE42-8D9F-8D8B4CD9C41D}"/>
              </a:ext>
            </a:extLst>
          </p:cNvPr>
          <p:cNvSpPr txBox="1"/>
          <p:nvPr/>
        </p:nvSpPr>
        <p:spPr>
          <a:xfrm>
            <a:off x="8361338" y="3806712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86602-77AC-1B4C-AC35-FC4A9F5EB5F9}"/>
              </a:ext>
            </a:extLst>
          </p:cNvPr>
          <p:cNvSpPr txBox="1"/>
          <p:nvPr/>
        </p:nvSpPr>
        <p:spPr>
          <a:xfrm>
            <a:off x="6330292" y="5633377"/>
            <a:ext cx="129065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kern="0" spc="-30" dirty="0">
                <a:solidFill>
                  <a:srgbClr val="FF0000"/>
                </a:solidFill>
                <a:latin typeface="Arial"/>
                <a:cs typeface="Arial"/>
              </a:rPr>
              <a:t>Uses an Istio routing rule here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4549238-D184-3344-923B-2273598BE4D6}"/>
              </a:ext>
            </a:extLst>
          </p:cNvPr>
          <p:cNvSpPr/>
          <p:nvPr/>
        </p:nvSpPr>
        <p:spPr>
          <a:xfrm>
            <a:off x="2182566" y="4994647"/>
            <a:ext cx="1380994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Event Streams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B4CCD6-E22A-F84C-882C-F8EEDACBBD67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3563560" y="2454584"/>
            <a:ext cx="864704" cy="288296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FF9AAA7A-4EEB-DF45-8959-9570607788C0}"/>
              </a:ext>
            </a:extLst>
          </p:cNvPr>
          <p:cNvSpPr/>
          <p:nvPr/>
        </p:nvSpPr>
        <p:spPr>
          <a:xfrm>
            <a:off x="2302431" y="6023998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 History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8C988F-14AB-854D-BC2A-22E936FB1AF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2873063" y="5680447"/>
            <a:ext cx="868" cy="34355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D02D35D-39AB-5F48-998E-B1D1E747432B}"/>
              </a:ext>
            </a:extLst>
          </p:cNvPr>
          <p:cNvSpPr/>
          <p:nvPr/>
        </p:nvSpPr>
        <p:spPr>
          <a:xfrm>
            <a:off x="4410731" y="6026321"/>
            <a:ext cx="1137466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1CAD3B5-51CB-594A-B21B-55D4AB420DCD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3445431" y="6366898"/>
            <a:ext cx="965300" cy="23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AFC9165-46E3-4B4B-9E81-A7744AE6857C}"/>
              </a:ext>
            </a:extLst>
          </p:cNvPr>
          <p:cNvSpPr txBox="1"/>
          <p:nvPr/>
        </p:nvSpPr>
        <p:spPr>
          <a:xfrm>
            <a:off x="2900145" y="5814198"/>
            <a:ext cx="62068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Receive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8C2D88-4A4C-B344-9544-DC7A4EC902DD}"/>
              </a:ext>
            </a:extLst>
          </p:cNvPr>
          <p:cNvSpPr txBox="1"/>
          <p:nvPr/>
        </p:nvSpPr>
        <p:spPr>
          <a:xfrm>
            <a:off x="2628715" y="4794686"/>
            <a:ext cx="124527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 Send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E68E03-9F05-6E4E-A556-44A60E00DCD1}"/>
              </a:ext>
            </a:extLst>
          </p:cNvPr>
          <p:cNvSpPr txBox="1"/>
          <p:nvPr/>
        </p:nvSpPr>
        <p:spPr>
          <a:xfrm>
            <a:off x="4012383" y="6115743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FF369E-F0C9-AC44-9E87-B94C5057962C}"/>
              </a:ext>
            </a:extLst>
          </p:cNvPr>
          <p:cNvSpPr txBox="1"/>
          <p:nvPr/>
        </p:nvSpPr>
        <p:spPr>
          <a:xfrm>
            <a:off x="6488260" y="1519561"/>
            <a:ext cx="39914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Jedis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17A6A6-BF4B-7C42-9D29-B8308EF81A4B}"/>
              </a:ext>
            </a:extLst>
          </p:cNvPr>
          <p:cNvSpPr txBox="1"/>
          <p:nvPr/>
        </p:nvSpPr>
        <p:spPr>
          <a:xfrm>
            <a:off x="10175217" y="6465297"/>
            <a:ext cx="69153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Twitter4J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182461-58C8-BB45-8E2E-218F038A2342}"/>
              </a:ext>
            </a:extLst>
          </p:cNvPr>
          <p:cNvSpPr txBox="1"/>
          <p:nvPr/>
        </p:nvSpPr>
        <p:spPr>
          <a:xfrm>
            <a:off x="2373023" y="5818767"/>
            <a:ext cx="43922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42742A7-2F47-E841-904D-3656BC7B7989}"/>
              </a:ext>
            </a:extLst>
          </p:cNvPr>
          <p:cNvSpPr/>
          <p:nvPr/>
        </p:nvSpPr>
        <p:spPr>
          <a:xfrm>
            <a:off x="228381" y="887338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loopctl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A801E2D3-A919-E34D-8405-34B3E3AE0B43}"/>
              </a:ext>
            </a:extLst>
          </p:cNvPr>
          <p:cNvSpPr/>
          <p:nvPr/>
        </p:nvSpPr>
        <p:spPr>
          <a:xfrm>
            <a:off x="2271526" y="936564"/>
            <a:ext cx="1143000" cy="58734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Looper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8D97BF9-C35E-E946-A391-F3739F40AC99}"/>
              </a:ext>
            </a:extLst>
          </p:cNvPr>
          <p:cNvCxnSpPr>
            <a:cxnSpLocks/>
            <a:stCxn id="106" idx="3"/>
            <a:endCxn id="121" idx="1"/>
          </p:cNvCxnSpPr>
          <p:nvPr/>
        </p:nvCxnSpPr>
        <p:spPr>
          <a:xfrm>
            <a:off x="1371381" y="1230238"/>
            <a:ext cx="900145" cy="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12A4646-9E9A-7E49-97D6-A677D52B3A8F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2843026" y="1523913"/>
            <a:ext cx="0" cy="22855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F1A127-328C-AF45-A345-B926999C6103}"/>
              </a:ext>
            </a:extLst>
          </p:cNvPr>
          <p:cNvCxnSpPr>
            <a:cxnSpLocks/>
          </p:cNvCxnSpPr>
          <p:nvPr/>
        </p:nvCxnSpPr>
        <p:spPr>
          <a:xfrm>
            <a:off x="1956089" y="3477633"/>
            <a:ext cx="12790" cy="288926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F3846B8-9F7C-B349-97A4-CB3799D8AA40}"/>
              </a:ext>
            </a:extLst>
          </p:cNvPr>
          <p:cNvSpPr txBox="1"/>
          <p:nvPr/>
        </p:nvSpPr>
        <p:spPr>
          <a:xfrm>
            <a:off x="2006984" y="6146847"/>
            <a:ext cx="30585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795AE4E-CE2B-6D4F-A105-5A725C137F3B}"/>
              </a:ext>
            </a:extLst>
          </p:cNvPr>
          <p:cNvSpPr/>
          <p:nvPr/>
        </p:nvSpPr>
        <p:spPr>
          <a:xfrm>
            <a:off x="6196176" y="4671191"/>
            <a:ext cx="1518272" cy="212392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Notification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FF0000"/>
                </a:solidFill>
              </a:rPr>
              <a:t>Service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922834-EFF1-3349-BC81-574F1F285EFE}"/>
              </a:ext>
            </a:extLst>
          </p:cNvPr>
          <p:cNvSpPr txBox="1"/>
          <p:nvPr/>
        </p:nvSpPr>
        <p:spPr>
          <a:xfrm>
            <a:off x="3910989" y="640652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A5A3E-7DB3-074D-A9DC-70929F0FC51A}"/>
              </a:ext>
            </a:extLst>
          </p:cNvPr>
          <p:cNvSpPr txBox="1"/>
          <p:nvPr/>
        </p:nvSpPr>
        <p:spPr>
          <a:xfrm>
            <a:off x="59484" y="4050469"/>
            <a:ext cx="1571257" cy="28315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i="1" kern="0" spc="-30" dirty="0">
                <a:latin typeface="Arial"/>
                <a:cs typeface="Arial"/>
              </a:rPr>
              <a:t>Legend: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Blue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Liberty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Purple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tWAS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Red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Quarkus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Yellow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Node.js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b="1" kern="0" spc="-30" dirty="0">
                <a:latin typeface="Arial"/>
                <a:cs typeface="Arial"/>
              </a:rPr>
              <a:t>Green</a:t>
            </a:r>
            <a:r>
              <a:rPr lang="en-US" sz="1600" kern="0" spc="-30" dirty="0">
                <a:latin typeface="Arial"/>
                <a:cs typeface="Arial"/>
              </a:rPr>
              <a:t>:</a:t>
            </a:r>
            <a:br>
              <a:rPr lang="en-US" sz="1600" kern="0" spc="-30" dirty="0">
                <a:latin typeface="Arial"/>
                <a:cs typeface="Arial"/>
              </a:rPr>
            </a:br>
            <a:r>
              <a:rPr lang="en-US" sz="1600" kern="0" spc="-30" dirty="0">
                <a:latin typeface="Arial"/>
                <a:cs typeface="Arial"/>
              </a:rPr>
              <a:t>  Dependency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7E8847F-07EA-5D49-B20B-D1A4C643FE61}"/>
              </a:ext>
            </a:extLst>
          </p:cNvPr>
          <p:cNvSpPr/>
          <p:nvPr/>
        </p:nvSpPr>
        <p:spPr>
          <a:xfrm>
            <a:off x="2244180" y="2914105"/>
            <a:ext cx="1201251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6C649C92-31C1-5047-A205-2BE1E0E0E3B0}"/>
              </a:ext>
            </a:extLst>
          </p:cNvPr>
          <p:cNvSpPr/>
          <p:nvPr/>
        </p:nvSpPr>
        <p:spPr>
          <a:xfrm>
            <a:off x="4397433" y="1876679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3AC1BE4-2459-9944-9EE2-536B751ACD98}"/>
              </a:ext>
            </a:extLst>
          </p:cNvPr>
          <p:cNvCxnSpPr>
            <a:cxnSpLocks/>
          </p:cNvCxnSpPr>
          <p:nvPr/>
        </p:nvCxnSpPr>
        <p:spPr>
          <a:xfrm flipH="1">
            <a:off x="1942471" y="1735005"/>
            <a:ext cx="930594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C98386A-8211-274F-8ED7-95BE1633B1DF}"/>
              </a:ext>
            </a:extLst>
          </p:cNvPr>
          <p:cNvCxnSpPr>
            <a:cxnSpLocks/>
          </p:cNvCxnSpPr>
          <p:nvPr/>
        </p:nvCxnSpPr>
        <p:spPr>
          <a:xfrm>
            <a:off x="1942471" y="1762577"/>
            <a:ext cx="0" cy="136325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4A90C44-69E1-A74F-9EDD-2D7F0EB6E0BC}"/>
              </a:ext>
            </a:extLst>
          </p:cNvPr>
          <p:cNvCxnSpPr>
            <a:cxnSpLocks/>
          </p:cNvCxnSpPr>
          <p:nvPr/>
        </p:nvCxnSpPr>
        <p:spPr>
          <a:xfrm flipV="1">
            <a:off x="1950390" y="3118940"/>
            <a:ext cx="284926" cy="68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D7EE6C4-D39A-3C42-899E-5822BACE67BE}"/>
              </a:ext>
            </a:extLst>
          </p:cNvPr>
          <p:cNvCxnSpPr>
            <a:cxnSpLocks/>
            <a:stCxn id="97" idx="3"/>
            <a:endCxn id="142" idx="1"/>
          </p:cNvCxnSpPr>
          <p:nvPr/>
        </p:nvCxnSpPr>
        <p:spPr>
          <a:xfrm flipV="1">
            <a:off x="3445431" y="2219579"/>
            <a:ext cx="952002" cy="103742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C36B9F1-48FA-5940-B5F7-A10B173B7C50}"/>
              </a:ext>
            </a:extLst>
          </p:cNvPr>
          <p:cNvCxnSpPr>
            <a:cxnSpLocks/>
            <a:stCxn id="97" idx="3"/>
            <a:endCxn id="5" idx="1"/>
          </p:cNvCxnSpPr>
          <p:nvPr/>
        </p:nvCxnSpPr>
        <p:spPr>
          <a:xfrm flipV="1">
            <a:off x="3445431" y="3255907"/>
            <a:ext cx="951215" cy="109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14A3D391-DA4F-F941-A2F9-40014DB6E3CA}"/>
              </a:ext>
            </a:extLst>
          </p:cNvPr>
          <p:cNvSpPr txBox="1"/>
          <p:nvPr/>
        </p:nvSpPr>
        <p:spPr>
          <a:xfrm>
            <a:off x="2894056" y="2720712"/>
            <a:ext cx="91050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i="1" kern="0" spc="-30" dirty="0">
                <a:latin typeface="Arial"/>
                <a:cs typeface="Arial"/>
              </a:rPr>
              <a:t>PUT/DELETE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ADC9FC54-978B-8248-94CA-89F32849C317}"/>
              </a:ext>
            </a:extLst>
          </p:cNvPr>
          <p:cNvSpPr/>
          <p:nvPr/>
        </p:nvSpPr>
        <p:spPr>
          <a:xfrm>
            <a:off x="6317827" y="2918734"/>
            <a:ext cx="1261065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Cloudant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3605A93-4320-9C43-9B75-AA22335FB92E}"/>
              </a:ext>
            </a:extLst>
          </p:cNvPr>
          <p:cNvCxnSpPr>
            <a:cxnSpLocks/>
            <a:stCxn id="5" idx="3"/>
            <a:endCxn id="210" idx="1"/>
          </p:cNvCxnSpPr>
          <p:nvPr/>
        </p:nvCxnSpPr>
        <p:spPr>
          <a:xfrm>
            <a:off x="5539646" y="3255907"/>
            <a:ext cx="778181" cy="572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AC8B399-9EBA-424C-A070-EC1287D029D7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5264358" y="3750913"/>
            <a:ext cx="3554830" cy="628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A4E3BDF-98CB-5841-B9FF-7D1DCC6598F0}"/>
              </a:ext>
            </a:extLst>
          </p:cNvPr>
          <p:cNvCxnSpPr>
            <a:cxnSpLocks/>
          </p:cNvCxnSpPr>
          <p:nvPr/>
        </p:nvCxnSpPr>
        <p:spPr>
          <a:xfrm flipH="1">
            <a:off x="1950390" y="3451334"/>
            <a:ext cx="303596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3B9FF64-D00D-9443-8B40-3DCD7300C55A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967185" y="6366898"/>
            <a:ext cx="335246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CC73E6F-AE3A-1642-9E12-60F8FDDBA9AA}"/>
              </a:ext>
            </a:extLst>
          </p:cNvPr>
          <p:cNvCxnSpPr>
            <a:cxnSpLocks/>
          </p:cNvCxnSpPr>
          <p:nvPr/>
        </p:nvCxnSpPr>
        <p:spPr>
          <a:xfrm>
            <a:off x="3404668" y="3576895"/>
            <a:ext cx="281752" cy="84059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8DBE78E-2401-0E43-865E-337E7E2E4780}"/>
              </a:ext>
            </a:extLst>
          </p:cNvPr>
          <p:cNvCxnSpPr>
            <a:cxnSpLocks/>
          </p:cNvCxnSpPr>
          <p:nvPr/>
        </p:nvCxnSpPr>
        <p:spPr>
          <a:xfrm flipH="1">
            <a:off x="3532095" y="4386291"/>
            <a:ext cx="134254" cy="65271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C3A0D99-112C-7246-8BCE-D03E43EA8E3B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3563560" y="3576895"/>
            <a:ext cx="893255" cy="176065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0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6F5127-8503-8943-AFAB-F0E939F8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269" y="2339745"/>
            <a:ext cx="3351927" cy="5992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7E8495-64CD-5447-A87E-512AEE67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19" y="2978576"/>
            <a:ext cx="3821705" cy="1030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306EB-A303-A745-8796-0DB26C64FE64}"/>
              </a:ext>
            </a:extLst>
          </p:cNvPr>
          <p:cNvSpPr txBox="1"/>
          <p:nvPr/>
        </p:nvSpPr>
        <p:spPr>
          <a:xfrm>
            <a:off x="4457302" y="3789499"/>
            <a:ext cx="4843570" cy="78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Zapfino" panose="03030300040707070C03" pitchFamily="66" charset="77"/>
                <a:ea typeface="Microsoft Himalaya" pitchFamily="2" charset="0"/>
                <a:cs typeface="Microsoft Himalaya" pitchFamily="2" charset="0"/>
              </a:rPr>
              <a:t>https://github.com/IBMStockTrader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5E599-6C3E-EB4F-9DBD-82E5D5AAE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135" y="2243765"/>
            <a:ext cx="1650570" cy="17436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402E97C-6064-3C42-BD8A-DA2312007200}"/>
              </a:ext>
            </a:extLst>
          </p:cNvPr>
          <p:cNvSpPr txBox="1">
            <a:spLocks/>
          </p:cNvSpPr>
          <p:nvPr/>
        </p:nvSpPr>
        <p:spPr>
          <a:xfrm>
            <a:off x="487552" y="243843"/>
            <a:ext cx="11701273" cy="430887"/>
          </a:xfrm>
          <a:prstGeom prst="rect">
            <a:avLst/>
          </a:prstGeom>
        </p:spPr>
        <p:txBody>
          <a:bodyPr/>
          <a:lstStyle>
            <a:lvl1pPr algn="l" defTabSz="457118" rtl="0" eaLnBrk="1" latinLnBrk="0" hangingPunct="1">
              <a:spcBef>
                <a:spcPct val="0"/>
              </a:spcBef>
              <a:buNone/>
              <a:defRPr sz="2400" b="1" kern="0" spc="-31">
                <a:solidFill>
                  <a:srgbClr val="009EE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Source for Stock Trader footer image</a:t>
            </a:r>
          </a:p>
        </p:txBody>
      </p:sp>
    </p:spTree>
    <p:extLst>
      <p:ext uri="{BB962C8B-B14F-4D97-AF65-F5344CB8AC3E}">
        <p14:creationId xmlns:p14="http://schemas.microsoft.com/office/powerpoint/2010/main" val="39599744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02E97C-6064-3C42-BD8A-DA2312007200}"/>
              </a:ext>
            </a:extLst>
          </p:cNvPr>
          <p:cNvSpPr txBox="1">
            <a:spLocks/>
          </p:cNvSpPr>
          <p:nvPr/>
        </p:nvSpPr>
        <p:spPr>
          <a:xfrm>
            <a:off x="487552" y="243843"/>
            <a:ext cx="11701273" cy="430887"/>
          </a:xfrm>
          <a:prstGeom prst="rect">
            <a:avLst/>
          </a:prstGeom>
        </p:spPr>
        <p:txBody>
          <a:bodyPr/>
          <a:lstStyle>
            <a:lvl1pPr algn="l" defTabSz="457118" rtl="0" eaLnBrk="1" latinLnBrk="0" hangingPunct="1">
              <a:spcBef>
                <a:spcPct val="0"/>
              </a:spcBef>
              <a:buNone/>
              <a:defRPr sz="2400" b="1" kern="0" spc="-31">
                <a:solidFill>
                  <a:srgbClr val="009EE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Source for Stock Trader helm chart/operator icon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D9117-ECCB-894A-A1BC-91B7D2FD8A38}"/>
              </a:ext>
            </a:extLst>
          </p:cNvPr>
          <p:cNvSpPr txBox="1"/>
          <p:nvPr/>
        </p:nvSpPr>
        <p:spPr>
          <a:xfrm>
            <a:off x="1562100" y="1244600"/>
            <a:ext cx="574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/>
            <a:r>
              <a:rPr lang="en-US" sz="1800" b="1" dirty="0">
                <a:solidFill>
                  <a:srgbClr val="0057FF"/>
                </a:solidFill>
                <a:latin typeface="Calibri" panose="020F0502020204030204"/>
              </a:rPr>
              <a:t>IBM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 </a:t>
            </a:r>
            <a:r>
              <a:rPr lang="en-US" sz="1800" dirty="0">
                <a:solidFill>
                  <a:srgbClr val="00FF00"/>
                </a:solidFill>
                <a:latin typeface="Calibri" panose="020F0502020204030204"/>
              </a:rPr>
              <a:t>$138.56</a:t>
            </a:r>
          </a:p>
          <a:p>
            <a:pPr algn="r" defTabSz="914400"/>
            <a:r>
              <a:rPr lang="en-US" sz="1800" b="1" dirty="0">
                <a:solidFill>
                  <a:srgbClr val="FF0000"/>
                </a:solidFill>
                <a:latin typeface="Calibri" panose="020F0502020204030204"/>
              </a:rPr>
              <a:t>RHT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 $181.58</a:t>
            </a:r>
          </a:p>
          <a:p>
            <a:pPr algn="r" defTabSz="914400"/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TSLA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$288.96</a:t>
            </a:r>
          </a:p>
          <a:p>
            <a:pPr algn="r" defTabSz="914400"/>
            <a:r>
              <a:rPr lang="en-US" sz="1800" b="1" dirty="0">
                <a:solidFill>
                  <a:srgbClr val="0057FF"/>
                </a:solidFill>
                <a:latin typeface="Calibri" panose="020F0502020204030204"/>
              </a:rPr>
              <a:t>FB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   </a:t>
            </a: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 $173.37</a:t>
            </a:r>
          </a:p>
        </p:txBody>
      </p:sp>
    </p:spTree>
    <p:extLst>
      <p:ext uri="{BB962C8B-B14F-4D97-AF65-F5344CB8AC3E}">
        <p14:creationId xmlns:p14="http://schemas.microsoft.com/office/powerpoint/2010/main" val="10721646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Cloud 2015">
  <a:themeElements>
    <a:clrScheme name="Cloud_Palette">
      <a:dk1>
        <a:sysClr val="windowText" lastClr="000000"/>
      </a:dk1>
      <a:lt1>
        <a:sysClr val="window" lastClr="FFFFFF"/>
      </a:lt1>
      <a:dk2>
        <a:srgbClr val="085571"/>
      </a:dk2>
      <a:lt2>
        <a:srgbClr val="83D1F5"/>
      </a:lt2>
      <a:accent1>
        <a:srgbClr val="00B0DA"/>
      </a:accent1>
      <a:accent2>
        <a:srgbClr val="008ABF"/>
      </a:accent2>
      <a:accent3>
        <a:srgbClr val="00A6A0"/>
      </a:accent3>
      <a:accent4>
        <a:srgbClr val="007670"/>
      </a:accent4>
      <a:accent5>
        <a:srgbClr val="7F1C7D"/>
      </a:accent5>
      <a:accent6>
        <a:srgbClr val="3B0256"/>
      </a:accent6>
      <a:hlink>
        <a:srgbClr val="002060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sz="2100" kern="0" spc="-3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227576</TotalTime>
  <Words>479</Words>
  <Application>Microsoft Macintosh PowerPoint</Application>
  <PresentationFormat>Custom</PresentationFormat>
  <Paragraphs>161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Zapfino</vt:lpstr>
      <vt:lpstr>IBM Cloud 2015</vt:lpstr>
      <vt:lpstr>Content_Template_1</vt:lpstr>
      <vt:lpstr>1_Content_Template_1</vt:lpstr>
      <vt:lpstr>IBM Stock Trader sample for the OpenShift Container Platform</vt:lpstr>
      <vt:lpstr>The “umbrella” operator for the IBM Stock Trader sample</vt:lpstr>
      <vt:lpstr>Proposal for Sagas, adding Broker, Account, and Cloudant</vt:lpstr>
      <vt:lpstr>PowerPoint Presentation</vt:lpstr>
      <vt:lpstr>PowerPoint Presentation</vt:lpstr>
    </vt:vector>
  </TitlesOfParts>
  <Manager>Eric Herness</Manager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Trader Sample - Diagram</dc:title>
  <dc:subject/>
  <dc:creator>John Alcorn</dc:creator>
  <cp:keywords/>
  <dc:description/>
  <cp:lastModifiedBy>John Alcorn</cp:lastModifiedBy>
  <cp:revision>896</cp:revision>
  <cp:lastPrinted>2016-04-22T22:34:10Z</cp:lastPrinted>
  <dcterms:created xsi:type="dcterms:W3CDTF">2015-04-04T16:51:36Z</dcterms:created>
  <dcterms:modified xsi:type="dcterms:W3CDTF">2020-10-15T03:32:06Z</dcterms:modified>
  <cp:category/>
</cp:coreProperties>
</file>