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2" r:id="rId2"/>
    <p:sldId id="273" r:id="rId3"/>
    <p:sldId id="270" r:id="rId4"/>
    <p:sldId id="271" r:id="rId5"/>
    <p:sldId id="274" r:id="rId6"/>
    <p:sldId id="275" r:id="rId7"/>
    <p:sldId id="276" r:id="rId8"/>
  </p:sldIdLst>
  <p:sldSz cx="15636875" cy="9134475"/>
  <p:notesSz cx="9144000" cy="6858000"/>
  <p:defaultTextStyle>
    <a:defPPr>
      <a:defRPr lang="es-CO"/>
    </a:defPPr>
    <a:lvl1pPr marL="0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>
          <p15:clr>
            <a:srgbClr val="A4A3A4"/>
          </p15:clr>
        </p15:guide>
        <p15:guide id="2" pos="4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DE"/>
    <a:srgbClr val="F9E8E7"/>
    <a:srgbClr val="EAB0AC"/>
    <a:srgbClr val="FFCC00"/>
    <a:srgbClr val="660066"/>
    <a:srgbClr val="FF00FF"/>
    <a:srgbClr val="CC6600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211" autoAdjust="0"/>
    <p:restoredTop sz="80462" autoAdjust="0"/>
  </p:normalViewPr>
  <p:slideViewPr>
    <p:cSldViewPr>
      <p:cViewPr varScale="1">
        <p:scale>
          <a:sx n="53" d="100"/>
          <a:sy n="53" d="100"/>
        </p:scale>
        <p:origin x="1176" y="66"/>
      </p:cViewPr>
      <p:guideLst>
        <p:guide orient="horz" pos="2877"/>
        <p:guide pos="49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CF541-61CF-4C47-85B5-7E411063B6BB}" type="datetimeFigureOut">
              <a:rPr lang="es-CO" smtClean="0"/>
              <a:t>29/09/2017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1725" y="514350"/>
            <a:ext cx="44005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803A7-4AAF-423A-8158-5B1CDE4AE8E7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2767" y="2837608"/>
            <a:ext cx="13291344" cy="1957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5534" y="5176202"/>
            <a:ext cx="10945813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7ACE-1DC6-41BE-B47E-6F06085CA0AD}" type="datetimeFigureOut">
              <a:rPr lang="es-CO" smtClean="0"/>
              <a:t>29/09/2017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B477F-1357-4581-8CC2-263C68C85FC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7ACE-1DC6-41BE-B47E-6F06085CA0AD}" type="datetimeFigureOut">
              <a:rPr lang="es-CO" smtClean="0"/>
              <a:t>29/09/2017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B477F-1357-4581-8CC2-263C68C85FC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715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6738" y="365804"/>
            <a:ext cx="3518297" cy="7793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1844" y="365804"/>
            <a:ext cx="10294276" cy="7793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7ACE-1DC6-41BE-B47E-6F06085CA0AD}" type="datetimeFigureOut">
              <a:rPr lang="es-CO" smtClean="0"/>
              <a:t>29/09/2017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B477F-1357-4581-8CC2-263C68C85FC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78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7ACE-1DC6-41BE-B47E-6F06085CA0AD}" type="datetimeFigureOut">
              <a:rPr lang="es-CO" smtClean="0"/>
              <a:t>29/09/2017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B477F-1357-4581-8CC2-263C68C85FC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206" y="5869748"/>
            <a:ext cx="13291344" cy="181420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5206" y="3871581"/>
            <a:ext cx="13291344" cy="199816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7ACE-1DC6-41BE-B47E-6F06085CA0AD}" type="datetimeFigureOut">
              <a:rPr lang="es-CO" smtClean="0"/>
              <a:t>29/09/2017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B477F-1357-4581-8CC2-263C68C85FC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087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1847" y="2131380"/>
            <a:ext cx="6906287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48748" y="2131380"/>
            <a:ext cx="6906287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7ACE-1DC6-41BE-B47E-6F06085CA0AD}" type="datetimeFigureOut">
              <a:rPr lang="es-CO" smtClean="0"/>
              <a:t>29/09/2017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B477F-1357-4581-8CC2-263C68C85FC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826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844" y="2044688"/>
            <a:ext cx="6909002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44" y="2896813"/>
            <a:ext cx="6909002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43317" y="2044688"/>
            <a:ext cx="6911716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43317" y="2896813"/>
            <a:ext cx="6911716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7ACE-1DC6-41BE-B47E-6F06085CA0AD}" type="datetimeFigureOut">
              <a:rPr lang="es-CO" smtClean="0"/>
              <a:t>29/09/2017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B477F-1357-4581-8CC2-263C68C85FC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023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7ACE-1DC6-41BE-B47E-6F06085CA0AD}" type="datetimeFigureOut">
              <a:rPr lang="es-CO" smtClean="0"/>
              <a:t>29/09/2017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B477F-1357-4581-8CC2-263C68C85FC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53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7ACE-1DC6-41BE-B47E-6F06085CA0AD}" type="datetimeFigureOut">
              <a:rPr lang="es-CO" smtClean="0"/>
              <a:t>29/09/2017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B477F-1357-4581-8CC2-263C68C85FC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537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47" y="363687"/>
            <a:ext cx="5144425" cy="15477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588" y="363690"/>
            <a:ext cx="8741447" cy="779602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47" y="1911476"/>
            <a:ext cx="5144425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7ACE-1DC6-41BE-B47E-6F06085CA0AD}" type="datetimeFigureOut">
              <a:rPr lang="es-CO" smtClean="0"/>
              <a:t>29/09/2017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B477F-1357-4581-8CC2-263C68C85FC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821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939" y="6394132"/>
            <a:ext cx="9382125" cy="75486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64939" y="816184"/>
            <a:ext cx="9382125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4939" y="7148999"/>
            <a:ext cx="9382125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7ACE-1DC6-41BE-B47E-6F06085CA0AD}" type="datetimeFigureOut">
              <a:rPr lang="es-CO" smtClean="0"/>
              <a:t>29/09/2017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B477F-1357-4581-8CC2-263C68C85FC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940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1844" y="365805"/>
            <a:ext cx="14073188" cy="152241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844" y="2131380"/>
            <a:ext cx="14073188" cy="6028331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847" y="8466307"/>
            <a:ext cx="3648605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7ACE-1DC6-41BE-B47E-6F06085CA0AD}" type="datetimeFigureOut">
              <a:rPr lang="es-CO" smtClean="0"/>
              <a:t>29/09/2017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2602" y="8466307"/>
            <a:ext cx="495167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6430" y="8466307"/>
            <a:ext cx="3648605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477F-1357-4581-8CC2-263C68C85FC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02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788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1217889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Standardized </a:t>
            </a:r>
            <a:r>
              <a:rPr lang="en-US" dirty="0" smtClean="0"/>
              <a:t>Impact Pathways Template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Lean Version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26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Flagship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13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5702" y="165203"/>
            <a:ext cx="15392399" cy="896834"/>
          </a:xfrm>
          <a:prstGeom prst="roundRect">
            <a:avLst/>
          </a:prstGeom>
          <a:gradFill flip="none" rotWithShape="1">
            <a:gsLst>
              <a:gs pos="100000">
                <a:schemeClr val="accent2">
                  <a:lumMod val="20000"/>
                  <a:lumOff val="80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3" tIns="45706" rIns="91413" bIns="45706" spcCol="0" rtlCol="0" anchor="ctr"/>
          <a:lstStyle/>
          <a:p>
            <a:pPr algn="ctr"/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Flagship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#x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Outcome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2030</a:t>
            </a:r>
            <a:endParaRPr 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….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681" y="5376289"/>
            <a:ext cx="2253527" cy="3077148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ctr"/>
            <a:r>
              <a:rPr lang="en-US" sz="1800" b="1" dirty="0" smtClean="0">
                <a:solidFill>
                  <a:srgbClr val="663300"/>
                </a:solidFill>
              </a:rPr>
              <a:t>Region1 </a:t>
            </a:r>
            <a:r>
              <a:rPr lang="en-US" sz="1800" b="1" dirty="0" err="1" smtClean="0">
                <a:solidFill>
                  <a:srgbClr val="663300"/>
                </a:solidFill>
              </a:rPr>
              <a:t>FP#x</a:t>
            </a:r>
            <a:r>
              <a:rPr lang="en-US" sz="1800" b="1" dirty="0" smtClean="0">
                <a:solidFill>
                  <a:srgbClr val="663300"/>
                </a:solidFill>
              </a:rPr>
              <a:t> 2022 </a:t>
            </a:r>
            <a:r>
              <a:rPr lang="en-US" sz="1800" b="1" dirty="0" smtClean="0">
                <a:solidFill>
                  <a:srgbClr val="663300"/>
                </a:solidFill>
              </a:rPr>
              <a:t>Outcome </a:t>
            </a:r>
            <a:r>
              <a:rPr lang="en-US" sz="1800" b="1" dirty="0" smtClean="0">
                <a:solidFill>
                  <a:srgbClr val="663300"/>
                </a:solidFill>
              </a:rPr>
              <a:t>Statement</a:t>
            </a:r>
            <a:endParaRPr lang="en-US" sz="1800" b="1" dirty="0">
              <a:solidFill>
                <a:srgbClr val="663300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7894637" y="2146403"/>
            <a:ext cx="7172118" cy="1430234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ctr"/>
            <a:r>
              <a:rPr lang="en-US" sz="1800" b="1" dirty="0" err="1" smtClean="0">
                <a:solidFill>
                  <a:srgbClr val="663300"/>
                </a:solidFill>
              </a:rPr>
              <a:t>FP#x</a:t>
            </a:r>
            <a:r>
              <a:rPr lang="en-US" sz="1800" b="1" dirty="0" smtClean="0">
                <a:solidFill>
                  <a:srgbClr val="663300"/>
                </a:solidFill>
              </a:rPr>
              <a:t> 2022 </a:t>
            </a:r>
            <a:r>
              <a:rPr lang="en-US" sz="1800" b="1" dirty="0" smtClean="0">
                <a:solidFill>
                  <a:srgbClr val="663300"/>
                </a:solidFill>
              </a:rPr>
              <a:t>Outcome #2</a:t>
            </a:r>
          </a:p>
          <a:p>
            <a:pPr algn="just"/>
            <a:r>
              <a:rPr lang="en-US" sz="1600" b="1" u="sng" dirty="0" smtClean="0">
                <a:solidFill>
                  <a:schemeClr val="tx1"/>
                </a:solidFill>
              </a:rPr>
              <a:t>…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33" name="Rectangle 4"/>
          <p:cNvSpPr/>
          <p:nvPr/>
        </p:nvSpPr>
        <p:spPr>
          <a:xfrm>
            <a:off x="427036" y="2134122"/>
            <a:ext cx="7315201" cy="1442515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ctr"/>
            <a:r>
              <a:rPr lang="en-US" sz="1800" b="1" dirty="0" err="1" smtClean="0">
                <a:solidFill>
                  <a:srgbClr val="663300"/>
                </a:solidFill>
              </a:rPr>
              <a:t>FP#x</a:t>
            </a:r>
            <a:r>
              <a:rPr lang="en-US" sz="1800" b="1" dirty="0" smtClean="0">
                <a:solidFill>
                  <a:srgbClr val="663300"/>
                </a:solidFill>
              </a:rPr>
              <a:t> 2022 </a:t>
            </a:r>
            <a:r>
              <a:rPr lang="en-US" sz="1800" b="1" dirty="0" smtClean="0">
                <a:solidFill>
                  <a:srgbClr val="663300"/>
                </a:solidFill>
              </a:rPr>
              <a:t>Outcome #1</a:t>
            </a:r>
          </a:p>
          <a:p>
            <a:r>
              <a:rPr lang="en-US" sz="1400" b="1" u="sng" dirty="0" smtClean="0">
                <a:solidFill>
                  <a:schemeClr val="tx1"/>
                </a:solidFill>
              </a:rPr>
              <a:t>…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2873061" y="5367618"/>
            <a:ext cx="2645524" cy="3077148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ctr"/>
            <a:r>
              <a:rPr lang="en-US" sz="1800" b="1" dirty="0" smtClean="0">
                <a:solidFill>
                  <a:srgbClr val="663300"/>
                </a:solidFill>
              </a:rPr>
              <a:t>Region2 </a:t>
            </a:r>
            <a:r>
              <a:rPr lang="en-US" sz="1800" b="1" dirty="0" err="1" smtClean="0">
                <a:solidFill>
                  <a:srgbClr val="663300"/>
                </a:solidFill>
              </a:rPr>
              <a:t>FP#x</a:t>
            </a:r>
            <a:r>
              <a:rPr lang="en-US" sz="1800" b="1" dirty="0" smtClean="0">
                <a:solidFill>
                  <a:srgbClr val="663300"/>
                </a:solidFill>
              </a:rPr>
              <a:t> 2022 </a:t>
            </a:r>
            <a:r>
              <a:rPr lang="en-US" sz="1800" b="1" dirty="0" smtClean="0">
                <a:solidFill>
                  <a:srgbClr val="663300"/>
                </a:solidFill>
              </a:rPr>
              <a:t>Outcome </a:t>
            </a:r>
            <a:r>
              <a:rPr lang="en-US" sz="1800" b="1" dirty="0" smtClean="0">
                <a:solidFill>
                  <a:srgbClr val="663300"/>
                </a:solidFill>
              </a:rPr>
              <a:t>Statement</a:t>
            </a:r>
            <a:endParaRPr lang="en-US" sz="1800" b="1" dirty="0">
              <a:solidFill>
                <a:srgbClr val="663300"/>
              </a:solidFill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5835864" y="5388482"/>
            <a:ext cx="2667001" cy="3077148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ctr"/>
            <a:r>
              <a:rPr lang="en-US" sz="1800" b="1" dirty="0" smtClean="0">
                <a:solidFill>
                  <a:srgbClr val="663300"/>
                </a:solidFill>
              </a:rPr>
              <a:t>R3</a:t>
            </a:r>
            <a:r>
              <a:rPr lang="en-US" sz="1800" b="1" dirty="0" smtClean="0">
                <a:solidFill>
                  <a:srgbClr val="663300"/>
                </a:solidFill>
              </a:rPr>
              <a:t> </a:t>
            </a:r>
            <a:r>
              <a:rPr lang="en-US" sz="1800" b="1" dirty="0" err="1" smtClean="0">
                <a:solidFill>
                  <a:srgbClr val="663300"/>
                </a:solidFill>
              </a:rPr>
              <a:t>FP#x</a:t>
            </a:r>
            <a:r>
              <a:rPr lang="en-US" sz="1800" b="1" dirty="0" smtClean="0">
                <a:solidFill>
                  <a:srgbClr val="663300"/>
                </a:solidFill>
              </a:rPr>
              <a:t> 2022 Outcome </a:t>
            </a:r>
            <a:r>
              <a:rPr lang="en-US" sz="1800" b="1" dirty="0" smtClean="0">
                <a:solidFill>
                  <a:srgbClr val="663300"/>
                </a:solidFill>
              </a:rPr>
              <a:t>Statement</a:t>
            </a:r>
            <a:endParaRPr lang="en-US" sz="1800" b="1" dirty="0">
              <a:solidFill>
                <a:srgbClr val="663300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7"/>
          <p:cNvSpPr/>
          <p:nvPr/>
        </p:nvSpPr>
        <p:spPr>
          <a:xfrm>
            <a:off x="9308996" y="5405437"/>
            <a:ext cx="2657683" cy="3077148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ctr"/>
            <a:r>
              <a:rPr lang="en-US" sz="1800" b="1" dirty="0" smtClean="0">
                <a:solidFill>
                  <a:srgbClr val="663300"/>
                </a:solidFill>
              </a:rPr>
              <a:t>R4</a:t>
            </a:r>
            <a:r>
              <a:rPr lang="en-US" sz="1800" b="1" dirty="0" smtClean="0">
                <a:solidFill>
                  <a:srgbClr val="663300"/>
                </a:solidFill>
              </a:rPr>
              <a:t> </a:t>
            </a:r>
            <a:r>
              <a:rPr lang="en-US" sz="1800" b="1" dirty="0" err="1" smtClean="0">
                <a:solidFill>
                  <a:srgbClr val="663300"/>
                </a:solidFill>
              </a:rPr>
              <a:t>FP#x</a:t>
            </a:r>
            <a:r>
              <a:rPr lang="en-US" sz="1800" b="1" dirty="0" smtClean="0">
                <a:solidFill>
                  <a:srgbClr val="663300"/>
                </a:solidFill>
              </a:rPr>
              <a:t> 2022 </a:t>
            </a:r>
            <a:r>
              <a:rPr lang="en-US" sz="1800" b="1" dirty="0" smtClean="0">
                <a:solidFill>
                  <a:srgbClr val="663300"/>
                </a:solidFill>
              </a:rPr>
              <a:t>Outcome </a:t>
            </a:r>
            <a:r>
              <a:rPr lang="en-US" sz="1800" b="1" dirty="0" smtClean="0">
                <a:solidFill>
                  <a:srgbClr val="663300"/>
                </a:solidFill>
              </a:rPr>
              <a:t>Statement</a:t>
            </a:r>
            <a:endParaRPr lang="en-US" sz="1800" b="1" dirty="0" smtClean="0">
              <a:solidFill>
                <a:srgbClr val="663300"/>
              </a:solidFill>
            </a:endParaRPr>
          </a:p>
        </p:txBody>
      </p:sp>
      <p:cxnSp>
        <p:nvCxnSpPr>
          <p:cNvPr id="3" name="Gerade Verbindung mit Pfeil 2"/>
          <p:cNvCxnSpPr>
            <a:stCxn id="11" idx="0"/>
            <a:endCxn id="33" idx="2"/>
          </p:cNvCxnSpPr>
          <p:nvPr/>
        </p:nvCxnSpPr>
        <p:spPr>
          <a:xfrm flipH="1" flipV="1">
            <a:off x="4084637" y="3576637"/>
            <a:ext cx="111186" cy="17909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12" idx="0"/>
            <a:endCxn id="27" idx="2"/>
          </p:cNvCxnSpPr>
          <p:nvPr/>
        </p:nvCxnSpPr>
        <p:spPr>
          <a:xfrm flipV="1">
            <a:off x="7169365" y="3576637"/>
            <a:ext cx="4311331" cy="18118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14" idx="0"/>
            <a:endCxn id="27" idx="2"/>
          </p:cNvCxnSpPr>
          <p:nvPr/>
        </p:nvCxnSpPr>
        <p:spPr>
          <a:xfrm flipV="1">
            <a:off x="10637838" y="3576637"/>
            <a:ext cx="842858" cy="1828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2" idx="0"/>
            <a:endCxn id="33" idx="2"/>
          </p:cNvCxnSpPr>
          <p:nvPr/>
        </p:nvCxnSpPr>
        <p:spPr>
          <a:xfrm flipH="1" flipV="1">
            <a:off x="4084637" y="3576637"/>
            <a:ext cx="3084728" cy="18118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0"/>
            <a:endCxn id="33" idx="2"/>
          </p:cNvCxnSpPr>
          <p:nvPr/>
        </p:nvCxnSpPr>
        <p:spPr>
          <a:xfrm flipV="1">
            <a:off x="1511445" y="3576637"/>
            <a:ext cx="2573192" cy="17996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4" idx="0"/>
            <a:endCxn id="33" idx="2"/>
          </p:cNvCxnSpPr>
          <p:nvPr/>
        </p:nvCxnSpPr>
        <p:spPr>
          <a:xfrm flipH="1" flipV="1">
            <a:off x="4084637" y="3576637"/>
            <a:ext cx="6553201" cy="1828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bgerundetes Rechteck 38"/>
          <p:cNvSpPr/>
          <p:nvPr/>
        </p:nvSpPr>
        <p:spPr>
          <a:xfrm>
            <a:off x="1094088" y="3765854"/>
            <a:ext cx="6079765" cy="14425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tx1"/>
                </a:solidFill>
              </a:rPr>
              <a:t>INDICATOR 1: </a:t>
            </a:r>
            <a:r>
              <a:rPr lang="en-US" sz="1400" dirty="0">
                <a:solidFill>
                  <a:schemeClr val="tx1"/>
                </a:solidFill>
              </a:rPr>
              <a:t># of </a:t>
            </a:r>
            <a:r>
              <a:rPr lang="en-US" sz="1400" dirty="0" smtClean="0">
                <a:solidFill>
                  <a:schemeClr val="tx1"/>
                </a:solidFill>
              </a:rPr>
              <a:t>…; </a:t>
            </a:r>
            <a:r>
              <a:rPr lang="en-US" sz="1400" b="1" u="sng" dirty="0" smtClean="0">
                <a:solidFill>
                  <a:schemeClr val="tx1"/>
                </a:solidFill>
              </a:rPr>
              <a:t>Target</a:t>
            </a:r>
            <a:r>
              <a:rPr lang="en-US" sz="1400" b="1" u="sng" dirty="0">
                <a:solidFill>
                  <a:schemeClr val="tx1"/>
                </a:solidFill>
              </a:rPr>
              <a:t>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xx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u="sng" dirty="0" smtClean="0">
                <a:solidFill>
                  <a:schemeClr val="tx1"/>
                </a:solidFill>
              </a:rPr>
              <a:t>INDICATOR </a:t>
            </a:r>
            <a:r>
              <a:rPr lang="en-US" sz="1400" b="1" u="sng" dirty="0">
                <a:solidFill>
                  <a:schemeClr val="tx1"/>
                </a:solidFill>
              </a:rPr>
              <a:t>2: </a:t>
            </a:r>
            <a:r>
              <a:rPr lang="en-US" sz="1400" dirty="0">
                <a:solidFill>
                  <a:schemeClr val="tx1"/>
                </a:solidFill>
              </a:rPr>
              <a:t>% change </a:t>
            </a:r>
            <a:r>
              <a:rPr lang="en-US" sz="1400" dirty="0" smtClean="0">
                <a:solidFill>
                  <a:schemeClr val="tx1"/>
                </a:solidFill>
              </a:rPr>
              <a:t>in; </a:t>
            </a:r>
            <a:r>
              <a:rPr lang="en-US" sz="1400" b="1" u="sng" dirty="0" smtClean="0">
                <a:solidFill>
                  <a:schemeClr val="tx1"/>
                </a:solidFill>
              </a:rPr>
              <a:t>Target</a:t>
            </a:r>
            <a:r>
              <a:rPr lang="en-US" sz="1400" b="1" u="sng" dirty="0">
                <a:solidFill>
                  <a:schemeClr val="tx1"/>
                </a:solidFill>
              </a:rPr>
              <a:t>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Xx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7"/>
          <p:cNvSpPr/>
          <p:nvPr/>
        </p:nvSpPr>
        <p:spPr>
          <a:xfrm>
            <a:off x="12059598" y="5405437"/>
            <a:ext cx="3121457" cy="3077148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ctr"/>
            <a:r>
              <a:rPr lang="en-US" sz="1800" b="1" dirty="0" smtClean="0">
                <a:solidFill>
                  <a:srgbClr val="663300"/>
                </a:solidFill>
              </a:rPr>
              <a:t>R5</a:t>
            </a:r>
            <a:r>
              <a:rPr lang="en-US" sz="1800" b="1" dirty="0" smtClean="0">
                <a:solidFill>
                  <a:srgbClr val="663300"/>
                </a:solidFill>
              </a:rPr>
              <a:t> </a:t>
            </a:r>
            <a:r>
              <a:rPr lang="en-US" sz="1800" b="1" dirty="0" err="1" smtClean="0">
                <a:solidFill>
                  <a:srgbClr val="663300"/>
                </a:solidFill>
              </a:rPr>
              <a:t>FP#x</a:t>
            </a:r>
            <a:r>
              <a:rPr lang="en-US" sz="1800" b="1" dirty="0" smtClean="0">
                <a:solidFill>
                  <a:srgbClr val="663300"/>
                </a:solidFill>
              </a:rPr>
              <a:t> 2022 </a:t>
            </a:r>
            <a:r>
              <a:rPr lang="en-US" sz="1800" b="1" dirty="0" smtClean="0">
                <a:solidFill>
                  <a:srgbClr val="663300"/>
                </a:solidFill>
              </a:rPr>
              <a:t>Outcome </a:t>
            </a:r>
            <a:r>
              <a:rPr lang="en-US" sz="1800" b="1" dirty="0" smtClean="0">
                <a:solidFill>
                  <a:srgbClr val="663300"/>
                </a:solidFill>
              </a:rPr>
              <a:t>Statement</a:t>
            </a:r>
            <a:endParaRPr lang="en-US" sz="1800" b="1" dirty="0">
              <a:solidFill>
                <a:srgbClr val="663300"/>
              </a:solidFill>
            </a:endParaRPr>
          </a:p>
        </p:txBody>
      </p:sp>
      <p:cxnSp>
        <p:nvCxnSpPr>
          <p:cNvPr id="44" name="Gerade Verbindung mit Pfeil 43"/>
          <p:cNvCxnSpPr>
            <a:stCxn id="43" idx="0"/>
            <a:endCxn id="27" idx="2"/>
          </p:cNvCxnSpPr>
          <p:nvPr/>
        </p:nvCxnSpPr>
        <p:spPr>
          <a:xfrm flipH="1" flipV="1">
            <a:off x="11480696" y="3576637"/>
            <a:ext cx="2139631" cy="1828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9620513" y="3921099"/>
            <a:ext cx="3819318" cy="11320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tx1"/>
                </a:solidFill>
              </a:rPr>
              <a:t>INDICATOR:</a:t>
            </a:r>
            <a:r>
              <a:rPr lang="en-US" sz="1400" dirty="0">
                <a:solidFill>
                  <a:schemeClr val="tx1"/>
                </a:solidFill>
              </a:rPr>
              <a:t> # </a:t>
            </a:r>
            <a:r>
              <a:rPr lang="en-US" sz="1400" dirty="0" smtClean="0">
                <a:solidFill>
                  <a:schemeClr val="tx1"/>
                </a:solidFill>
              </a:rPr>
              <a:t>of … ; </a:t>
            </a:r>
            <a:r>
              <a:rPr lang="en-US" sz="1400" b="1" u="sng" dirty="0" smtClean="0">
                <a:solidFill>
                  <a:schemeClr val="tx1"/>
                </a:solidFill>
              </a:rPr>
              <a:t>Target</a:t>
            </a:r>
            <a:r>
              <a:rPr lang="en-US" sz="1400" b="1" u="sng" dirty="0">
                <a:solidFill>
                  <a:schemeClr val="tx1"/>
                </a:solidFill>
              </a:rPr>
              <a:t>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x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Gerade Verbindung mit Pfeil 45"/>
          <p:cNvCxnSpPr>
            <a:stCxn id="33" idx="0"/>
            <a:endCxn id="4" idx="2"/>
          </p:cNvCxnSpPr>
          <p:nvPr/>
        </p:nvCxnSpPr>
        <p:spPr>
          <a:xfrm flipV="1">
            <a:off x="4084637" y="1062037"/>
            <a:ext cx="3767265" cy="10720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27" idx="0"/>
            <a:endCxn id="4" idx="2"/>
          </p:cNvCxnSpPr>
          <p:nvPr/>
        </p:nvCxnSpPr>
        <p:spPr>
          <a:xfrm flipH="1" flipV="1">
            <a:off x="7851902" y="1062037"/>
            <a:ext cx="3628794" cy="10843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2903537" y="1227817"/>
            <a:ext cx="10210800" cy="57133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INDICATOR: </a:t>
            </a:r>
            <a:r>
              <a:rPr lang="en-US" sz="1400" dirty="0">
                <a:solidFill>
                  <a:schemeClr val="tx1"/>
                </a:solidFill>
              </a:rPr>
              <a:t># of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TARGET </a:t>
            </a:r>
            <a:r>
              <a:rPr lang="en-US" sz="1400" dirty="0" smtClean="0">
                <a:solidFill>
                  <a:schemeClr val="tx1"/>
                </a:solidFill>
              </a:rPr>
              <a:t>2030 </a:t>
            </a:r>
            <a:r>
              <a:rPr lang="en-US" sz="1400" dirty="0" err="1" smtClean="0">
                <a:solidFill>
                  <a:schemeClr val="tx1"/>
                </a:solidFill>
              </a:rPr>
              <a:t>FP#x</a:t>
            </a:r>
            <a:r>
              <a:rPr lang="en-US" sz="1400" dirty="0" smtClean="0">
                <a:solidFill>
                  <a:schemeClr val="tx1"/>
                </a:solidFill>
              </a:rPr>
              <a:t>: …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12516797" y="8605837"/>
            <a:ext cx="2235840" cy="4427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>
                <a:solidFill>
                  <a:schemeClr val="tx1"/>
                </a:solidFill>
              </a:rPr>
              <a:t>R5</a:t>
            </a:r>
            <a:r>
              <a:rPr lang="en-US" sz="1400" b="1" u="sng" dirty="0" smtClean="0">
                <a:solidFill>
                  <a:schemeClr val="tx1"/>
                </a:solidFill>
              </a:rPr>
              <a:t> </a:t>
            </a:r>
            <a:r>
              <a:rPr lang="en-US" sz="1400" b="1" u="sng" dirty="0" smtClean="0">
                <a:solidFill>
                  <a:schemeClr val="tx1"/>
                </a:solidFill>
              </a:rPr>
              <a:t>contribution to target</a:t>
            </a:r>
            <a:r>
              <a:rPr lang="en-US" sz="1400" b="1" u="sng" dirty="0">
                <a:solidFill>
                  <a:schemeClr val="tx1"/>
                </a:solidFill>
              </a:rPr>
              <a:t>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3005818" y="8612071"/>
            <a:ext cx="2298019" cy="4427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>
                <a:solidFill>
                  <a:schemeClr val="tx1"/>
                </a:solidFill>
              </a:rPr>
              <a:t>R2</a:t>
            </a:r>
            <a:r>
              <a:rPr lang="en-US" sz="1400" b="1" u="sng" dirty="0" smtClean="0">
                <a:solidFill>
                  <a:schemeClr val="tx1"/>
                </a:solidFill>
              </a:rPr>
              <a:t> </a:t>
            </a:r>
            <a:r>
              <a:rPr lang="en-US" sz="1400" b="1" u="sng" dirty="0" smtClean="0">
                <a:solidFill>
                  <a:schemeClr val="tx1"/>
                </a:solidFill>
              </a:rPr>
              <a:t>contribution to target</a:t>
            </a:r>
            <a:r>
              <a:rPr lang="en-US" sz="1400" b="1" u="sng" dirty="0">
                <a:solidFill>
                  <a:schemeClr val="tx1"/>
                </a:solidFill>
              </a:rPr>
              <a:t>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9875837" y="8605836"/>
            <a:ext cx="1833459" cy="4427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>
                <a:solidFill>
                  <a:schemeClr val="tx1"/>
                </a:solidFill>
              </a:rPr>
              <a:t>R4</a:t>
            </a:r>
            <a:r>
              <a:rPr lang="en-US" sz="1400" b="1" u="sng" dirty="0" smtClean="0">
                <a:solidFill>
                  <a:schemeClr val="tx1"/>
                </a:solidFill>
              </a:rPr>
              <a:t> </a:t>
            </a:r>
            <a:r>
              <a:rPr lang="en-US" sz="1400" b="1" u="sng" dirty="0" smtClean="0">
                <a:solidFill>
                  <a:schemeClr val="tx1"/>
                </a:solidFill>
              </a:rPr>
              <a:t>contribution:</a:t>
            </a:r>
            <a:r>
              <a:rPr lang="en-US" sz="1400" dirty="0" smtClean="0">
                <a:solidFill>
                  <a:schemeClr val="tx1"/>
                </a:solidFill>
              </a:rPr>
              <a:t> x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662119" y="8586971"/>
            <a:ext cx="1669918" cy="4427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>
                <a:solidFill>
                  <a:schemeClr val="tx1"/>
                </a:solidFill>
              </a:rPr>
              <a:t>R1 </a:t>
            </a:r>
            <a:r>
              <a:rPr lang="en-US" sz="1400" b="1" u="sng" dirty="0" smtClean="0">
                <a:solidFill>
                  <a:schemeClr val="tx1"/>
                </a:solidFill>
              </a:rPr>
              <a:t>contribution:</a:t>
            </a:r>
            <a:r>
              <a:rPr lang="en-US" sz="1400" dirty="0" smtClean="0">
                <a:solidFill>
                  <a:schemeClr val="tx1"/>
                </a:solidFill>
              </a:rPr>
              <a:t> x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6436246" y="8586970"/>
            <a:ext cx="1763191" cy="4427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>
                <a:solidFill>
                  <a:schemeClr val="tx1"/>
                </a:solidFill>
              </a:rPr>
              <a:t>R3</a:t>
            </a:r>
            <a:r>
              <a:rPr lang="en-US" sz="1400" b="1" u="sng" dirty="0" smtClean="0">
                <a:solidFill>
                  <a:schemeClr val="tx1"/>
                </a:solidFill>
              </a:rPr>
              <a:t> </a:t>
            </a:r>
            <a:r>
              <a:rPr lang="en-US" sz="1400" b="1" u="sng" dirty="0" smtClean="0">
                <a:solidFill>
                  <a:schemeClr val="tx1"/>
                </a:solidFill>
              </a:rPr>
              <a:t>contribution:</a:t>
            </a:r>
            <a:r>
              <a:rPr lang="en-US" sz="1400" dirty="0" smtClean="0">
                <a:solidFill>
                  <a:schemeClr val="tx1"/>
                </a:solidFill>
              </a:rPr>
              <a:t> x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1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46"/>
          <p:cNvSpPr/>
          <p:nvPr/>
        </p:nvSpPr>
        <p:spPr>
          <a:xfrm>
            <a:off x="10613962" y="4510528"/>
            <a:ext cx="3657600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FP#x</a:t>
            </a:r>
            <a:r>
              <a:rPr lang="en-US" sz="1200" b="1" dirty="0" smtClean="0">
                <a:solidFill>
                  <a:srgbClr val="0070C0"/>
                </a:solidFill>
              </a:rPr>
              <a:t> CoA8 -</a:t>
            </a:r>
            <a:endParaRPr lang="en-US" sz="1200" dirty="0"/>
          </a:p>
        </p:txBody>
      </p:sp>
      <p:sp>
        <p:nvSpPr>
          <p:cNvPr id="78" name="Rectangle 46"/>
          <p:cNvSpPr/>
          <p:nvPr/>
        </p:nvSpPr>
        <p:spPr>
          <a:xfrm>
            <a:off x="8656637" y="5666303"/>
            <a:ext cx="3754602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FP#x</a:t>
            </a:r>
            <a:r>
              <a:rPr lang="en-US" sz="1200" b="1" dirty="0" smtClean="0">
                <a:solidFill>
                  <a:srgbClr val="0070C0"/>
                </a:solidFill>
              </a:rPr>
              <a:t> CoA9 -</a:t>
            </a:r>
            <a:endParaRPr lang="en-US" sz="1200" dirty="0" smtClean="0"/>
          </a:p>
        </p:txBody>
      </p:sp>
      <p:sp>
        <p:nvSpPr>
          <p:cNvPr id="80" name="Rectangle 46"/>
          <p:cNvSpPr/>
          <p:nvPr/>
        </p:nvSpPr>
        <p:spPr>
          <a:xfrm>
            <a:off x="8656637" y="7427917"/>
            <a:ext cx="3754602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FP#x</a:t>
            </a:r>
            <a:r>
              <a:rPr lang="en-US" sz="1200" b="1" dirty="0" smtClean="0">
                <a:solidFill>
                  <a:srgbClr val="0070C0"/>
                </a:solidFill>
              </a:rPr>
              <a:t> CoA5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82" name="Rectangle 47"/>
          <p:cNvSpPr/>
          <p:nvPr/>
        </p:nvSpPr>
        <p:spPr>
          <a:xfrm>
            <a:off x="8656637" y="3500437"/>
            <a:ext cx="3754602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FP#x</a:t>
            </a:r>
            <a:r>
              <a:rPr lang="en-US" sz="1200" b="1" dirty="0" smtClean="0">
                <a:solidFill>
                  <a:srgbClr val="0070C0"/>
                </a:solidFill>
              </a:rPr>
              <a:t> CoA7</a:t>
            </a:r>
            <a:r>
              <a:rPr lang="en-US" sz="1200" dirty="0" smtClean="0"/>
              <a:t> -</a:t>
            </a:r>
            <a:endParaRPr lang="en-US" sz="1200" dirty="0"/>
          </a:p>
        </p:txBody>
      </p:sp>
      <p:sp>
        <p:nvSpPr>
          <p:cNvPr id="84" name="Rectangle 47"/>
          <p:cNvSpPr/>
          <p:nvPr/>
        </p:nvSpPr>
        <p:spPr>
          <a:xfrm>
            <a:off x="10582439" y="6464242"/>
            <a:ext cx="3657600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FP#x</a:t>
            </a:r>
            <a:r>
              <a:rPr lang="en-US" sz="1200" b="1" dirty="0" smtClean="0">
                <a:solidFill>
                  <a:srgbClr val="0070C0"/>
                </a:solidFill>
              </a:rPr>
              <a:t> CoA10 -</a:t>
            </a:r>
            <a:endParaRPr lang="en-US" sz="1200" dirty="0"/>
          </a:p>
        </p:txBody>
      </p:sp>
      <p:sp>
        <p:nvSpPr>
          <p:cNvPr id="34" name="Rectangle 45"/>
          <p:cNvSpPr/>
          <p:nvPr/>
        </p:nvSpPr>
        <p:spPr>
          <a:xfrm>
            <a:off x="3713400" y="3729775"/>
            <a:ext cx="3579774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FP#x</a:t>
            </a:r>
            <a:r>
              <a:rPr lang="en-US" sz="1200" b="1" dirty="0" smtClean="0">
                <a:solidFill>
                  <a:srgbClr val="0070C0"/>
                </a:solidFill>
              </a:rPr>
              <a:t> CoA1 -</a:t>
            </a:r>
            <a:endParaRPr lang="en-US" sz="1200" dirty="0" smtClean="0"/>
          </a:p>
        </p:txBody>
      </p:sp>
      <p:sp>
        <p:nvSpPr>
          <p:cNvPr id="35" name="Rectangle 45"/>
          <p:cNvSpPr/>
          <p:nvPr/>
        </p:nvSpPr>
        <p:spPr>
          <a:xfrm>
            <a:off x="1030260" y="4600378"/>
            <a:ext cx="3581400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FP#x</a:t>
            </a:r>
            <a:r>
              <a:rPr lang="en-US" sz="1200" b="1" dirty="0" smtClean="0">
                <a:solidFill>
                  <a:srgbClr val="0070C0"/>
                </a:solidFill>
              </a:rPr>
              <a:t> CoA3 -</a:t>
            </a:r>
            <a:endParaRPr lang="en-US" sz="1200" dirty="0" smtClean="0"/>
          </a:p>
        </p:txBody>
      </p:sp>
      <p:sp>
        <p:nvSpPr>
          <p:cNvPr id="36" name="Rectangle 46"/>
          <p:cNvSpPr/>
          <p:nvPr/>
        </p:nvSpPr>
        <p:spPr>
          <a:xfrm>
            <a:off x="1036637" y="3080060"/>
            <a:ext cx="3579787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FP#x</a:t>
            </a:r>
            <a:r>
              <a:rPr lang="en-US" sz="1200" b="1" dirty="0" smtClean="0">
                <a:solidFill>
                  <a:srgbClr val="0070C0"/>
                </a:solidFill>
              </a:rPr>
              <a:t> CoA2 -</a:t>
            </a:r>
            <a:endParaRPr lang="en-US" sz="1200" dirty="0"/>
          </a:p>
        </p:txBody>
      </p:sp>
      <p:sp>
        <p:nvSpPr>
          <p:cNvPr id="37" name="Rectangle 46"/>
          <p:cNvSpPr/>
          <p:nvPr/>
        </p:nvSpPr>
        <p:spPr>
          <a:xfrm>
            <a:off x="3727903" y="5429592"/>
            <a:ext cx="3579789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FP#x</a:t>
            </a:r>
            <a:r>
              <a:rPr lang="en-US" sz="1200" b="1" dirty="0" smtClean="0">
                <a:solidFill>
                  <a:srgbClr val="0070C0"/>
                </a:solidFill>
              </a:rPr>
              <a:t> CoA4 -</a:t>
            </a:r>
            <a:endParaRPr lang="en-US" sz="1200" dirty="0" smtClean="0"/>
          </a:p>
        </p:txBody>
      </p:sp>
      <p:sp>
        <p:nvSpPr>
          <p:cNvPr id="38" name="Rectangle 46"/>
          <p:cNvSpPr/>
          <p:nvPr/>
        </p:nvSpPr>
        <p:spPr>
          <a:xfrm>
            <a:off x="1036637" y="6536194"/>
            <a:ext cx="3579786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FP#x</a:t>
            </a:r>
            <a:r>
              <a:rPr lang="en-US" sz="1200" b="1" dirty="0" smtClean="0">
                <a:solidFill>
                  <a:srgbClr val="0070C0"/>
                </a:solidFill>
              </a:rPr>
              <a:t> CoA5 -</a:t>
            </a:r>
            <a:endParaRPr lang="en-US" sz="1200" dirty="0"/>
          </a:p>
        </p:txBody>
      </p:sp>
      <p:sp>
        <p:nvSpPr>
          <p:cNvPr id="39" name="Rounded Rectangle 3"/>
          <p:cNvSpPr/>
          <p:nvPr/>
        </p:nvSpPr>
        <p:spPr>
          <a:xfrm>
            <a:off x="155702" y="165203"/>
            <a:ext cx="15392399" cy="896834"/>
          </a:xfrm>
          <a:prstGeom prst="roundRect">
            <a:avLst/>
          </a:prstGeom>
          <a:gradFill flip="none" rotWithShape="1">
            <a:gsLst>
              <a:gs pos="100000">
                <a:schemeClr val="accent2">
                  <a:lumMod val="20000"/>
                  <a:lumOff val="80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3" tIns="45706" rIns="91413" bIns="45706" spcCol="0"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Flagship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#x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Outcome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2030</a:t>
            </a:r>
            <a:endParaRPr 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…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Rectangle 5"/>
          <p:cNvSpPr/>
          <p:nvPr/>
        </p:nvSpPr>
        <p:spPr>
          <a:xfrm>
            <a:off x="7894637" y="1455318"/>
            <a:ext cx="7172118" cy="1430234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ctr"/>
            <a:r>
              <a:rPr lang="en-US" sz="1800" b="1" dirty="0" err="1" smtClean="0">
                <a:solidFill>
                  <a:srgbClr val="663300"/>
                </a:solidFill>
              </a:rPr>
              <a:t>FP#x</a:t>
            </a:r>
            <a:r>
              <a:rPr lang="en-US" sz="1800" b="1" dirty="0" smtClean="0">
                <a:solidFill>
                  <a:srgbClr val="663300"/>
                </a:solidFill>
              </a:rPr>
              <a:t> 2022 </a:t>
            </a:r>
            <a:r>
              <a:rPr lang="en-US" sz="1800" b="1" dirty="0" smtClean="0">
                <a:solidFill>
                  <a:srgbClr val="663300"/>
                </a:solidFill>
              </a:rPr>
              <a:t>Outcome #2</a:t>
            </a:r>
          </a:p>
          <a:p>
            <a:pPr algn="just"/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41" name="Rectangle 4"/>
          <p:cNvSpPr/>
          <p:nvPr/>
        </p:nvSpPr>
        <p:spPr>
          <a:xfrm>
            <a:off x="427036" y="1443037"/>
            <a:ext cx="7315201" cy="1442515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ctr"/>
            <a:r>
              <a:rPr lang="en-US" sz="1800" b="1" dirty="0" err="1" smtClean="0">
                <a:solidFill>
                  <a:srgbClr val="663300"/>
                </a:solidFill>
              </a:rPr>
              <a:t>FP#x</a:t>
            </a:r>
            <a:r>
              <a:rPr lang="en-US" sz="1800" b="1" dirty="0" smtClean="0">
                <a:solidFill>
                  <a:srgbClr val="663300"/>
                </a:solidFill>
              </a:rPr>
              <a:t> 2022 </a:t>
            </a:r>
            <a:r>
              <a:rPr lang="en-US" sz="1800" b="1" dirty="0" smtClean="0">
                <a:solidFill>
                  <a:srgbClr val="663300"/>
                </a:solidFill>
              </a:rPr>
              <a:t>Outcome #1</a:t>
            </a:r>
          </a:p>
          <a:p>
            <a:endParaRPr lang="en-US" sz="1400" b="1" u="sng" dirty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>
            <a:stCxn id="41" idx="0"/>
            <a:endCxn id="39" idx="2"/>
          </p:cNvCxnSpPr>
          <p:nvPr/>
        </p:nvCxnSpPr>
        <p:spPr>
          <a:xfrm flipV="1">
            <a:off x="4084637" y="1062037"/>
            <a:ext cx="3767265" cy="381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40" idx="0"/>
          </p:cNvCxnSpPr>
          <p:nvPr/>
        </p:nvCxnSpPr>
        <p:spPr>
          <a:xfrm flipH="1" flipV="1">
            <a:off x="7894637" y="1062037"/>
            <a:ext cx="3586059" cy="3932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6"/>
          <p:cNvSpPr/>
          <p:nvPr/>
        </p:nvSpPr>
        <p:spPr>
          <a:xfrm>
            <a:off x="3703637" y="7609745"/>
            <a:ext cx="3579786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FP#x</a:t>
            </a:r>
            <a:r>
              <a:rPr lang="en-US" sz="1200" b="1" dirty="0" smtClean="0">
                <a:solidFill>
                  <a:srgbClr val="0070C0"/>
                </a:solidFill>
              </a:rPr>
              <a:t> CoA6 -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77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Regional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19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5702" y="223837"/>
            <a:ext cx="15392399" cy="1371600"/>
          </a:xfrm>
          <a:prstGeom prst="roundRect">
            <a:avLst/>
          </a:prstGeom>
          <a:gradFill flip="none" rotWithShape="1">
            <a:gsLst>
              <a:gs pos="100000">
                <a:schemeClr val="accent2">
                  <a:lumMod val="20000"/>
                  <a:lumOff val="80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3" tIns="45706" rIns="91413" bIns="45706" spcCol="0"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VISION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2030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for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Region X</a:t>
            </a:r>
            <a:endParaRPr 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…</a:t>
            </a:r>
            <a:endParaRPr lang="es-CO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95840" y="2032139"/>
            <a:ext cx="3401709" cy="3591265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just"/>
            <a:r>
              <a:rPr lang="en-US" sz="1800" b="1" dirty="0" smtClean="0">
                <a:solidFill>
                  <a:srgbClr val="663300"/>
                </a:solidFill>
              </a:rPr>
              <a:t>R </a:t>
            </a:r>
            <a:r>
              <a:rPr lang="en-US" sz="1800" b="1" dirty="0" err="1" smtClean="0">
                <a:solidFill>
                  <a:srgbClr val="663300"/>
                </a:solidFill>
              </a:rPr>
              <a:t>FP#x</a:t>
            </a:r>
            <a:r>
              <a:rPr lang="en-US" sz="1800" b="1" dirty="0" smtClean="0">
                <a:solidFill>
                  <a:srgbClr val="663300"/>
                </a:solidFill>
              </a:rPr>
              <a:t> 2022 </a:t>
            </a:r>
            <a:r>
              <a:rPr lang="en-US" sz="1800" b="1" dirty="0" smtClean="0">
                <a:solidFill>
                  <a:srgbClr val="663300"/>
                </a:solidFill>
              </a:rPr>
              <a:t>Outcome </a:t>
            </a:r>
            <a:r>
              <a:rPr lang="en-US" sz="1800" b="1" dirty="0" smtClean="0">
                <a:solidFill>
                  <a:srgbClr val="663300"/>
                </a:solidFill>
              </a:rPr>
              <a:t>Statement</a:t>
            </a:r>
            <a:endParaRPr lang="en-US" sz="1800" b="1" dirty="0">
              <a:solidFill>
                <a:srgbClr val="663300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8580438" y="2032139"/>
            <a:ext cx="3292736" cy="3594266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just"/>
            <a:r>
              <a:rPr lang="en-US" sz="1800" b="1" dirty="0" smtClean="0">
                <a:solidFill>
                  <a:srgbClr val="663300"/>
                </a:solidFill>
              </a:rPr>
              <a:t>R </a:t>
            </a:r>
            <a:r>
              <a:rPr lang="en-US" sz="1800" b="1" dirty="0" err="1" smtClean="0">
                <a:solidFill>
                  <a:srgbClr val="663300"/>
                </a:solidFill>
              </a:rPr>
              <a:t>FP#x</a:t>
            </a:r>
            <a:r>
              <a:rPr lang="en-US" sz="1800" b="1" dirty="0" smtClean="0">
                <a:solidFill>
                  <a:srgbClr val="663300"/>
                </a:solidFill>
              </a:rPr>
              <a:t> 2022 </a:t>
            </a:r>
            <a:r>
              <a:rPr lang="en-US" sz="1800" b="1" dirty="0" smtClean="0">
                <a:solidFill>
                  <a:srgbClr val="663300"/>
                </a:solidFill>
              </a:rPr>
              <a:t>Outcome Statement</a:t>
            </a:r>
            <a:endParaRPr lang="en-US" sz="1800" dirty="0">
              <a:solidFill>
                <a:srgbClr val="663300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…</a:t>
            </a:r>
            <a:endParaRPr lang="en-US" sz="15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pPr algn="just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664444" y="2034877"/>
            <a:ext cx="3763593" cy="3591265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just"/>
            <a:r>
              <a:rPr lang="en-US" sz="1800" b="1" dirty="0" smtClean="0">
                <a:solidFill>
                  <a:srgbClr val="663300"/>
                </a:solidFill>
              </a:rPr>
              <a:t>R </a:t>
            </a:r>
            <a:r>
              <a:rPr lang="en-US" sz="1800" b="1" dirty="0" err="1" smtClean="0">
                <a:solidFill>
                  <a:srgbClr val="663300"/>
                </a:solidFill>
              </a:rPr>
              <a:t>FP#x</a:t>
            </a:r>
            <a:r>
              <a:rPr lang="en-US" sz="1800" b="1" dirty="0" smtClean="0">
                <a:solidFill>
                  <a:srgbClr val="663300"/>
                </a:solidFill>
              </a:rPr>
              <a:t> 2022 </a:t>
            </a:r>
            <a:r>
              <a:rPr lang="en-US" sz="1800" b="1" dirty="0" smtClean="0">
                <a:solidFill>
                  <a:srgbClr val="663300"/>
                </a:solidFill>
              </a:rPr>
              <a:t>Outcome Statement</a:t>
            </a:r>
            <a:endParaRPr lang="en-US" sz="1800" b="1" dirty="0">
              <a:solidFill>
                <a:srgbClr val="663300"/>
              </a:solidFill>
            </a:endParaRPr>
          </a:p>
          <a:p>
            <a:pPr algn="just"/>
            <a:r>
              <a:rPr lang="en-US" sz="1500" dirty="0" smtClean="0">
                <a:solidFill>
                  <a:schemeClr val="tx1"/>
                </a:solidFill>
              </a:rPr>
              <a:t>…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3" name="Rectangle 4"/>
          <p:cNvSpPr/>
          <p:nvPr/>
        </p:nvSpPr>
        <p:spPr>
          <a:xfrm>
            <a:off x="350836" y="2034878"/>
            <a:ext cx="4208925" cy="3599159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just"/>
            <a:r>
              <a:rPr lang="en-US" sz="1800" b="1" dirty="0" smtClean="0">
                <a:solidFill>
                  <a:srgbClr val="663300"/>
                </a:solidFill>
              </a:rPr>
              <a:t>R </a:t>
            </a:r>
            <a:r>
              <a:rPr lang="en-US" sz="1800" b="1" dirty="0" err="1" smtClean="0">
                <a:solidFill>
                  <a:srgbClr val="663300"/>
                </a:solidFill>
              </a:rPr>
              <a:t>FP#x</a:t>
            </a:r>
            <a:r>
              <a:rPr lang="en-US" sz="1800" b="1" dirty="0" smtClean="0">
                <a:solidFill>
                  <a:srgbClr val="663300"/>
                </a:solidFill>
              </a:rPr>
              <a:t> 2022 </a:t>
            </a:r>
            <a:r>
              <a:rPr lang="en-US" sz="1800" b="1" dirty="0" smtClean="0">
                <a:solidFill>
                  <a:srgbClr val="663300"/>
                </a:solidFill>
              </a:rPr>
              <a:t>Outcome Statement</a:t>
            </a:r>
            <a:endParaRPr lang="en-US" sz="1800" b="1" dirty="0">
              <a:solidFill>
                <a:srgbClr val="663300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…</a:t>
            </a:r>
            <a:r>
              <a:rPr lang="en-US" sz="1500" dirty="0" smtClean="0">
                <a:solidFill>
                  <a:schemeClr val="tx1"/>
                </a:solidFill>
              </a:rPr>
              <a:t>.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74637" y="5903976"/>
            <a:ext cx="4080130" cy="3048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1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Indicator 1: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of …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400" b="1" u="sng" dirty="0">
                <a:solidFill>
                  <a:schemeClr val="tx1"/>
                </a:solidFill>
              </a:rPr>
              <a:t>Target </a:t>
            </a:r>
            <a:r>
              <a:rPr lang="en-US" sz="1400" dirty="0" smtClean="0">
                <a:solidFill>
                  <a:schemeClr val="tx1"/>
                </a:solidFill>
              </a:rPr>
              <a:t>FP1 15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21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>
                <a:solidFill>
                  <a:schemeClr val="tx1"/>
                </a:solidFill>
              </a:rPr>
              <a:t>Contribution LAM: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  <a:p>
            <a:pPr lvl="0" algn="just"/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Indicator </a:t>
            </a:r>
            <a:r>
              <a:rPr lang="en-US" sz="1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2: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400" b="1" u="sng" dirty="0">
                <a:solidFill>
                  <a:schemeClr val="tx1"/>
                </a:solidFill>
              </a:rPr>
              <a:t>Target </a:t>
            </a:r>
            <a:r>
              <a:rPr lang="en-US" sz="1400" dirty="0" smtClean="0">
                <a:solidFill>
                  <a:schemeClr val="tx1"/>
                </a:solidFill>
              </a:rPr>
              <a:t>FP1 </a:t>
            </a:r>
            <a:r>
              <a:rPr lang="en-US" sz="1400" dirty="0">
                <a:solidFill>
                  <a:schemeClr val="tx1"/>
                </a:solidFill>
              </a:rPr>
              <a:t>xx, contribution LAM: </a:t>
            </a:r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4694237" y="5906062"/>
            <a:ext cx="3707204" cy="3048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Indicator 1: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lvl="0" algn="just"/>
            <a:r>
              <a:rPr lang="en-US" sz="1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Target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FP2: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xx, Contribution LAM: X</a:t>
            </a:r>
          </a:p>
          <a:p>
            <a:pPr lvl="0" algn="just"/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Indicator 2: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in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r>
              <a:rPr lang="en-US" sz="1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FP2: 10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15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Contribution LAM: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8495566" y="5938837"/>
            <a:ext cx="3292736" cy="3048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Indicator 1: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of 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</a:t>
            </a:r>
          </a:p>
          <a:p>
            <a:pPr lvl="0" algn="just"/>
            <a:r>
              <a:rPr lang="en-US" sz="1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FP3: xx, Contribution LAM: X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Indicator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2: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</a:t>
            </a:r>
          </a:p>
          <a:p>
            <a:pPr algn="just"/>
            <a:r>
              <a:rPr lang="en-US" sz="1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FP3: xx, Contribution LAM: X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11924565" y="5903976"/>
            <a:ext cx="3429000" cy="3048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Indicator 1: </a:t>
            </a:r>
            <a:r>
              <a:rPr lang="en-US" sz="1400" u="sng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# of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b="1" u="sng" dirty="0" smtClean="0">
                <a:solidFill>
                  <a:schemeClr val="tx1"/>
                </a:solidFill>
              </a:rPr>
              <a:t>Target</a:t>
            </a:r>
            <a:r>
              <a:rPr lang="en-US" sz="1400" dirty="0" smtClean="0">
                <a:solidFill>
                  <a:schemeClr val="tx1"/>
                </a:solidFill>
              </a:rPr>
              <a:t> FP4 xx, Contribution LAM: x</a:t>
            </a:r>
            <a:endParaRPr lang="en-US" sz="1400" dirty="0">
              <a:solidFill>
                <a:schemeClr val="tx1"/>
              </a:solidFill>
            </a:endParaRPr>
          </a:p>
          <a:p>
            <a:pPr algn="just"/>
            <a:endParaRPr lang="en-US" sz="1400" u="sng" dirty="0" smtClean="0">
              <a:solidFill>
                <a:schemeClr val="tx1"/>
              </a:solidFill>
            </a:endParaRPr>
          </a:p>
          <a:p>
            <a:pPr algn="just"/>
            <a:r>
              <a:rPr lang="en-US" sz="1400" u="sng" dirty="0" smtClean="0">
                <a:solidFill>
                  <a:schemeClr val="tx1"/>
                </a:solidFill>
              </a:rPr>
              <a:t>Indicator </a:t>
            </a:r>
            <a:r>
              <a:rPr lang="en-US" sz="1400" u="sng" dirty="0">
                <a:solidFill>
                  <a:schemeClr val="tx1"/>
                </a:solidFill>
              </a:rPr>
              <a:t>#2:</a:t>
            </a:r>
            <a:r>
              <a:rPr lang="en-US" sz="1400" dirty="0">
                <a:solidFill>
                  <a:schemeClr val="tx1"/>
                </a:solidFill>
              </a:rPr>
              <a:t> % change in </a:t>
            </a:r>
            <a:r>
              <a:rPr lang="en-US" sz="1400" dirty="0" smtClean="0">
                <a:solidFill>
                  <a:schemeClr val="tx1"/>
                </a:solidFill>
              </a:rPr>
              <a:t>…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sz="1400" b="1" u="sng" dirty="0" smtClean="0">
                <a:solidFill>
                  <a:schemeClr val="tx1"/>
                </a:solidFill>
              </a:rPr>
              <a:t>Target</a:t>
            </a:r>
            <a:r>
              <a:rPr lang="en-US" sz="1400" dirty="0" smtClean="0">
                <a:solidFill>
                  <a:schemeClr val="tx1"/>
                </a:solidFill>
              </a:rPr>
              <a:t> FP4 xx, contribution LAM: 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>
            <a:stCxn id="33" idx="0"/>
            <a:endCxn id="4" idx="2"/>
          </p:cNvCxnSpPr>
          <p:nvPr/>
        </p:nvCxnSpPr>
        <p:spPr>
          <a:xfrm flipV="1">
            <a:off x="2455299" y="1595437"/>
            <a:ext cx="5396603" cy="4394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6599237" y="1595437"/>
            <a:ext cx="1252665" cy="43670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22" idx="0"/>
            <a:endCxn id="4" idx="2"/>
          </p:cNvCxnSpPr>
          <p:nvPr/>
        </p:nvCxnSpPr>
        <p:spPr>
          <a:xfrm flipH="1" flipV="1">
            <a:off x="7851902" y="1595437"/>
            <a:ext cx="2374904" cy="43670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0"/>
          </p:cNvCxnSpPr>
          <p:nvPr/>
        </p:nvCxnSpPr>
        <p:spPr>
          <a:xfrm flipH="1" flipV="1">
            <a:off x="7988165" y="1595437"/>
            <a:ext cx="5708530" cy="43670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2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5702" y="71437"/>
            <a:ext cx="15392399" cy="1056615"/>
          </a:xfrm>
          <a:prstGeom prst="roundRect">
            <a:avLst/>
          </a:prstGeom>
          <a:gradFill flip="none" rotWithShape="1">
            <a:gsLst>
              <a:gs pos="100000">
                <a:schemeClr val="accent2">
                  <a:lumMod val="20000"/>
                  <a:lumOff val="80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3" tIns="45706" rIns="91413" bIns="45706" spcCol="0"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VISION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2030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for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Region Y</a:t>
            </a:r>
            <a:endParaRPr lang="en-US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CO" sz="1400" b="1" dirty="0" smtClean="0">
                <a:solidFill>
                  <a:schemeClr val="tx1"/>
                </a:solidFill>
              </a:rPr>
              <a:t>...</a:t>
            </a:r>
            <a:endParaRPr lang="es-CO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19037" y="1206990"/>
            <a:ext cx="3401709" cy="3205109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just"/>
            <a:r>
              <a:rPr lang="en-US" sz="1400" b="1" dirty="0" smtClean="0">
                <a:solidFill>
                  <a:srgbClr val="663300"/>
                </a:solidFill>
              </a:rPr>
              <a:t>R</a:t>
            </a:r>
            <a:r>
              <a:rPr lang="en-US" sz="1400" b="1" dirty="0" smtClean="0">
                <a:solidFill>
                  <a:srgbClr val="663300"/>
                </a:solidFill>
              </a:rPr>
              <a:t> </a:t>
            </a:r>
            <a:r>
              <a:rPr lang="en-US" sz="1400" b="1" dirty="0" err="1" smtClean="0">
                <a:solidFill>
                  <a:srgbClr val="663300"/>
                </a:solidFill>
              </a:rPr>
              <a:t>FP#w</a:t>
            </a:r>
            <a:r>
              <a:rPr lang="en-US" sz="1400" b="1" dirty="0" smtClean="0">
                <a:solidFill>
                  <a:srgbClr val="663300"/>
                </a:solidFill>
              </a:rPr>
              <a:t> 2022 </a:t>
            </a:r>
            <a:r>
              <a:rPr lang="en-US" sz="1400" b="1" dirty="0" smtClean="0">
                <a:solidFill>
                  <a:srgbClr val="663300"/>
                </a:solidFill>
              </a:rPr>
              <a:t>Outcome </a:t>
            </a:r>
            <a:r>
              <a:rPr lang="en-US" sz="1400" b="1" dirty="0" smtClean="0">
                <a:solidFill>
                  <a:srgbClr val="663300"/>
                </a:solidFill>
              </a:rPr>
              <a:t>Statement</a:t>
            </a:r>
          </a:p>
          <a:p>
            <a:pPr algn="just"/>
            <a:r>
              <a:rPr lang="en-US" sz="1400" b="1" dirty="0" smtClean="0">
                <a:solidFill>
                  <a:srgbClr val="663300"/>
                </a:solidFill>
              </a:rPr>
              <a:t>…</a:t>
            </a:r>
            <a:endParaRPr lang="en-US" sz="1400" b="1" dirty="0">
              <a:solidFill>
                <a:srgbClr val="663300"/>
              </a:solidFill>
            </a:endParaRPr>
          </a:p>
        </p:txBody>
      </p:sp>
      <p:sp>
        <p:nvSpPr>
          <p:cNvPr id="76" name="Rectangle 46"/>
          <p:cNvSpPr/>
          <p:nvPr/>
        </p:nvSpPr>
        <p:spPr>
          <a:xfrm>
            <a:off x="12009437" y="5938837"/>
            <a:ext cx="3429000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FP#w</a:t>
            </a:r>
            <a:r>
              <a:rPr lang="en-US" sz="1200" b="1" dirty="0" smtClean="0">
                <a:solidFill>
                  <a:srgbClr val="0070C0"/>
                </a:solidFill>
              </a:rPr>
              <a:t> R CoA2 -</a:t>
            </a:r>
            <a:endParaRPr lang="en-US" sz="1200" dirty="0"/>
          </a:p>
        </p:txBody>
      </p:sp>
      <p:sp>
        <p:nvSpPr>
          <p:cNvPr id="78" name="Rectangle 46"/>
          <p:cNvSpPr/>
          <p:nvPr/>
        </p:nvSpPr>
        <p:spPr>
          <a:xfrm>
            <a:off x="12009437" y="6664106"/>
            <a:ext cx="3420608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FP#w</a:t>
            </a:r>
            <a:r>
              <a:rPr lang="en-US" sz="1200" b="1" dirty="0" smtClean="0">
                <a:solidFill>
                  <a:srgbClr val="0070C0"/>
                </a:solidFill>
              </a:rPr>
              <a:t> R </a:t>
            </a:r>
            <a:r>
              <a:rPr lang="en-US" sz="1200" b="1" dirty="0" smtClean="0">
                <a:solidFill>
                  <a:srgbClr val="0070C0"/>
                </a:solidFill>
              </a:rPr>
              <a:t>CoA</a:t>
            </a:r>
            <a:r>
              <a:rPr lang="en-US" sz="1200" b="1" dirty="0" smtClean="0">
                <a:solidFill>
                  <a:srgbClr val="0070C0"/>
                </a:solidFill>
              </a:rPr>
              <a:t>3 -</a:t>
            </a:r>
            <a:endParaRPr lang="en-US" sz="1200" dirty="0" smtClean="0"/>
          </a:p>
        </p:txBody>
      </p:sp>
      <p:sp>
        <p:nvSpPr>
          <p:cNvPr id="80" name="Rectangle 46"/>
          <p:cNvSpPr/>
          <p:nvPr/>
        </p:nvSpPr>
        <p:spPr>
          <a:xfrm>
            <a:off x="12009437" y="8416706"/>
            <a:ext cx="3429000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FP#w</a:t>
            </a:r>
            <a:r>
              <a:rPr lang="en-US" sz="1200" b="1" dirty="0" smtClean="0">
                <a:solidFill>
                  <a:srgbClr val="0070C0"/>
                </a:solidFill>
              </a:rPr>
              <a:t> R CoA5 -</a:t>
            </a:r>
            <a:endParaRPr lang="en-US" sz="1200" dirty="0"/>
          </a:p>
        </p:txBody>
      </p:sp>
      <p:sp>
        <p:nvSpPr>
          <p:cNvPr id="82" name="Rectangle 47"/>
          <p:cNvSpPr/>
          <p:nvPr/>
        </p:nvSpPr>
        <p:spPr>
          <a:xfrm>
            <a:off x="12009437" y="4491037"/>
            <a:ext cx="3420608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FP#w</a:t>
            </a:r>
            <a:r>
              <a:rPr lang="en-US" sz="1200" b="1" dirty="0" smtClean="0">
                <a:solidFill>
                  <a:srgbClr val="0070C0"/>
                </a:solidFill>
              </a:rPr>
              <a:t> R </a:t>
            </a:r>
            <a:r>
              <a:rPr lang="en-US" sz="1200" b="1" dirty="0" smtClean="0">
                <a:solidFill>
                  <a:srgbClr val="0070C0"/>
                </a:solidFill>
              </a:rPr>
              <a:t>CoA</a:t>
            </a:r>
            <a:r>
              <a:rPr lang="en-US" sz="1200" b="1" dirty="0" smtClean="0">
                <a:solidFill>
                  <a:srgbClr val="0070C0"/>
                </a:solidFill>
              </a:rPr>
              <a:t>1</a:t>
            </a:r>
            <a:r>
              <a:rPr lang="en-US" sz="1200" dirty="0" smtClean="0"/>
              <a:t> -</a:t>
            </a:r>
            <a:endParaRPr lang="en-US" sz="1200" dirty="0"/>
          </a:p>
        </p:txBody>
      </p:sp>
      <p:sp>
        <p:nvSpPr>
          <p:cNvPr id="84" name="Rectangle 47"/>
          <p:cNvSpPr/>
          <p:nvPr/>
        </p:nvSpPr>
        <p:spPr>
          <a:xfrm>
            <a:off x="12009437" y="7361574"/>
            <a:ext cx="3420608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FP#w</a:t>
            </a:r>
            <a:r>
              <a:rPr lang="en-US" sz="1200" b="1" dirty="0" smtClean="0">
                <a:solidFill>
                  <a:srgbClr val="0070C0"/>
                </a:solidFill>
              </a:rPr>
              <a:t> R CoA4 </a:t>
            </a:r>
            <a:r>
              <a:rPr lang="en-US" sz="1200" b="1" dirty="0" smtClean="0">
                <a:solidFill>
                  <a:srgbClr val="0070C0"/>
                </a:solidFill>
              </a:rPr>
              <a:t>- </a:t>
            </a:r>
            <a:endParaRPr lang="en-US" sz="1200" dirty="0"/>
          </a:p>
        </p:txBody>
      </p:sp>
      <p:sp>
        <p:nvSpPr>
          <p:cNvPr id="22" name="Rectangle 6"/>
          <p:cNvSpPr/>
          <p:nvPr/>
        </p:nvSpPr>
        <p:spPr>
          <a:xfrm>
            <a:off x="8667383" y="1204252"/>
            <a:ext cx="3088508" cy="3279582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just"/>
            <a:r>
              <a:rPr lang="en-US" sz="1400" b="1" dirty="0" smtClean="0">
                <a:solidFill>
                  <a:srgbClr val="663300"/>
                </a:solidFill>
              </a:rPr>
              <a:t>R </a:t>
            </a:r>
            <a:r>
              <a:rPr lang="en-US" sz="1400" b="1" dirty="0" err="1" smtClean="0">
                <a:solidFill>
                  <a:srgbClr val="663300"/>
                </a:solidFill>
              </a:rPr>
              <a:t>FP#z</a:t>
            </a:r>
            <a:r>
              <a:rPr lang="en-US" sz="1400" b="1" dirty="0" smtClean="0">
                <a:solidFill>
                  <a:srgbClr val="663300"/>
                </a:solidFill>
              </a:rPr>
              <a:t> 2022 </a:t>
            </a:r>
            <a:r>
              <a:rPr lang="en-US" sz="1400" b="1" dirty="0" smtClean="0">
                <a:solidFill>
                  <a:srgbClr val="663300"/>
                </a:solidFill>
              </a:rPr>
              <a:t>Outcome Statement</a:t>
            </a:r>
            <a:endParaRPr lang="en-US" sz="1400" dirty="0">
              <a:solidFill>
                <a:srgbClr val="663300"/>
              </a:solidFill>
            </a:endParaRPr>
          </a:p>
          <a:p>
            <a:r>
              <a:rPr lang="en-US" sz="1400" b="1" u="sng" dirty="0" smtClean="0">
                <a:solidFill>
                  <a:schemeClr val="tx1"/>
                </a:solidFill>
              </a:rPr>
              <a:t>…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pPr algn="just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3" name="Rectangle 47"/>
          <p:cNvSpPr/>
          <p:nvPr/>
        </p:nvSpPr>
        <p:spPr>
          <a:xfrm>
            <a:off x="8809037" y="5481637"/>
            <a:ext cx="2618968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FP#z</a:t>
            </a:r>
            <a:r>
              <a:rPr lang="en-US" sz="1200" b="1" dirty="0" smtClean="0">
                <a:solidFill>
                  <a:srgbClr val="0070C0"/>
                </a:solidFill>
              </a:rPr>
              <a:t> R CoA2  -</a:t>
            </a:r>
            <a:endParaRPr lang="en-US" sz="1200" dirty="0"/>
          </a:p>
        </p:txBody>
      </p:sp>
      <p:sp>
        <p:nvSpPr>
          <p:cNvPr id="24" name="Rectangle 46"/>
          <p:cNvSpPr/>
          <p:nvPr/>
        </p:nvSpPr>
        <p:spPr>
          <a:xfrm>
            <a:off x="8809037" y="4567237"/>
            <a:ext cx="2618968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FP#z</a:t>
            </a:r>
            <a:r>
              <a:rPr lang="en-US" sz="1200" b="1" dirty="0" smtClean="0">
                <a:solidFill>
                  <a:srgbClr val="0070C0"/>
                </a:solidFill>
              </a:rPr>
              <a:t> R CoA1 -</a:t>
            </a:r>
            <a:endParaRPr lang="en-US" sz="1200" dirty="0"/>
          </a:p>
        </p:txBody>
      </p:sp>
      <p:sp>
        <p:nvSpPr>
          <p:cNvPr id="25" name="Rectangle 47"/>
          <p:cNvSpPr/>
          <p:nvPr/>
        </p:nvSpPr>
        <p:spPr>
          <a:xfrm>
            <a:off x="8809037" y="6396037"/>
            <a:ext cx="2618968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FP#z</a:t>
            </a:r>
            <a:r>
              <a:rPr lang="en-US" sz="1200" b="1" dirty="0" smtClean="0">
                <a:solidFill>
                  <a:srgbClr val="0070C0"/>
                </a:solidFill>
              </a:rPr>
              <a:t> R CoA3</a:t>
            </a:r>
            <a:r>
              <a:rPr lang="en-US" sz="1200" dirty="0" smtClean="0"/>
              <a:t> -</a:t>
            </a:r>
            <a:endParaRPr lang="en-US" sz="1200" dirty="0"/>
          </a:p>
        </p:txBody>
      </p:sp>
      <p:sp>
        <p:nvSpPr>
          <p:cNvPr id="26" name="Rectangle 47"/>
          <p:cNvSpPr/>
          <p:nvPr/>
        </p:nvSpPr>
        <p:spPr>
          <a:xfrm>
            <a:off x="8809037" y="7303234"/>
            <a:ext cx="2618968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FP#z</a:t>
            </a:r>
            <a:r>
              <a:rPr lang="en-US" sz="1200" b="1" dirty="0" smtClean="0">
                <a:solidFill>
                  <a:srgbClr val="0070C0"/>
                </a:solidFill>
              </a:rPr>
              <a:t> R CoA4</a:t>
            </a:r>
            <a:r>
              <a:rPr lang="en-US" sz="1200" dirty="0" smtClean="0"/>
              <a:t> -</a:t>
            </a:r>
            <a:endParaRPr lang="en-US" sz="1200" dirty="0"/>
          </a:p>
        </p:txBody>
      </p:sp>
      <p:sp>
        <p:nvSpPr>
          <p:cNvPr id="27" name="Rectangle 5"/>
          <p:cNvSpPr/>
          <p:nvPr/>
        </p:nvSpPr>
        <p:spPr>
          <a:xfrm>
            <a:off x="4740644" y="1206990"/>
            <a:ext cx="3763593" cy="3276844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just"/>
            <a:r>
              <a:rPr lang="en-US" sz="1400" b="1" dirty="0" smtClean="0">
                <a:solidFill>
                  <a:srgbClr val="663300"/>
                </a:solidFill>
              </a:rPr>
              <a:t>R </a:t>
            </a:r>
            <a:r>
              <a:rPr lang="en-US" sz="1400" b="1" dirty="0" err="1" smtClean="0">
                <a:solidFill>
                  <a:srgbClr val="663300"/>
                </a:solidFill>
              </a:rPr>
              <a:t>FP#y</a:t>
            </a:r>
            <a:r>
              <a:rPr lang="en-US" sz="1400" b="1" dirty="0" smtClean="0">
                <a:solidFill>
                  <a:srgbClr val="663300"/>
                </a:solidFill>
              </a:rPr>
              <a:t> 2022 </a:t>
            </a:r>
            <a:r>
              <a:rPr lang="en-US" sz="1400" b="1" dirty="0" smtClean="0">
                <a:solidFill>
                  <a:srgbClr val="663300"/>
                </a:solidFill>
              </a:rPr>
              <a:t>Outcome Statement</a:t>
            </a:r>
            <a:endParaRPr lang="en-US" sz="1400" b="1" dirty="0">
              <a:solidFill>
                <a:srgbClr val="663300"/>
              </a:solidFill>
            </a:endParaRPr>
          </a:p>
          <a:p>
            <a:pPr algn="just"/>
            <a:r>
              <a:rPr lang="en-US" sz="1400" b="1" u="sng" dirty="0" smtClean="0">
                <a:solidFill>
                  <a:schemeClr val="tx1"/>
                </a:solidFill>
              </a:rPr>
              <a:t>…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45"/>
          <p:cNvSpPr/>
          <p:nvPr/>
        </p:nvSpPr>
        <p:spPr>
          <a:xfrm>
            <a:off x="4770437" y="7826514"/>
            <a:ext cx="3608741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FP#y</a:t>
            </a:r>
            <a:r>
              <a:rPr lang="en-US" sz="1200" b="1" dirty="0" smtClean="0">
                <a:solidFill>
                  <a:srgbClr val="0070C0"/>
                </a:solidFill>
              </a:rPr>
              <a:t> R CoA5 -</a:t>
            </a:r>
            <a:endParaRPr lang="en-US" sz="1200" dirty="0"/>
          </a:p>
        </p:txBody>
      </p:sp>
      <p:sp>
        <p:nvSpPr>
          <p:cNvPr id="29" name="Rectangle 46"/>
          <p:cNvSpPr/>
          <p:nvPr/>
        </p:nvSpPr>
        <p:spPr>
          <a:xfrm>
            <a:off x="4784108" y="4567237"/>
            <a:ext cx="3581400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FP#y</a:t>
            </a:r>
            <a:r>
              <a:rPr lang="en-US" sz="1200" b="1" dirty="0" smtClean="0">
                <a:solidFill>
                  <a:srgbClr val="0070C0"/>
                </a:solidFill>
              </a:rPr>
              <a:t> R CoA1 -</a:t>
            </a:r>
            <a:endParaRPr lang="en-US" sz="1200" dirty="0"/>
          </a:p>
        </p:txBody>
      </p:sp>
      <p:sp>
        <p:nvSpPr>
          <p:cNvPr id="30" name="Rectangle 46"/>
          <p:cNvSpPr/>
          <p:nvPr/>
        </p:nvSpPr>
        <p:spPr>
          <a:xfrm>
            <a:off x="4784108" y="5481637"/>
            <a:ext cx="3581400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FP#y</a:t>
            </a:r>
            <a:r>
              <a:rPr lang="en-US" sz="1200" b="1" dirty="0" smtClean="0">
                <a:solidFill>
                  <a:srgbClr val="0070C0"/>
                </a:solidFill>
              </a:rPr>
              <a:t> R CoA2 -</a:t>
            </a:r>
            <a:endParaRPr lang="en-US" sz="1200" dirty="0" smtClean="0"/>
          </a:p>
        </p:txBody>
      </p:sp>
      <p:sp>
        <p:nvSpPr>
          <p:cNvPr id="31" name="Rectangle 46"/>
          <p:cNvSpPr/>
          <p:nvPr/>
        </p:nvSpPr>
        <p:spPr>
          <a:xfrm>
            <a:off x="4784108" y="6396037"/>
            <a:ext cx="3591151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FP#y</a:t>
            </a:r>
            <a:r>
              <a:rPr lang="en-US" sz="1200" b="1" dirty="0" smtClean="0">
                <a:solidFill>
                  <a:srgbClr val="0070C0"/>
                </a:solidFill>
              </a:rPr>
              <a:t> R CoA3 -</a:t>
            </a:r>
            <a:endParaRPr lang="en-US" sz="1200" dirty="0"/>
          </a:p>
        </p:txBody>
      </p:sp>
      <p:sp>
        <p:nvSpPr>
          <p:cNvPr id="32" name="Rectangle 45"/>
          <p:cNvSpPr/>
          <p:nvPr/>
        </p:nvSpPr>
        <p:spPr>
          <a:xfrm>
            <a:off x="4784108" y="7298769"/>
            <a:ext cx="3591151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FP#y</a:t>
            </a:r>
            <a:r>
              <a:rPr lang="en-US" sz="1200" b="1" dirty="0" smtClean="0">
                <a:solidFill>
                  <a:srgbClr val="0070C0"/>
                </a:solidFill>
              </a:rPr>
              <a:t> R CoA4 -</a:t>
            </a:r>
            <a:endParaRPr lang="en-US" sz="1200" dirty="0" smtClean="0"/>
          </a:p>
        </p:txBody>
      </p:sp>
      <p:sp>
        <p:nvSpPr>
          <p:cNvPr id="33" name="Rectangle 4"/>
          <p:cNvSpPr/>
          <p:nvPr/>
        </p:nvSpPr>
        <p:spPr>
          <a:xfrm>
            <a:off x="350836" y="1206990"/>
            <a:ext cx="4161207" cy="3284047"/>
          </a:xfrm>
          <a:prstGeom prst="rect">
            <a:avLst/>
          </a:prstGeom>
          <a:gradFill flip="none" rotWithShape="1">
            <a:gsLst>
              <a:gs pos="69000">
                <a:srgbClr val="FFC000">
                  <a:alpha val="16000"/>
                </a:srgb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spcCol="0" rtlCol="0" anchor="t"/>
          <a:lstStyle/>
          <a:p>
            <a:pPr algn="just"/>
            <a:r>
              <a:rPr lang="en-US" sz="1400" b="1" dirty="0">
                <a:solidFill>
                  <a:srgbClr val="663300"/>
                </a:solidFill>
              </a:rPr>
              <a:t>R</a:t>
            </a:r>
            <a:r>
              <a:rPr lang="en-US" sz="1400" b="1" dirty="0" smtClean="0">
                <a:solidFill>
                  <a:srgbClr val="663300"/>
                </a:solidFill>
              </a:rPr>
              <a:t> </a:t>
            </a:r>
            <a:r>
              <a:rPr lang="en-US" sz="1400" b="1" dirty="0" err="1" smtClean="0">
                <a:solidFill>
                  <a:srgbClr val="663300"/>
                </a:solidFill>
              </a:rPr>
              <a:t>FP#x</a:t>
            </a:r>
            <a:r>
              <a:rPr lang="en-US" sz="1400" b="1" dirty="0" smtClean="0">
                <a:solidFill>
                  <a:srgbClr val="663300"/>
                </a:solidFill>
              </a:rPr>
              <a:t> 2022 </a:t>
            </a:r>
            <a:r>
              <a:rPr lang="en-US" sz="1400" b="1" dirty="0" smtClean="0">
                <a:solidFill>
                  <a:srgbClr val="663300"/>
                </a:solidFill>
              </a:rPr>
              <a:t>Outcome Statement</a:t>
            </a:r>
            <a:endParaRPr lang="en-US" sz="1400" b="1" dirty="0">
              <a:solidFill>
                <a:srgbClr val="663300"/>
              </a:solidFill>
            </a:endParaRPr>
          </a:p>
          <a:p>
            <a:r>
              <a:rPr lang="en-US" sz="1400" b="1" u="sng" dirty="0" smtClean="0">
                <a:solidFill>
                  <a:schemeClr val="tx1"/>
                </a:solidFill>
              </a:rPr>
              <a:t>…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4" name="Rectangle 45"/>
          <p:cNvSpPr/>
          <p:nvPr/>
        </p:nvSpPr>
        <p:spPr>
          <a:xfrm>
            <a:off x="655637" y="4643437"/>
            <a:ext cx="3579774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FP#x</a:t>
            </a:r>
            <a:r>
              <a:rPr lang="en-US" sz="1200" b="1" dirty="0" smtClean="0">
                <a:solidFill>
                  <a:srgbClr val="0070C0"/>
                </a:solidFill>
              </a:rPr>
              <a:t> R CoA1 -</a:t>
            </a:r>
            <a:r>
              <a:rPr lang="en-US" sz="1200" dirty="0" smtClean="0"/>
              <a:t>.</a:t>
            </a:r>
            <a:endParaRPr lang="en-US" sz="1200" dirty="0" smtClean="0"/>
          </a:p>
        </p:txBody>
      </p:sp>
      <p:sp>
        <p:nvSpPr>
          <p:cNvPr id="35" name="Rectangle 45"/>
          <p:cNvSpPr/>
          <p:nvPr/>
        </p:nvSpPr>
        <p:spPr>
          <a:xfrm>
            <a:off x="655637" y="6258043"/>
            <a:ext cx="3581400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FP#x</a:t>
            </a:r>
            <a:r>
              <a:rPr lang="en-US" sz="1200" b="1" dirty="0" smtClean="0">
                <a:solidFill>
                  <a:srgbClr val="0070C0"/>
                </a:solidFill>
              </a:rPr>
              <a:t> R CoA3 -</a:t>
            </a:r>
            <a:endParaRPr lang="en-US" sz="1200" dirty="0" smtClean="0"/>
          </a:p>
        </p:txBody>
      </p:sp>
      <p:sp>
        <p:nvSpPr>
          <p:cNvPr id="36" name="Rectangle 46"/>
          <p:cNvSpPr/>
          <p:nvPr/>
        </p:nvSpPr>
        <p:spPr>
          <a:xfrm>
            <a:off x="655637" y="5532774"/>
            <a:ext cx="3579787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FP#x</a:t>
            </a:r>
            <a:r>
              <a:rPr lang="en-US" sz="1200" b="1" dirty="0" smtClean="0">
                <a:solidFill>
                  <a:srgbClr val="0070C0"/>
                </a:solidFill>
              </a:rPr>
              <a:t> R CoA2 -</a:t>
            </a:r>
            <a:endParaRPr lang="en-US" sz="1200" dirty="0"/>
          </a:p>
        </p:txBody>
      </p:sp>
      <p:sp>
        <p:nvSpPr>
          <p:cNvPr id="37" name="Rectangle 46"/>
          <p:cNvSpPr/>
          <p:nvPr/>
        </p:nvSpPr>
        <p:spPr>
          <a:xfrm>
            <a:off x="655637" y="6976109"/>
            <a:ext cx="3579789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FP#x</a:t>
            </a:r>
            <a:r>
              <a:rPr lang="en-US" sz="1200" b="1" dirty="0" smtClean="0">
                <a:solidFill>
                  <a:srgbClr val="0070C0"/>
                </a:solidFill>
              </a:rPr>
              <a:t> R </a:t>
            </a:r>
            <a:r>
              <a:rPr lang="en-US" sz="1200" b="1" dirty="0" smtClean="0">
                <a:solidFill>
                  <a:srgbClr val="0070C0"/>
                </a:solidFill>
              </a:rPr>
              <a:t>CoA4</a:t>
            </a:r>
            <a:r>
              <a:rPr lang="en-US" sz="1200" b="1" dirty="0" smtClean="0">
                <a:solidFill>
                  <a:srgbClr val="0070C0"/>
                </a:solidFill>
              </a:rPr>
              <a:t> -</a:t>
            </a:r>
            <a:endParaRPr lang="en-US" sz="1200" dirty="0" smtClean="0"/>
          </a:p>
        </p:txBody>
      </p:sp>
      <p:sp>
        <p:nvSpPr>
          <p:cNvPr id="38" name="Rectangle 46"/>
          <p:cNvSpPr/>
          <p:nvPr/>
        </p:nvSpPr>
        <p:spPr>
          <a:xfrm>
            <a:off x="655637" y="7513974"/>
            <a:ext cx="3579786" cy="276999"/>
          </a:xfrm>
          <a:prstGeom prst="rect">
            <a:avLst/>
          </a:prstGeom>
          <a:gradFill flip="none" rotWithShape="1">
            <a:gsLst>
              <a:gs pos="69000">
                <a:schemeClr val="tx2">
                  <a:lumMod val="40000"/>
                  <a:lumOff val="60000"/>
                  <a:alpha val="24000"/>
                </a:schemeClr>
              </a:gs>
              <a:gs pos="12000">
                <a:schemeClr val="accent1">
                  <a:tint val="23500"/>
                  <a:satMod val="160000"/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200" b="1" dirty="0" err="1" smtClean="0">
                <a:solidFill>
                  <a:srgbClr val="0070C0"/>
                </a:solidFill>
              </a:rPr>
              <a:t>FP#x</a:t>
            </a:r>
            <a:r>
              <a:rPr lang="en-US" sz="1200" b="1" dirty="0" smtClean="0">
                <a:solidFill>
                  <a:srgbClr val="0070C0"/>
                </a:solidFill>
              </a:rPr>
              <a:t> R CoA5 -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120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Benutzerdefiniert</PresentationFormat>
  <Paragraphs>100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Standardized Impact Pathways Template</vt:lpstr>
      <vt:lpstr>Flagship</vt:lpstr>
      <vt:lpstr>PowerPoint-Präsentation</vt:lpstr>
      <vt:lpstr>PowerPoint-Präsentation</vt:lpstr>
      <vt:lpstr>Regional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Baron, Deissy (CIAT-CCAFS)</dc:creator>
  <cp:lastModifiedBy>Schuetz, Tonya (CIAT-CCAFS)</cp:lastModifiedBy>
  <cp:revision>148</cp:revision>
  <dcterms:created xsi:type="dcterms:W3CDTF">2014-07-22T22:38:16Z</dcterms:created>
  <dcterms:modified xsi:type="dcterms:W3CDTF">2017-09-29T21:53:39Z</dcterms:modified>
</cp:coreProperties>
</file>