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2" r:id="rId2"/>
    <p:sldId id="273" r:id="rId3"/>
    <p:sldId id="270" r:id="rId4"/>
    <p:sldId id="271" r:id="rId5"/>
    <p:sldId id="274" r:id="rId6"/>
    <p:sldId id="275" r:id="rId7"/>
    <p:sldId id="276" r:id="rId8"/>
  </p:sldIdLst>
  <p:sldSz cx="15636875" cy="9134475"/>
  <p:notesSz cx="9144000" cy="6858000"/>
  <p:defaultTextStyle>
    <a:defPPr>
      <a:defRPr lang="es-CO"/>
    </a:defPPr>
    <a:lvl1pPr marL="0" algn="l" defTabSz="1217889" rtl="0" eaLnBrk="1" latinLnBrk="0" hangingPunct="1">
      <a:defRPr sz="2400" kern="1200">
        <a:solidFill>
          <a:schemeClr val="tx1"/>
        </a:solidFill>
        <a:latin typeface="+mn-lt"/>
        <a:ea typeface="+mn-ea"/>
        <a:cs typeface="+mn-cs"/>
      </a:defRPr>
    </a:lvl1pPr>
    <a:lvl2pPr marL="608945" algn="l" defTabSz="1217889" rtl="0" eaLnBrk="1" latinLnBrk="0" hangingPunct="1">
      <a:defRPr sz="2400" kern="1200">
        <a:solidFill>
          <a:schemeClr val="tx1"/>
        </a:solidFill>
        <a:latin typeface="+mn-lt"/>
        <a:ea typeface="+mn-ea"/>
        <a:cs typeface="+mn-cs"/>
      </a:defRPr>
    </a:lvl2pPr>
    <a:lvl3pPr marL="1217889" algn="l" defTabSz="1217889" rtl="0" eaLnBrk="1" latinLnBrk="0" hangingPunct="1">
      <a:defRPr sz="2400" kern="1200">
        <a:solidFill>
          <a:schemeClr val="tx1"/>
        </a:solidFill>
        <a:latin typeface="+mn-lt"/>
        <a:ea typeface="+mn-ea"/>
        <a:cs typeface="+mn-cs"/>
      </a:defRPr>
    </a:lvl3pPr>
    <a:lvl4pPr marL="1826834" algn="l" defTabSz="1217889" rtl="0" eaLnBrk="1" latinLnBrk="0" hangingPunct="1">
      <a:defRPr sz="2400" kern="1200">
        <a:solidFill>
          <a:schemeClr val="tx1"/>
        </a:solidFill>
        <a:latin typeface="+mn-lt"/>
        <a:ea typeface="+mn-ea"/>
        <a:cs typeface="+mn-cs"/>
      </a:defRPr>
    </a:lvl4pPr>
    <a:lvl5pPr marL="2435779" algn="l" defTabSz="1217889" rtl="0" eaLnBrk="1" latinLnBrk="0" hangingPunct="1">
      <a:defRPr sz="2400" kern="1200">
        <a:solidFill>
          <a:schemeClr val="tx1"/>
        </a:solidFill>
        <a:latin typeface="+mn-lt"/>
        <a:ea typeface="+mn-ea"/>
        <a:cs typeface="+mn-cs"/>
      </a:defRPr>
    </a:lvl5pPr>
    <a:lvl6pPr marL="3044723" algn="l" defTabSz="1217889" rtl="0" eaLnBrk="1" latinLnBrk="0" hangingPunct="1">
      <a:defRPr sz="2400" kern="1200">
        <a:solidFill>
          <a:schemeClr val="tx1"/>
        </a:solidFill>
        <a:latin typeface="+mn-lt"/>
        <a:ea typeface="+mn-ea"/>
        <a:cs typeface="+mn-cs"/>
      </a:defRPr>
    </a:lvl6pPr>
    <a:lvl7pPr marL="3653668" algn="l" defTabSz="1217889" rtl="0" eaLnBrk="1" latinLnBrk="0" hangingPunct="1">
      <a:defRPr sz="2400" kern="1200">
        <a:solidFill>
          <a:schemeClr val="tx1"/>
        </a:solidFill>
        <a:latin typeface="+mn-lt"/>
        <a:ea typeface="+mn-ea"/>
        <a:cs typeface="+mn-cs"/>
      </a:defRPr>
    </a:lvl7pPr>
    <a:lvl8pPr marL="4262613" algn="l" defTabSz="1217889" rtl="0" eaLnBrk="1" latinLnBrk="0" hangingPunct="1">
      <a:defRPr sz="2400" kern="1200">
        <a:solidFill>
          <a:schemeClr val="tx1"/>
        </a:solidFill>
        <a:latin typeface="+mn-lt"/>
        <a:ea typeface="+mn-ea"/>
        <a:cs typeface="+mn-cs"/>
      </a:defRPr>
    </a:lvl8pPr>
    <a:lvl9pPr marL="4871557" algn="l" defTabSz="1217889"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7">
          <p15:clr>
            <a:srgbClr val="A4A3A4"/>
          </p15:clr>
        </p15:guide>
        <p15:guide id="2" pos="49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1DE"/>
    <a:srgbClr val="F9E8E7"/>
    <a:srgbClr val="EAB0AC"/>
    <a:srgbClr val="FFCC00"/>
    <a:srgbClr val="660066"/>
    <a:srgbClr val="FF00FF"/>
    <a:srgbClr val="CC6600"/>
    <a:srgbClr val="FFE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9211" autoAdjust="0"/>
    <p:restoredTop sz="80462" autoAdjust="0"/>
  </p:normalViewPr>
  <p:slideViewPr>
    <p:cSldViewPr>
      <p:cViewPr varScale="1">
        <p:scale>
          <a:sx n="53" d="100"/>
          <a:sy n="53" d="100"/>
        </p:scale>
        <p:origin x="1176" y="66"/>
      </p:cViewPr>
      <p:guideLst>
        <p:guide orient="horz" pos="2877"/>
        <p:guide pos="492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53CF541-61CF-4C47-85B5-7E411063B6BB}" type="datetimeFigureOut">
              <a:rPr lang="es-CO" smtClean="0"/>
              <a:t>29/09/2017</a:t>
            </a:fld>
            <a:endParaRPr lang="es-CO"/>
          </a:p>
        </p:txBody>
      </p:sp>
      <p:sp>
        <p:nvSpPr>
          <p:cNvPr id="4" name="Slide Image Placeholder 3"/>
          <p:cNvSpPr>
            <a:spLocks noGrp="1" noRot="1" noChangeAspect="1"/>
          </p:cNvSpPr>
          <p:nvPr>
            <p:ph type="sldImg" idx="2"/>
          </p:nvPr>
        </p:nvSpPr>
        <p:spPr>
          <a:xfrm>
            <a:off x="2371725" y="514350"/>
            <a:ext cx="4400550" cy="257175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6E803A7-4AAF-423A-8158-5B1CDE4AE8E7}" type="slidenum">
              <a:rPr lang="es-CO" smtClean="0"/>
              <a:t>‹Nr.›</a:t>
            </a:fld>
            <a:endParaRPr lang="es-CO"/>
          </a:p>
        </p:txBody>
      </p:sp>
    </p:spTree>
    <p:extLst>
      <p:ext uri="{BB962C8B-B14F-4D97-AF65-F5344CB8AC3E}">
        <p14:creationId xmlns:p14="http://schemas.microsoft.com/office/powerpoint/2010/main" val="960935836"/>
      </p:ext>
    </p:extLst>
  </p:cSld>
  <p:clrMap bg1="lt1" tx1="dk1" bg2="lt2" tx2="dk2" accent1="accent1" accent2="accent2" accent3="accent3" accent4="accent4" accent5="accent5" accent6="accent6" hlink="hlink" folHlink="folHlink"/>
  <p:notesStyle>
    <a:lvl1pPr marL="0" algn="l" defTabSz="1217889" rtl="0" eaLnBrk="1" latinLnBrk="0" hangingPunct="1">
      <a:defRPr sz="1600" kern="1200">
        <a:solidFill>
          <a:schemeClr val="tx1"/>
        </a:solidFill>
        <a:latin typeface="+mn-lt"/>
        <a:ea typeface="+mn-ea"/>
        <a:cs typeface="+mn-cs"/>
      </a:defRPr>
    </a:lvl1pPr>
    <a:lvl2pPr marL="608945" algn="l" defTabSz="1217889" rtl="0" eaLnBrk="1" latinLnBrk="0" hangingPunct="1">
      <a:defRPr sz="1600" kern="1200">
        <a:solidFill>
          <a:schemeClr val="tx1"/>
        </a:solidFill>
        <a:latin typeface="+mn-lt"/>
        <a:ea typeface="+mn-ea"/>
        <a:cs typeface="+mn-cs"/>
      </a:defRPr>
    </a:lvl2pPr>
    <a:lvl3pPr marL="1217889" algn="l" defTabSz="1217889" rtl="0" eaLnBrk="1" latinLnBrk="0" hangingPunct="1">
      <a:defRPr sz="1600" kern="1200">
        <a:solidFill>
          <a:schemeClr val="tx1"/>
        </a:solidFill>
        <a:latin typeface="+mn-lt"/>
        <a:ea typeface="+mn-ea"/>
        <a:cs typeface="+mn-cs"/>
      </a:defRPr>
    </a:lvl3pPr>
    <a:lvl4pPr marL="1826834" algn="l" defTabSz="1217889" rtl="0" eaLnBrk="1" latinLnBrk="0" hangingPunct="1">
      <a:defRPr sz="1600" kern="1200">
        <a:solidFill>
          <a:schemeClr val="tx1"/>
        </a:solidFill>
        <a:latin typeface="+mn-lt"/>
        <a:ea typeface="+mn-ea"/>
        <a:cs typeface="+mn-cs"/>
      </a:defRPr>
    </a:lvl4pPr>
    <a:lvl5pPr marL="2435779" algn="l" defTabSz="1217889" rtl="0" eaLnBrk="1" latinLnBrk="0" hangingPunct="1">
      <a:defRPr sz="1600" kern="1200">
        <a:solidFill>
          <a:schemeClr val="tx1"/>
        </a:solidFill>
        <a:latin typeface="+mn-lt"/>
        <a:ea typeface="+mn-ea"/>
        <a:cs typeface="+mn-cs"/>
      </a:defRPr>
    </a:lvl5pPr>
    <a:lvl6pPr marL="3044723" algn="l" defTabSz="1217889" rtl="0" eaLnBrk="1" latinLnBrk="0" hangingPunct="1">
      <a:defRPr sz="1600" kern="1200">
        <a:solidFill>
          <a:schemeClr val="tx1"/>
        </a:solidFill>
        <a:latin typeface="+mn-lt"/>
        <a:ea typeface="+mn-ea"/>
        <a:cs typeface="+mn-cs"/>
      </a:defRPr>
    </a:lvl6pPr>
    <a:lvl7pPr marL="3653668" algn="l" defTabSz="1217889" rtl="0" eaLnBrk="1" latinLnBrk="0" hangingPunct="1">
      <a:defRPr sz="1600" kern="1200">
        <a:solidFill>
          <a:schemeClr val="tx1"/>
        </a:solidFill>
        <a:latin typeface="+mn-lt"/>
        <a:ea typeface="+mn-ea"/>
        <a:cs typeface="+mn-cs"/>
      </a:defRPr>
    </a:lvl7pPr>
    <a:lvl8pPr marL="4262613" algn="l" defTabSz="1217889" rtl="0" eaLnBrk="1" latinLnBrk="0" hangingPunct="1">
      <a:defRPr sz="1600" kern="1200">
        <a:solidFill>
          <a:schemeClr val="tx1"/>
        </a:solidFill>
        <a:latin typeface="+mn-lt"/>
        <a:ea typeface="+mn-ea"/>
        <a:cs typeface="+mn-cs"/>
      </a:defRPr>
    </a:lvl8pPr>
    <a:lvl9pPr marL="4871557" algn="l" defTabSz="1217889"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2767" y="2837608"/>
            <a:ext cx="13291344" cy="1957992"/>
          </a:xfrm>
        </p:spPr>
        <p:txBody>
          <a:bodyPr/>
          <a:lstStyle/>
          <a:p>
            <a:r>
              <a:rPr lang="en-US" smtClean="0"/>
              <a:t>Click to edit Master title style</a:t>
            </a:r>
            <a:endParaRPr lang="es-CO"/>
          </a:p>
        </p:txBody>
      </p:sp>
      <p:sp>
        <p:nvSpPr>
          <p:cNvPr id="3" name="Subtitle 2"/>
          <p:cNvSpPr>
            <a:spLocks noGrp="1"/>
          </p:cNvSpPr>
          <p:nvPr>
            <p:ph type="subTitle" idx="1"/>
          </p:nvPr>
        </p:nvSpPr>
        <p:spPr>
          <a:xfrm>
            <a:off x="2345534" y="5176202"/>
            <a:ext cx="10945813" cy="2334366"/>
          </a:xfrm>
        </p:spPr>
        <p:txBody>
          <a:bodyPr/>
          <a:lstStyle>
            <a:lvl1pPr marL="0" indent="0" algn="ctr">
              <a:buNone/>
              <a:defRPr>
                <a:solidFill>
                  <a:schemeClr val="tx1">
                    <a:tint val="75000"/>
                  </a:schemeClr>
                </a:solidFill>
              </a:defRPr>
            </a:lvl1pPr>
            <a:lvl2pPr marL="608945" indent="0" algn="ctr">
              <a:buNone/>
              <a:defRPr>
                <a:solidFill>
                  <a:schemeClr val="tx1">
                    <a:tint val="75000"/>
                  </a:schemeClr>
                </a:solidFill>
              </a:defRPr>
            </a:lvl2pPr>
            <a:lvl3pPr marL="1217889" indent="0" algn="ctr">
              <a:buNone/>
              <a:defRPr>
                <a:solidFill>
                  <a:schemeClr val="tx1">
                    <a:tint val="75000"/>
                  </a:schemeClr>
                </a:solidFill>
              </a:defRPr>
            </a:lvl3pPr>
            <a:lvl4pPr marL="1826834" indent="0" algn="ctr">
              <a:buNone/>
              <a:defRPr>
                <a:solidFill>
                  <a:schemeClr val="tx1">
                    <a:tint val="75000"/>
                  </a:schemeClr>
                </a:solidFill>
              </a:defRPr>
            </a:lvl4pPr>
            <a:lvl5pPr marL="2435779" indent="0" algn="ctr">
              <a:buNone/>
              <a:defRPr>
                <a:solidFill>
                  <a:schemeClr val="tx1">
                    <a:tint val="75000"/>
                  </a:schemeClr>
                </a:solidFill>
              </a:defRPr>
            </a:lvl5pPr>
            <a:lvl6pPr marL="3044723" indent="0" algn="ctr">
              <a:buNone/>
              <a:defRPr>
                <a:solidFill>
                  <a:schemeClr val="tx1">
                    <a:tint val="75000"/>
                  </a:schemeClr>
                </a:solidFill>
              </a:defRPr>
            </a:lvl6pPr>
            <a:lvl7pPr marL="3653668" indent="0" algn="ctr">
              <a:buNone/>
              <a:defRPr>
                <a:solidFill>
                  <a:schemeClr val="tx1">
                    <a:tint val="75000"/>
                  </a:schemeClr>
                </a:solidFill>
              </a:defRPr>
            </a:lvl7pPr>
            <a:lvl8pPr marL="4262613" indent="0" algn="ctr">
              <a:buNone/>
              <a:defRPr>
                <a:solidFill>
                  <a:schemeClr val="tx1">
                    <a:tint val="75000"/>
                  </a:schemeClr>
                </a:solidFill>
              </a:defRPr>
            </a:lvl8pPr>
            <a:lvl9pPr marL="4871557"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0C7C7ACE-1DC6-41BE-B47E-6F06085CA0AD}" type="datetimeFigureOut">
              <a:rPr lang="es-CO" smtClean="0"/>
              <a:t>29/09/2017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1554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0C7C7ACE-1DC6-41BE-B47E-6F06085CA0AD}" type="datetimeFigureOut">
              <a:rPr lang="es-CO" smtClean="0"/>
              <a:t>29/09/2017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55715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36738" y="365804"/>
            <a:ext cx="3518297" cy="7793906"/>
          </a:xfrm>
        </p:spPr>
        <p:txBody>
          <a:bodyPr vert="eaVert"/>
          <a:lstStyle/>
          <a:p>
            <a:r>
              <a:rPr lang="en-US" smtClean="0"/>
              <a:t>Click to edit Master title style</a:t>
            </a:r>
            <a:endParaRPr lang="es-CO"/>
          </a:p>
        </p:txBody>
      </p:sp>
      <p:sp>
        <p:nvSpPr>
          <p:cNvPr id="3" name="Vertical Text Placeholder 2"/>
          <p:cNvSpPr>
            <a:spLocks noGrp="1"/>
          </p:cNvSpPr>
          <p:nvPr>
            <p:ph type="body" orient="vert" idx="1"/>
          </p:nvPr>
        </p:nvSpPr>
        <p:spPr>
          <a:xfrm>
            <a:off x="781844" y="365804"/>
            <a:ext cx="10294276" cy="77939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0C7C7ACE-1DC6-41BE-B47E-6F06085CA0AD}" type="datetimeFigureOut">
              <a:rPr lang="es-CO" smtClean="0"/>
              <a:t>29/09/2017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25078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0C7C7ACE-1DC6-41BE-B47E-6F06085CA0AD}" type="datetimeFigureOut">
              <a:rPr lang="es-CO" smtClean="0"/>
              <a:t>29/09/2017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1854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35206" y="5869748"/>
            <a:ext cx="13291344" cy="1814208"/>
          </a:xfrm>
        </p:spPr>
        <p:txBody>
          <a:bodyPr anchor="t"/>
          <a:lstStyle>
            <a:lvl1pPr algn="l">
              <a:defRPr sz="5300" b="1" cap="all"/>
            </a:lvl1pPr>
          </a:lstStyle>
          <a:p>
            <a:r>
              <a:rPr lang="en-US" smtClean="0"/>
              <a:t>Click to edit Master title style</a:t>
            </a:r>
            <a:endParaRPr lang="es-CO"/>
          </a:p>
        </p:txBody>
      </p:sp>
      <p:sp>
        <p:nvSpPr>
          <p:cNvPr id="3" name="Text Placeholder 2"/>
          <p:cNvSpPr>
            <a:spLocks noGrp="1"/>
          </p:cNvSpPr>
          <p:nvPr>
            <p:ph type="body" idx="1"/>
          </p:nvPr>
        </p:nvSpPr>
        <p:spPr>
          <a:xfrm>
            <a:off x="1235206" y="3871581"/>
            <a:ext cx="13291344" cy="1998166"/>
          </a:xfrm>
        </p:spPr>
        <p:txBody>
          <a:bodyPr anchor="b"/>
          <a:lstStyle>
            <a:lvl1pPr marL="0" indent="0">
              <a:buNone/>
              <a:defRPr sz="2700">
                <a:solidFill>
                  <a:schemeClr val="tx1">
                    <a:tint val="75000"/>
                  </a:schemeClr>
                </a:solidFill>
              </a:defRPr>
            </a:lvl1pPr>
            <a:lvl2pPr marL="608945" indent="0">
              <a:buNone/>
              <a:defRPr sz="2400">
                <a:solidFill>
                  <a:schemeClr val="tx1">
                    <a:tint val="75000"/>
                  </a:schemeClr>
                </a:solidFill>
              </a:defRPr>
            </a:lvl2pPr>
            <a:lvl3pPr marL="1217889" indent="0">
              <a:buNone/>
              <a:defRPr sz="2100">
                <a:solidFill>
                  <a:schemeClr val="tx1">
                    <a:tint val="75000"/>
                  </a:schemeClr>
                </a:solidFill>
              </a:defRPr>
            </a:lvl3pPr>
            <a:lvl4pPr marL="1826834" indent="0">
              <a:buNone/>
              <a:defRPr sz="1900">
                <a:solidFill>
                  <a:schemeClr val="tx1">
                    <a:tint val="75000"/>
                  </a:schemeClr>
                </a:solidFill>
              </a:defRPr>
            </a:lvl4pPr>
            <a:lvl5pPr marL="2435779" indent="0">
              <a:buNone/>
              <a:defRPr sz="1900">
                <a:solidFill>
                  <a:schemeClr val="tx1">
                    <a:tint val="75000"/>
                  </a:schemeClr>
                </a:solidFill>
              </a:defRPr>
            </a:lvl5pPr>
            <a:lvl6pPr marL="3044723" indent="0">
              <a:buNone/>
              <a:defRPr sz="1900">
                <a:solidFill>
                  <a:schemeClr val="tx1">
                    <a:tint val="75000"/>
                  </a:schemeClr>
                </a:solidFill>
              </a:defRPr>
            </a:lvl6pPr>
            <a:lvl7pPr marL="3653668" indent="0">
              <a:buNone/>
              <a:defRPr sz="1900">
                <a:solidFill>
                  <a:schemeClr val="tx1">
                    <a:tint val="75000"/>
                  </a:schemeClr>
                </a:solidFill>
              </a:defRPr>
            </a:lvl7pPr>
            <a:lvl8pPr marL="4262613" indent="0">
              <a:buNone/>
              <a:defRPr sz="1900">
                <a:solidFill>
                  <a:schemeClr val="tx1">
                    <a:tint val="75000"/>
                  </a:schemeClr>
                </a:solidFill>
              </a:defRPr>
            </a:lvl8pPr>
            <a:lvl9pPr marL="487155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C7ACE-1DC6-41BE-B47E-6F06085CA0AD}" type="datetimeFigureOut">
              <a:rPr lang="es-CO" smtClean="0"/>
              <a:t>29/09/2017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415087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sz="half" idx="1"/>
          </p:nvPr>
        </p:nvSpPr>
        <p:spPr>
          <a:xfrm>
            <a:off x="781847" y="2131380"/>
            <a:ext cx="6906287" cy="602833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Content Placeholder 3"/>
          <p:cNvSpPr>
            <a:spLocks noGrp="1"/>
          </p:cNvSpPr>
          <p:nvPr>
            <p:ph sz="half" idx="2"/>
          </p:nvPr>
        </p:nvSpPr>
        <p:spPr>
          <a:xfrm>
            <a:off x="7948748" y="2131380"/>
            <a:ext cx="6906287" cy="602833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Date Placeholder 4"/>
          <p:cNvSpPr>
            <a:spLocks noGrp="1"/>
          </p:cNvSpPr>
          <p:nvPr>
            <p:ph type="dt" sz="half" idx="10"/>
          </p:nvPr>
        </p:nvSpPr>
        <p:spPr/>
        <p:txBody>
          <a:bodyPr/>
          <a:lstStyle/>
          <a:p>
            <a:fld id="{0C7C7ACE-1DC6-41BE-B47E-6F06085CA0AD}" type="datetimeFigureOut">
              <a:rPr lang="es-CO" smtClean="0"/>
              <a:t>29/09/2017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130826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CO"/>
          </a:p>
        </p:txBody>
      </p:sp>
      <p:sp>
        <p:nvSpPr>
          <p:cNvPr id="3" name="Text Placeholder 2"/>
          <p:cNvSpPr>
            <a:spLocks noGrp="1"/>
          </p:cNvSpPr>
          <p:nvPr>
            <p:ph type="body" idx="1"/>
          </p:nvPr>
        </p:nvSpPr>
        <p:spPr>
          <a:xfrm>
            <a:off x="781844" y="2044688"/>
            <a:ext cx="6909002" cy="852127"/>
          </a:xfrm>
        </p:spPr>
        <p:txBody>
          <a:bodyPr anchor="b"/>
          <a:lstStyle>
            <a:lvl1pPr marL="0" indent="0">
              <a:buNone/>
              <a:defRPr sz="3200" b="1"/>
            </a:lvl1pPr>
            <a:lvl2pPr marL="608945" indent="0">
              <a:buNone/>
              <a:defRPr sz="2700" b="1"/>
            </a:lvl2pPr>
            <a:lvl3pPr marL="1217889" indent="0">
              <a:buNone/>
              <a:defRPr sz="2400" b="1"/>
            </a:lvl3pPr>
            <a:lvl4pPr marL="1826834" indent="0">
              <a:buNone/>
              <a:defRPr sz="2100" b="1"/>
            </a:lvl4pPr>
            <a:lvl5pPr marL="2435779" indent="0">
              <a:buNone/>
              <a:defRPr sz="2100" b="1"/>
            </a:lvl5pPr>
            <a:lvl6pPr marL="3044723" indent="0">
              <a:buNone/>
              <a:defRPr sz="2100" b="1"/>
            </a:lvl6pPr>
            <a:lvl7pPr marL="3653668" indent="0">
              <a:buNone/>
              <a:defRPr sz="2100" b="1"/>
            </a:lvl7pPr>
            <a:lvl8pPr marL="4262613" indent="0">
              <a:buNone/>
              <a:defRPr sz="2100" b="1"/>
            </a:lvl8pPr>
            <a:lvl9pPr marL="487155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781844" y="2896813"/>
            <a:ext cx="6909002" cy="5262896"/>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Text Placeholder 4"/>
          <p:cNvSpPr>
            <a:spLocks noGrp="1"/>
          </p:cNvSpPr>
          <p:nvPr>
            <p:ph type="body" sz="quarter" idx="3"/>
          </p:nvPr>
        </p:nvSpPr>
        <p:spPr>
          <a:xfrm>
            <a:off x="7943317" y="2044688"/>
            <a:ext cx="6911716" cy="852127"/>
          </a:xfrm>
        </p:spPr>
        <p:txBody>
          <a:bodyPr anchor="b"/>
          <a:lstStyle>
            <a:lvl1pPr marL="0" indent="0">
              <a:buNone/>
              <a:defRPr sz="3200" b="1"/>
            </a:lvl1pPr>
            <a:lvl2pPr marL="608945" indent="0">
              <a:buNone/>
              <a:defRPr sz="2700" b="1"/>
            </a:lvl2pPr>
            <a:lvl3pPr marL="1217889" indent="0">
              <a:buNone/>
              <a:defRPr sz="2400" b="1"/>
            </a:lvl3pPr>
            <a:lvl4pPr marL="1826834" indent="0">
              <a:buNone/>
              <a:defRPr sz="2100" b="1"/>
            </a:lvl4pPr>
            <a:lvl5pPr marL="2435779" indent="0">
              <a:buNone/>
              <a:defRPr sz="2100" b="1"/>
            </a:lvl5pPr>
            <a:lvl6pPr marL="3044723" indent="0">
              <a:buNone/>
              <a:defRPr sz="2100" b="1"/>
            </a:lvl6pPr>
            <a:lvl7pPr marL="3653668" indent="0">
              <a:buNone/>
              <a:defRPr sz="2100" b="1"/>
            </a:lvl7pPr>
            <a:lvl8pPr marL="4262613" indent="0">
              <a:buNone/>
              <a:defRPr sz="2100" b="1"/>
            </a:lvl8pPr>
            <a:lvl9pPr marL="487155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7943317" y="2896813"/>
            <a:ext cx="6911716" cy="5262896"/>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7" name="Date Placeholder 6"/>
          <p:cNvSpPr>
            <a:spLocks noGrp="1"/>
          </p:cNvSpPr>
          <p:nvPr>
            <p:ph type="dt" sz="half" idx="10"/>
          </p:nvPr>
        </p:nvSpPr>
        <p:spPr/>
        <p:txBody>
          <a:bodyPr/>
          <a:lstStyle/>
          <a:p>
            <a:fld id="{0C7C7ACE-1DC6-41BE-B47E-6F06085CA0AD}" type="datetimeFigureOut">
              <a:rPr lang="es-CO" smtClean="0"/>
              <a:t>29/09/2017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188023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Date Placeholder 2"/>
          <p:cNvSpPr>
            <a:spLocks noGrp="1"/>
          </p:cNvSpPr>
          <p:nvPr>
            <p:ph type="dt" sz="half" idx="10"/>
          </p:nvPr>
        </p:nvSpPr>
        <p:spPr/>
        <p:txBody>
          <a:bodyPr/>
          <a:lstStyle/>
          <a:p>
            <a:fld id="{0C7C7ACE-1DC6-41BE-B47E-6F06085CA0AD}" type="datetimeFigureOut">
              <a:rPr lang="es-CO" smtClean="0"/>
              <a:t>29/09/2017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9553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C7ACE-1DC6-41BE-B47E-6F06085CA0AD}" type="datetimeFigureOut">
              <a:rPr lang="es-CO" smtClean="0"/>
              <a:t>29/09/2017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300537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1847" y="363687"/>
            <a:ext cx="5144425" cy="1547786"/>
          </a:xfrm>
        </p:spPr>
        <p:txBody>
          <a:bodyPr anchor="b"/>
          <a:lstStyle>
            <a:lvl1pPr algn="l">
              <a:defRPr sz="2700" b="1"/>
            </a:lvl1pPr>
          </a:lstStyle>
          <a:p>
            <a:r>
              <a:rPr lang="en-US" smtClean="0"/>
              <a:t>Click to edit Master title style</a:t>
            </a:r>
            <a:endParaRPr lang="es-CO"/>
          </a:p>
        </p:txBody>
      </p:sp>
      <p:sp>
        <p:nvSpPr>
          <p:cNvPr id="3" name="Content Placeholder 2"/>
          <p:cNvSpPr>
            <a:spLocks noGrp="1"/>
          </p:cNvSpPr>
          <p:nvPr>
            <p:ph idx="1"/>
          </p:nvPr>
        </p:nvSpPr>
        <p:spPr>
          <a:xfrm>
            <a:off x="6113588" y="363690"/>
            <a:ext cx="8741447" cy="7796021"/>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Text Placeholder 3"/>
          <p:cNvSpPr>
            <a:spLocks noGrp="1"/>
          </p:cNvSpPr>
          <p:nvPr>
            <p:ph type="body" sz="half" idx="2"/>
          </p:nvPr>
        </p:nvSpPr>
        <p:spPr>
          <a:xfrm>
            <a:off x="781847" y="1911476"/>
            <a:ext cx="5144425" cy="6248235"/>
          </a:xfrm>
        </p:spPr>
        <p:txBody>
          <a:bodyPr/>
          <a:lstStyle>
            <a:lvl1pPr marL="0" indent="0">
              <a:buNone/>
              <a:defRPr sz="1900"/>
            </a:lvl1pPr>
            <a:lvl2pPr marL="608945" indent="0">
              <a:buNone/>
              <a:defRPr sz="1600"/>
            </a:lvl2pPr>
            <a:lvl3pPr marL="1217889" indent="0">
              <a:buNone/>
              <a:defRPr sz="1300"/>
            </a:lvl3pPr>
            <a:lvl4pPr marL="1826834" indent="0">
              <a:buNone/>
              <a:defRPr sz="1200"/>
            </a:lvl4pPr>
            <a:lvl5pPr marL="2435779" indent="0">
              <a:buNone/>
              <a:defRPr sz="1200"/>
            </a:lvl5pPr>
            <a:lvl6pPr marL="3044723" indent="0">
              <a:buNone/>
              <a:defRPr sz="1200"/>
            </a:lvl6pPr>
            <a:lvl7pPr marL="3653668" indent="0">
              <a:buNone/>
              <a:defRPr sz="1200"/>
            </a:lvl7pPr>
            <a:lvl8pPr marL="4262613" indent="0">
              <a:buNone/>
              <a:defRPr sz="1200"/>
            </a:lvl8pPr>
            <a:lvl9pPr marL="487155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C7ACE-1DC6-41BE-B47E-6F06085CA0AD}" type="datetimeFigureOut">
              <a:rPr lang="es-CO" smtClean="0"/>
              <a:t>29/09/2017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361821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64939" y="6394132"/>
            <a:ext cx="9382125" cy="754864"/>
          </a:xfrm>
        </p:spPr>
        <p:txBody>
          <a:bodyPr anchor="b"/>
          <a:lstStyle>
            <a:lvl1pPr algn="l">
              <a:defRPr sz="2700" b="1"/>
            </a:lvl1pPr>
          </a:lstStyle>
          <a:p>
            <a:r>
              <a:rPr lang="en-US" smtClean="0"/>
              <a:t>Click to edit Master title style</a:t>
            </a:r>
            <a:endParaRPr lang="es-CO"/>
          </a:p>
        </p:txBody>
      </p:sp>
      <p:sp>
        <p:nvSpPr>
          <p:cNvPr id="3" name="Picture Placeholder 2"/>
          <p:cNvSpPr>
            <a:spLocks noGrp="1"/>
          </p:cNvSpPr>
          <p:nvPr>
            <p:ph type="pic" idx="1"/>
          </p:nvPr>
        </p:nvSpPr>
        <p:spPr>
          <a:xfrm>
            <a:off x="3064939" y="816184"/>
            <a:ext cx="9382125" cy="5480685"/>
          </a:xfrm>
        </p:spPr>
        <p:txBody>
          <a:bodyPr/>
          <a:lstStyle>
            <a:lvl1pPr marL="0" indent="0">
              <a:buNone/>
              <a:defRPr sz="4300"/>
            </a:lvl1pPr>
            <a:lvl2pPr marL="608945" indent="0">
              <a:buNone/>
              <a:defRPr sz="3700"/>
            </a:lvl2pPr>
            <a:lvl3pPr marL="1217889" indent="0">
              <a:buNone/>
              <a:defRPr sz="3200"/>
            </a:lvl3pPr>
            <a:lvl4pPr marL="1826834" indent="0">
              <a:buNone/>
              <a:defRPr sz="2700"/>
            </a:lvl4pPr>
            <a:lvl5pPr marL="2435779" indent="0">
              <a:buNone/>
              <a:defRPr sz="2700"/>
            </a:lvl5pPr>
            <a:lvl6pPr marL="3044723" indent="0">
              <a:buNone/>
              <a:defRPr sz="2700"/>
            </a:lvl6pPr>
            <a:lvl7pPr marL="3653668" indent="0">
              <a:buNone/>
              <a:defRPr sz="2700"/>
            </a:lvl7pPr>
            <a:lvl8pPr marL="4262613" indent="0">
              <a:buNone/>
              <a:defRPr sz="2700"/>
            </a:lvl8pPr>
            <a:lvl9pPr marL="4871557" indent="0">
              <a:buNone/>
              <a:defRPr sz="2700"/>
            </a:lvl9pPr>
          </a:lstStyle>
          <a:p>
            <a:endParaRPr lang="es-CO"/>
          </a:p>
        </p:txBody>
      </p:sp>
      <p:sp>
        <p:nvSpPr>
          <p:cNvPr id="4" name="Text Placeholder 3"/>
          <p:cNvSpPr>
            <a:spLocks noGrp="1"/>
          </p:cNvSpPr>
          <p:nvPr>
            <p:ph type="body" sz="half" idx="2"/>
          </p:nvPr>
        </p:nvSpPr>
        <p:spPr>
          <a:xfrm>
            <a:off x="3064939" y="7148999"/>
            <a:ext cx="9382125" cy="1072031"/>
          </a:xfrm>
        </p:spPr>
        <p:txBody>
          <a:bodyPr/>
          <a:lstStyle>
            <a:lvl1pPr marL="0" indent="0">
              <a:buNone/>
              <a:defRPr sz="1900"/>
            </a:lvl1pPr>
            <a:lvl2pPr marL="608945" indent="0">
              <a:buNone/>
              <a:defRPr sz="1600"/>
            </a:lvl2pPr>
            <a:lvl3pPr marL="1217889" indent="0">
              <a:buNone/>
              <a:defRPr sz="1300"/>
            </a:lvl3pPr>
            <a:lvl4pPr marL="1826834" indent="0">
              <a:buNone/>
              <a:defRPr sz="1200"/>
            </a:lvl4pPr>
            <a:lvl5pPr marL="2435779" indent="0">
              <a:buNone/>
              <a:defRPr sz="1200"/>
            </a:lvl5pPr>
            <a:lvl6pPr marL="3044723" indent="0">
              <a:buNone/>
              <a:defRPr sz="1200"/>
            </a:lvl6pPr>
            <a:lvl7pPr marL="3653668" indent="0">
              <a:buNone/>
              <a:defRPr sz="1200"/>
            </a:lvl7pPr>
            <a:lvl8pPr marL="4262613" indent="0">
              <a:buNone/>
              <a:defRPr sz="1200"/>
            </a:lvl8pPr>
            <a:lvl9pPr marL="487155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C7ACE-1DC6-41BE-B47E-6F06085CA0AD}" type="datetimeFigureOut">
              <a:rPr lang="es-CO" smtClean="0"/>
              <a:t>29/09/2017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9B477F-1357-4581-8CC2-263C68C85FC3}" type="slidenum">
              <a:rPr lang="es-CO" smtClean="0"/>
              <a:t>‹Nr.›</a:t>
            </a:fld>
            <a:endParaRPr lang="es-CO"/>
          </a:p>
        </p:txBody>
      </p:sp>
    </p:spTree>
    <p:extLst>
      <p:ext uri="{BB962C8B-B14F-4D97-AF65-F5344CB8AC3E}">
        <p14:creationId xmlns:p14="http://schemas.microsoft.com/office/powerpoint/2010/main" val="270940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1844" y="365805"/>
            <a:ext cx="14073188" cy="1522413"/>
          </a:xfrm>
          <a:prstGeom prst="rect">
            <a:avLst/>
          </a:prstGeom>
        </p:spPr>
        <p:txBody>
          <a:bodyPr vert="horz" lIns="121789" tIns="60894" rIns="121789" bIns="60894" rtlCol="0" anchor="ctr">
            <a:normAutofit/>
          </a:bodyPr>
          <a:lstStyle/>
          <a:p>
            <a:r>
              <a:rPr lang="en-US" smtClean="0"/>
              <a:t>Click to edit Master title style</a:t>
            </a:r>
            <a:endParaRPr lang="es-CO"/>
          </a:p>
        </p:txBody>
      </p:sp>
      <p:sp>
        <p:nvSpPr>
          <p:cNvPr id="3" name="Text Placeholder 2"/>
          <p:cNvSpPr>
            <a:spLocks noGrp="1"/>
          </p:cNvSpPr>
          <p:nvPr>
            <p:ph type="body" idx="1"/>
          </p:nvPr>
        </p:nvSpPr>
        <p:spPr>
          <a:xfrm>
            <a:off x="781844" y="2131380"/>
            <a:ext cx="14073188" cy="6028331"/>
          </a:xfrm>
          <a:prstGeom prst="rect">
            <a:avLst/>
          </a:prstGeom>
        </p:spPr>
        <p:txBody>
          <a:bodyPr vert="horz" lIns="121789" tIns="60894" rIns="121789" bIns="6089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2"/>
          </p:nvPr>
        </p:nvSpPr>
        <p:spPr>
          <a:xfrm>
            <a:off x="781847" y="8466307"/>
            <a:ext cx="3648605" cy="486326"/>
          </a:xfrm>
          <a:prstGeom prst="rect">
            <a:avLst/>
          </a:prstGeom>
        </p:spPr>
        <p:txBody>
          <a:bodyPr vert="horz" lIns="121789" tIns="60894" rIns="121789" bIns="60894" rtlCol="0" anchor="ctr"/>
          <a:lstStyle>
            <a:lvl1pPr algn="l">
              <a:defRPr sz="1600">
                <a:solidFill>
                  <a:schemeClr val="tx1">
                    <a:tint val="75000"/>
                  </a:schemeClr>
                </a:solidFill>
              </a:defRPr>
            </a:lvl1pPr>
          </a:lstStyle>
          <a:p>
            <a:fld id="{0C7C7ACE-1DC6-41BE-B47E-6F06085CA0AD}" type="datetimeFigureOut">
              <a:rPr lang="es-CO" smtClean="0"/>
              <a:t>29/09/2017</a:t>
            </a:fld>
            <a:endParaRPr lang="es-CO"/>
          </a:p>
        </p:txBody>
      </p:sp>
      <p:sp>
        <p:nvSpPr>
          <p:cNvPr id="5" name="Footer Placeholder 4"/>
          <p:cNvSpPr>
            <a:spLocks noGrp="1"/>
          </p:cNvSpPr>
          <p:nvPr>
            <p:ph type="ftr" sz="quarter" idx="3"/>
          </p:nvPr>
        </p:nvSpPr>
        <p:spPr>
          <a:xfrm>
            <a:off x="5342602" y="8466307"/>
            <a:ext cx="4951677" cy="486326"/>
          </a:xfrm>
          <a:prstGeom prst="rect">
            <a:avLst/>
          </a:prstGeom>
        </p:spPr>
        <p:txBody>
          <a:bodyPr vert="horz" lIns="121789" tIns="60894" rIns="121789" bIns="60894" rtlCol="0" anchor="ctr"/>
          <a:lstStyle>
            <a:lvl1pPr algn="ctr">
              <a:defRPr sz="16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1206430" y="8466307"/>
            <a:ext cx="3648605" cy="486326"/>
          </a:xfrm>
          <a:prstGeom prst="rect">
            <a:avLst/>
          </a:prstGeom>
        </p:spPr>
        <p:txBody>
          <a:bodyPr vert="horz" lIns="121789" tIns="60894" rIns="121789" bIns="60894" rtlCol="0" anchor="ctr"/>
          <a:lstStyle>
            <a:lvl1pPr algn="r">
              <a:defRPr sz="1600">
                <a:solidFill>
                  <a:schemeClr val="tx1">
                    <a:tint val="75000"/>
                  </a:schemeClr>
                </a:solidFill>
              </a:defRPr>
            </a:lvl1pPr>
          </a:lstStyle>
          <a:p>
            <a:fld id="{279B477F-1357-4581-8CC2-263C68C85FC3}" type="slidenum">
              <a:rPr lang="es-CO" smtClean="0"/>
              <a:t>‹Nr.›</a:t>
            </a:fld>
            <a:endParaRPr lang="es-CO"/>
          </a:p>
        </p:txBody>
      </p:sp>
    </p:spTree>
    <p:extLst>
      <p:ext uri="{BB962C8B-B14F-4D97-AF65-F5344CB8AC3E}">
        <p14:creationId xmlns:p14="http://schemas.microsoft.com/office/powerpoint/2010/main" val="326702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7889" rtl="0" eaLnBrk="1" latinLnBrk="0" hangingPunct="1">
        <a:spcBef>
          <a:spcPct val="0"/>
        </a:spcBef>
        <a:buNone/>
        <a:defRPr sz="5900" kern="1200">
          <a:solidFill>
            <a:schemeClr val="tx1"/>
          </a:solidFill>
          <a:latin typeface="+mj-lt"/>
          <a:ea typeface="+mj-ea"/>
          <a:cs typeface="+mj-cs"/>
        </a:defRPr>
      </a:lvl1pPr>
    </p:titleStyle>
    <p:bodyStyle>
      <a:lvl1pPr marL="456709" indent="-456709" algn="l" defTabSz="1217889"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535" indent="-380590" algn="l" defTabSz="121788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2362" indent="-304472" algn="l" defTabSz="121788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130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0251"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4919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4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85"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s-CO"/>
      </a:defPPr>
      <a:lvl1pPr marL="0" algn="l" defTabSz="1217889" rtl="0" eaLnBrk="1" latinLnBrk="0" hangingPunct="1">
        <a:defRPr sz="2400" kern="1200">
          <a:solidFill>
            <a:schemeClr val="tx1"/>
          </a:solidFill>
          <a:latin typeface="+mn-lt"/>
          <a:ea typeface="+mn-ea"/>
          <a:cs typeface="+mn-cs"/>
        </a:defRPr>
      </a:lvl1pPr>
      <a:lvl2pPr marL="608945" algn="l" defTabSz="1217889" rtl="0" eaLnBrk="1" latinLnBrk="0" hangingPunct="1">
        <a:defRPr sz="2400" kern="1200">
          <a:solidFill>
            <a:schemeClr val="tx1"/>
          </a:solidFill>
          <a:latin typeface="+mn-lt"/>
          <a:ea typeface="+mn-ea"/>
          <a:cs typeface="+mn-cs"/>
        </a:defRPr>
      </a:lvl2pPr>
      <a:lvl3pPr marL="1217889" algn="l" defTabSz="1217889" rtl="0" eaLnBrk="1" latinLnBrk="0" hangingPunct="1">
        <a:defRPr sz="2400" kern="1200">
          <a:solidFill>
            <a:schemeClr val="tx1"/>
          </a:solidFill>
          <a:latin typeface="+mn-lt"/>
          <a:ea typeface="+mn-ea"/>
          <a:cs typeface="+mn-cs"/>
        </a:defRPr>
      </a:lvl3pPr>
      <a:lvl4pPr marL="1826834" algn="l" defTabSz="1217889" rtl="0" eaLnBrk="1" latinLnBrk="0" hangingPunct="1">
        <a:defRPr sz="2400" kern="1200">
          <a:solidFill>
            <a:schemeClr val="tx1"/>
          </a:solidFill>
          <a:latin typeface="+mn-lt"/>
          <a:ea typeface="+mn-ea"/>
          <a:cs typeface="+mn-cs"/>
        </a:defRPr>
      </a:lvl4pPr>
      <a:lvl5pPr marL="2435779" algn="l" defTabSz="1217889" rtl="0" eaLnBrk="1" latinLnBrk="0" hangingPunct="1">
        <a:defRPr sz="2400" kern="1200">
          <a:solidFill>
            <a:schemeClr val="tx1"/>
          </a:solidFill>
          <a:latin typeface="+mn-lt"/>
          <a:ea typeface="+mn-ea"/>
          <a:cs typeface="+mn-cs"/>
        </a:defRPr>
      </a:lvl5pPr>
      <a:lvl6pPr marL="3044723" algn="l" defTabSz="1217889" rtl="0" eaLnBrk="1" latinLnBrk="0" hangingPunct="1">
        <a:defRPr sz="2400" kern="1200">
          <a:solidFill>
            <a:schemeClr val="tx1"/>
          </a:solidFill>
          <a:latin typeface="+mn-lt"/>
          <a:ea typeface="+mn-ea"/>
          <a:cs typeface="+mn-cs"/>
        </a:defRPr>
      </a:lvl6pPr>
      <a:lvl7pPr marL="3653668" algn="l" defTabSz="1217889" rtl="0" eaLnBrk="1" latinLnBrk="0" hangingPunct="1">
        <a:defRPr sz="2400" kern="1200">
          <a:solidFill>
            <a:schemeClr val="tx1"/>
          </a:solidFill>
          <a:latin typeface="+mn-lt"/>
          <a:ea typeface="+mn-ea"/>
          <a:cs typeface="+mn-cs"/>
        </a:defRPr>
      </a:lvl7pPr>
      <a:lvl8pPr marL="4262613" algn="l" defTabSz="1217889" rtl="0" eaLnBrk="1" latinLnBrk="0" hangingPunct="1">
        <a:defRPr sz="2400" kern="1200">
          <a:solidFill>
            <a:schemeClr val="tx1"/>
          </a:solidFill>
          <a:latin typeface="+mn-lt"/>
          <a:ea typeface="+mn-ea"/>
          <a:cs typeface="+mn-cs"/>
        </a:defRPr>
      </a:lvl8pPr>
      <a:lvl9pPr marL="4871557" algn="l" defTabSz="121788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dirty="0" smtClean="0"/>
              <a:t>CCAFS Program of Work Illustrated</a:t>
            </a:r>
            <a:endParaRPr lang="de-DE" dirty="0"/>
          </a:p>
        </p:txBody>
      </p:sp>
      <p:sp>
        <p:nvSpPr>
          <p:cNvPr id="3" name="Untertitel 2"/>
          <p:cNvSpPr>
            <a:spLocks noGrp="1"/>
          </p:cNvSpPr>
          <p:nvPr>
            <p:ph type="subTitle" idx="1"/>
          </p:nvPr>
        </p:nvSpPr>
        <p:spPr/>
        <p:txBody>
          <a:bodyPr/>
          <a:lstStyle/>
          <a:p>
            <a:r>
              <a:rPr lang="en-US" dirty="0" smtClean="0"/>
              <a:t>Example</a:t>
            </a:r>
            <a:r>
              <a:rPr lang="en-US" dirty="0" smtClean="0"/>
              <a:t> </a:t>
            </a:r>
            <a:r>
              <a:rPr lang="en-US" dirty="0"/>
              <a:t>for a </a:t>
            </a:r>
            <a:r>
              <a:rPr lang="en-US" dirty="0" smtClean="0"/>
              <a:t>Standardized Template </a:t>
            </a:r>
          </a:p>
          <a:p>
            <a:r>
              <a:rPr lang="en-US" dirty="0" smtClean="0"/>
              <a:t>in preparation for the regional workshops</a:t>
            </a:r>
            <a:endParaRPr lang="de-DE" dirty="0"/>
          </a:p>
        </p:txBody>
      </p:sp>
    </p:spTree>
    <p:extLst>
      <p:ext uri="{BB962C8B-B14F-4D97-AF65-F5344CB8AC3E}">
        <p14:creationId xmlns:p14="http://schemas.microsoft.com/office/powerpoint/2010/main" val="429126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Flagship Example</a:t>
            </a:r>
            <a:endParaRPr lang="de-DE" dirty="0"/>
          </a:p>
        </p:txBody>
      </p:sp>
    </p:spTree>
    <p:extLst>
      <p:ext uri="{BB962C8B-B14F-4D97-AF65-F5344CB8AC3E}">
        <p14:creationId xmlns:p14="http://schemas.microsoft.com/office/powerpoint/2010/main" val="426913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5702" y="165203"/>
            <a:ext cx="15392399" cy="896834"/>
          </a:xfrm>
          <a:prstGeom prst="roundRect">
            <a:avLst/>
          </a:prstGeom>
          <a:gradFill flip="none" rotWithShape="1">
            <a:gsLst>
              <a:gs pos="100000">
                <a:schemeClr val="accent2">
                  <a:lumMod val="20000"/>
                  <a:lumOff val="80000"/>
                </a:schemeClr>
              </a:gs>
              <a:gs pos="12000">
                <a:schemeClr val="accent1">
                  <a:tint val="23500"/>
                  <a:satMod val="160000"/>
                  <a:alpha val="18000"/>
                </a:schemeClr>
              </a:gs>
            </a:gsLst>
            <a:path path="circle">
              <a:fillToRect l="100000" t="100000"/>
            </a:path>
            <a:tileRect r="-100000" b="-100000"/>
          </a:gradFill>
          <a:ln>
            <a:noFill/>
          </a:ln>
        </p:spPr>
        <p:style>
          <a:lnRef idx="2">
            <a:schemeClr val="accent2"/>
          </a:lnRef>
          <a:fillRef idx="1">
            <a:schemeClr val="lt1"/>
          </a:fillRef>
          <a:effectRef idx="0">
            <a:schemeClr val="accent2"/>
          </a:effectRef>
          <a:fontRef idx="minor">
            <a:schemeClr val="dk1"/>
          </a:fontRef>
        </p:style>
        <p:txBody>
          <a:bodyPr lIns="91413" tIns="45706" rIns="91413" bIns="45706" spcCol="0" rtlCol="0" anchor="ctr"/>
          <a:lstStyle/>
          <a:p>
            <a:pPr algn="ctr"/>
            <a:r>
              <a:rPr lang="en-US" sz="2000" b="1" dirty="0" err="1" smtClean="0">
                <a:solidFill>
                  <a:schemeClr val="accent2">
                    <a:lumMod val="50000"/>
                  </a:schemeClr>
                </a:solidFill>
              </a:rPr>
              <a:t>Flagship#x</a:t>
            </a:r>
            <a:r>
              <a:rPr lang="en-US" sz="2000" b="1" dirty="0" smtClean="0">
                <a:solidFill>
                  <a:schemeClr val="accent2">
                    <a:lumMod val="50000"/>
                  </a:schemeClr>
                </a:solidFill>
              </a:rPr>
              <a:t> Outcome 2030</a:t>
            </a:r>
          </a:p>
          <a:p>
            <a:pPr algn="ctr"/>
            <a:r>
              <a:rPr lang="en-US" sz="2000" i="1" dirty="0" smtClean="0">
                <a:solidFill>
                  <a:schemeClr val="tx1"/>
                </a:solidFill>
              </a:rPr>
              <a:t>Policies </a:t>
            </a:r>
            <a:r>
              <a:rPr lang="en-US" sz="2000" i="1" dirty="0">
                <a:solidFill>
                  <a:schemeClr val="tx1"/>
                </a:solidFill>
              </a:rPr>
              <a:t>and institutions at different scales enable equitable food systems that are resilient to a variable and changing </a:t>
            </a:r>
            <a:r>
              <a:rPr lang="en-US" sz="2000" i="1" dirty="0" smtClean="0">
                <a:solidFill>
                  <a:schemeClr val="tx1"/>
                </a:solidFill>
              </a:rPr>
              <a:t>climate</a:t>
            </a:r>
            <a:endParaRPr lang="en-US" sz="2000" i="1" dirty="0">
              <a:solidFill>
                <a:schemeClr val="tx1"/>
              </a:solidFill>
            </a:endParaRPr>
          </a:p>
        </p:txBody>
      </p:sp>
      <p:sp>
        <p:nvSpPr>
          <p:cNvPr id="8" name="Rectangle 7"/>
          <p:cNvSpPr/>
          <p:nvPr/>
        </p:nvSpPr>
        <p:spPr>
          <a:xfrm>
            <a:off x="384682" y="5405437"/>
            <a:ext cx="1669918" cy="3077148"/>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smtClean="0">
                <a:solidFill>
                  <a:srgbClr val="663300"/>
                </a:solidFill>
              </a:rPr>
              <a:t>Region1 </a:t>
            </a:r>
            <a:r>
              <a:rPr lang="en-US" sz="1800" b="1" dirty="0" err="1" smtClean="0">
                <a:solidFill>
                  <a:srgbClr val="663300"/>
                </a:solidFill>
              </a:rPr>
              <a:t>FP#x</a:t>
            </a:r>
            <a:r>
              <a:rPr lang="en-US" sz="1800" b="1" dirty="0" smtClean="0">
                <a:solidFill>
                  <a:srgbClr val="663300"/>
                </a:solidFill>
              </a:rPr>
              <a:t> 2022 Outcome </a:t>
            </a:r>
            <a:r>
              <a:rPr lang="en-US" sz="1800" b="1" dirty="0" smtClean="0">
                <a:solidFill>
                  <a:srgbClr val="663300"/>
                </a:solidFill>
              </a:rPr>
              <a:t>Statement</a:t>
            </a:r>
            <a:endParaRPr lang="en-US" sz="1800" b="1" dirty="0">
              <a:solidFill>
                <a:srgbClr val="663300"/>
              </a:solidFill>
            </a:endParaRPr>
          </a:p>
          <a:p>
            <a:r>
              <a:rPr lang="en-US" sz="1600" b="1" u="sng" dirty="0" smtClean="0">
                <a:solidFill>
                  <a:schemeClr val="tx1"/>
                </a:solidFill>
              </a:rPr>
              <a:t>National </a:t>
            </a:r>
            <a:r>
              <a:rPr lang="en-US" sz="1600" b="1" u="sng" dirty="0">
                <a:solidFill>
                  <a:schemeClr val="tx1"/>
                </a:solidFill>
              </a:rPr>
              <a:t>decision makers </a:t>
            </a:r>
            <a:r>
              <a:rPr lang="en-US" sz="1600" b="1" dirty="0">
                <a:solidFill>
                  <a:schemeClr val="accent6">
                    <a:lumMod val="50000"/>
                  </a:schemeClr>
                </a:solidFill>
                <a:effectLst>
                  <a:outerShdw blurRad="38100" dist="38100" dir="2700000" algn="tl">
                    <a:srgbClr val="000000">
                      <a:alpha val="43137"/>
                    </a:srgbClr>
                  </a:outerShdw>
                </a:effectLst>
              </a:rPr>
              <a:t>start investing </a:t>
            </a:r>
            <a:r>
              <a:rPr lang="en-US" sz="1600" dirty="0">
                <a:solidFill>
                  <a:schemeClr val="tx1"/>
                </a:solidFill>
              </a:rPr>
              <a:t>in policies and institutions that take into consideration CSA practices and strategies</a:t>
            </a:r>
            <a:endParaRPr lang="en-US" sz="1600" dirty="0" smtClean="0">
              <a:solidFill>
                <a:schemeClr val="tx1"/>
              </a:solidFill>
            </a:endParaRPr>
          </a:p>
        </p:txBody>
      </p:sp>
      <p:sp>
        <p:nvSpPr>
          <p:cNvPr id="27" name="Rectangle 5"/>
          <p:cNvSpPr/>
          <p:nvPr/>
        </p:nvSpPr>
        <p:spPr>
          <a:xfrm>
            <a:off x="7894637" y="2146403"/>
            <a:ext cx="7172118" cy="1430234"/>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err="1" smtClean="0">
                <a:solidFill>
                  <a:srgbClr val="663300"/>
                </a:solidFill>
              </a:rPr>
              <a:t>FP#x</a:t>
            </a:r>
            <a:r>
              <a:rPr lang="en-US" sz="1800" b="1" dirty="0" smtClean="0">
                <a:solidFill>
                  <a:srgbClr val="663300"/>
                </a:solidFill>
              </a:rPr>
              <a:t> 2022 Outcome #2</a:t>
            </a:r>
          </a:p>
          <a:p>
            <a:pPr algn="just"/>
            <a:r>
              <a:rPr lang="en-US" sz="1600" b="1" u="sng" dirty="0" smtClean="0">
                <a:solidFill>
                  <a:schemeClr val="tx1"/>
                </a:solidFill>
              </a:rPr>
              <a:t>Regional/ global </a:t>
            </a:r>
            <a:r>
              <a:rPr lang="en-US" sz="1600" b="1" u="sng" dirty="0" err="1">
                <a:solidFill>
                  <a:schemeClr val="tx1"/>
                </a:solidFill>
              </a:rPr>
              <a:t>organisations</a:t>
            </a:r>
            <a:r>
              <a:rPr lang="en-US" sz="1600" b="1" u="sng" dirty="0">
                <a:solidFill>
                  <a:schemeClr val="tx1"/>
                </a:solidFill>
              </a:rPr>
              <a:t> </a:t>
            </a:r>
            <a:r>
              <a:rPr lang="en-US" sz="1600" dirty="0">
                <a:solidFill>
                  <a:schemeClr val="tx1"/>
                </a:solidFill>
              </a:rPr>
              <a:t>(e.g. IFAD, WB, FAO, UNFCCC, </a:t>
            </a:r>
            <a:r>
              <a:rPr lang="en-US" sz="1600" dirty="0" err="1">
                <a:solidFill>
                  <a:schemeClr val="tx1"/>
                </a:solidFill>
              </a:rPr>
              <a:t>AfDB</a:t>
            </a:r>
            <a:r>
              <a:rPr lang="en-US" sz="1600" dirty="0">
                <a:solidFill>
                  <a:schemeClr val="tx1"/>
                </a:solidFill>
              </a:rPr>
              <a:t>) </a:t>
            </a:r>
            <a:r>
              <a:rPr lang="en-US" sz="1600" b="1" dirty="0" smtClean="0">
                <a:solidFill>
                  <a:schemeClr val="accent6">
                    <a:lumMod val="50000"/>
                  </a:schemeClr>
                </a:solidFill>
                <a:effectLst>
                  <a:outerShdw blurRad="38100" dist="38100" dir="2700000" algn="tl">
                    <a:srgbClr val="000000">
                      <a:alpha val="43137"/>
                    </a:srgbClr>
                  </a:outerShdw>
                </a:effectLst>
              </a:rPr>
              <a:t>appropriately direct </a:t>
            </a:r>
            <a:r>
              <a:rPr lang="en-US" sz="1600" dirty="0" smtClean="0">
                <a:solidFill>
                  <a:schemeClr val="tx1"/>
                </a:solidFill>
              </a:rPr>
              <a:t>their institutional </a:t>
            </a:r>
            <a:r>
              <a:rPr lang="en-US" sz="1600" dirty="0">
                <a:solidFill>
                  <a:schemeClr val="tx1"/>
                </a:solidFill>
              </a:rPr>
              <a:t>investment </a:t>
            </a:r>
            <a:r>
              <a:rPr lang="en-US" sz="1600" dirty="0" smtClean="0">
                <a:solidFill>
                  <a:schemeClr val="tx1"/>
                </a:solidFill>
              </a:rPr>
              <a:t>based </a:t>
            </a:r>
            <a:r>
              <a:rPr lang="en-US" sz="1600" dirty="0">
                <a:solidFill>
                  <a:schemeClr val="tx1"/>
                </a:solidFill>
              </a:rPr>
              <a:t>on national/regional engagement to learn about local climate smart food system priorities</a:t>
            </a:r>
          </a:p>
          <a:p>
            <a:pPr algn="just"/>
            <a:endParaRPr lang="en-US" sz="1400" b="1" u="sng" dirty="0">
              <a:solidFill>
                <a:schemeClr val="tx1"/>
              </a:solidFill>
            </a:endParaRPr>
          </a:p>
        </p:txBody>
      </p:sp>
      <p:sp>
        <p:nvSpPr>
          <p:cNvPr id="33" name="Rectangle 4"/>
          <p:cNvSpPr/>
          <p:nvPr/>
        </p:nvSpPr>
        <p:spPr>
          <a:xfrm>
            <a:off x="427036" y="2134122"/>
            <a:ext cx="7315201" cy="1442515"/>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err="1" smtClean="0">
                <a:solidFill>
                  <a:srgbClr val="663300"/>
                </a:solidFill>
              </a:rPr>
              <a:t>FP#x</a:t>
            </a:r>
            <a:r>
              <a:rPr lang="en-US" sz="1800" b="1" dirty="0" smtClean="0">
                <a:solidFill>
                  <a:srgbClr val="663300"/>
                </a:solidFill>
              </a:rPr>
              <a:t> 2022 Outcome #1</a:t>
            </a:r>
          </a:p>
          <a:p>
            <a:pPr algn="just"/>
            <a:r>
              <a:rPr lang="en-US" sz="1600" b="1" u="sng" dirty="0" smtClean="0">
                <a:solidFill>
                  <a:schemeClr val="tx1"/>
                </a:solidFill>
              </a:rPr>
              <a:t>National/sub-national </a:t>
            </a:r>
            <a:r>
              <a:rPr lang="en-US" sz="1600" b="1" u="sng" dirty="0">
                <a:solidFill>
                  <a:schemeClr val="tx1"/>
                </a:solidFill>
              </a:rPr>
              <a:t>jurisdictions</a:t>
            </a:r>
            <a:r>
              <a:rPr lang="en-US" sz="1600" b="1" dirty="0">
                <a:solidFill>
                  <a:schemeClr val="tx1"/>
                </a:solidFill>
              </a:rPr>
              <a:t> </a:t>
            </a:r>
            <a:r>
              <a:rPr lang="en-US" sz="1600" b="1" dirty="0">
                <a:solidFill>
                  <a:schemeClr val="accent6">
                    <a:lumMod val="50000"/>
                  </a:schemeClr>
                </a:solidFill>
                <a:effectLst>
                  <a:outerShdw blurRad="38100" dist="38100" dir="2700000" algn="tl">
                    <a:srgbClr val="000000">
                      <a:alpha val="43137"/>
                    </a:srgbClr>
                  </a:outerShdw>
                </a:effectLst>
              </a:rPr>
              <a:t>enact</a:t>
            </a:r>
            <a:r>
              <a:rPr lang="en-US" sz="1600" dirty="0">
                <a:solidFill>
                  <a:schemeClr val="tx1"/>
                </a:solidFill>
              </a:rPr>
              <a:t> equitable food system policies and </a:t>
            </a:r>
            <a:r>
              <a:rPr lang="en-US" sz="1600" b="1" dirty="0">
                <a:solidFill>
                  <a:schemeClr val="accent6">
                    <a:lumMod val="50000"/>
                  </a:schemeClr>
                </a:solidFill>
                <a:effectLst>
                  <a:outerShdw blurRad="38100" dist="38100" dir="2700000" algn="tl">
                    <a:srgbClr val="000000">
                      <a:alpha val="43137"/>
                    </a:srgbClr>
                  </a:outerShdw>
                </a:effectLst>
              </a:rPr>
              <a:t>increase</a:t>
            </a:r>
            <a:r>
              <a:rPr lang="en-US" sz="1600" dirty="0">
                <a:solidFill>
                  <a:schemeClr val="tx1"/>
                </a:solidFill>
              </a:rPr>
              <a:t> institutional investment that take into consideration climate smart practices/strategies (incl. NAPs), better articulated among themselves and </a:t>
            </a:r>
            <a:r>
              <a:rPr lang="en-US" sz="1600" b="1" dirty="0">
                <a:solidFill>
                  <a:schemeClr val="accent6">
                    <a:lumMod val="50000"/>
                  </a:schemeClr>
                </a:solidFill>
                <a:effectLst>
                  <a:outerShdw blurRad="38100" dist="38100" dir="2700000" algn="tl">
                    <a:srgbClr val="000000">
                      <a:alpha val="43137"/>
                    </a:srgbClr>
                  </a:outerShdw>
                </a:effectLst>
              </a:rPr>
              <a:t>in collaboration with </a:t>
            </a:r>
            <a:r>
              <a:rPr lang="en-US" sz="1600" dirty="0">
                <a:solidFill>
                  <a:schemeClr val="tx1"/>
                </a:solidFill>
              </a:rPr>
              <a:t>private sector, civil society and researchers informed by CCAFS decision support tools </a:t>
            </a:r>
          </a:p>
          <a:p>
            <a:endParaRPr lang="en-US" sz="1400" b="1" u="sng" dirty="0">
              <a:solidFill>
                <a:schemeClr val="tx1"/>
              </a:solidFill>
            </a:endParaRPr>
          </a:p>
        </p:txBody>
      </p:sp>
      <p:sp>
        <p:nvSpPr>
          <p:cNvPr id="11" name="Rectangle 7"/>
          <p:cNvSpPr/>
          <p:nvPr/>
        </p:nvSpPr>
        <p:spPr>
          <a:xfrm>
            <a:off x="2179637" y="5405437"/>
            <a:ext cx="2645524" cy="3077148"/>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smtClean="0">
                <a:solidFill>
                  <a:srgbClr val="663300"/>
                </a:solidFill>
              </a:rPr>
              <a:t>R2</a:t>
            </a:r>
            <a:r>
              <a:rPr lang="en-US" sz="1800" b="1" dirty="0" smtClean="0">
                <a:solidFill>
                  <a:srgbClr val="663300"/>
                </a:solidFill>
              </a:rPr>
              <a:t> </a:t>
            </a:r>
            <a:r>
              <a:rPr lang="en-US" sz="1800" b="1" dirty="0" err="1" smtClean="0">
                <a:solidFill>
                  <a:srgbClr val="663300"/>
                </a:solidFill>
              </a:rPr>
              <a:t>FP#x</a:t>
            </a:r>
            <a:r>
              <a:rPr lang="en-US" sz="1800" b="1" dirty="0" smtClean="0">
                <a:solidFill>
                  <a:srgbClr val="663300"/>
                </a:solidFill>
              </a:rPr>
              <a:t> 2022 </a:t>
            </a:r>
            <a:r>
              <a:rPr lang="en-US" sz="1800" b="1" dirty="0" smtClean="0">
                <a:solidFill>
                  <a:srgbClr val="663300"/>
                </a:solidFill>
              </a:rPr>
              <a:t>Outcome Statement</a:t>
            </a:r>
            <a:endParaRPr lang="en-US" sz="1800" b="1" dirty="0">
              <a:solidFill>
                <a:srgbClr val="663300"/>
              </a:solidFill>
            </a:endParaRPr>
          </a:p>
          <a:p>
            <a:r>
              <a:rPr lang="en-US" sz="1600" b="1" u="sng" dirty="0" smtClean="0">
                <a:solidFill>
                  <a:schemeClr val="tx1"/>
                </a:solidFill>
              </a:rPr>
              <a:t>National </a:t>
            </a:r>
            <a:r>
              <a:rPr lang="en-US" sz="1600" b="1" u="sng" dirty="0">
                <a:solidFill>
                  <a:schemeClr val="tx1"/>
                </a:solidFill>
              </a:rPr>
              <a:t>ministries of agriculture, environment, water and lands, finance, planning and development </a:t>
            </a:r>
            <a:r>
              <a:rPr lang="en-US" sz="1600" b="1" dirty="0">
                <a:solidFill>
                  <a:schemeClr val="accent6">
                    <a:lumMod val="50000"/>
                  </a:schemeClr>
                </a:solidFill>
                <a:effectLst>
                  <a:outerShdw blurRad="38100" dist="38100" dir="2700000" algn="tl">
                    <a:srgbClr val="000000">
                      <a:alpha val="43137"/>
                    </a:srgbClr>
                  </a:outerShdw>
                </a:effectLst>
              </a:rPr>
              <a:t>are collaborating </a:t>
            </a:r>
            <a:r>
              <a:rPr lang="en-US" sz="1600" dirty="0">
                <a:solidFill>
                  <a:schemeClr val="tx1"/>
                </a:solidFill>
              </a:rPr>
              <a:t>with each other and relevant ministries and parliamentarians </a:t>
            </a:r>
            <a:r>
              <a:rPr lang="en-US" sz="1600" b="1" dirty="0">
                <a:solidFill>
                  <a:schemeClr val="accent6">
                    <a:lumMod val="50000"/>
                  </a:schemeClr>
                </a:solidFill>
                <a:effectLst>
                  <a:outerShdw blurRad="38100" dist="38100" dir="2700000" algn="tl">
                    <a:srgbClr val="000000">
                      <a:alpha val="43137"/>
                    </a:srgbClr>
                  </a:outerShdw>
                </a:effectLst>
              </a:rPr>
              <a:t>to develop </a:t>
            </a:r>
            <a:r>
              <a:rPr lang="en-US" sz="1600" dirty="0">
                <a:solidFill>
                  <a:schemeClr val="tx1"/>
                </a:solidFill>
              </a:rPr>
              <a:t>evidence informed policies, finance and investments for CC, Ag and FS</a:t>
            </a:r>
            <a:endParaRPr lang="en-US" sz="1600" dirty="0" smtClean="0">
              <a:solidFill>
                <a:schemeClr val="tx1"/>
              </a:solidFill>
            </a:endParaRPr>
          </a:p>
        </p:txBody>
      </p:sp>
      <p:sp>
        <p:nvSpPr>
          <p:cNvPr id="12" name="Rectangle 7"/>
          <p:cNvSpPr/>
          <p:nvPr/>
        </p:nvSpPr>
        <p:spPr>
          <a:xfrm>
            <a:off x="4922836" y="5405437"/>
            <a:ext cx="2667001" cy="3077148"/>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smtClean="0">
                <a:solidFill>
                  <a:srgbClr val="663300"/>
                </a:solidFill>
              </a:rPr>
              <a:t>R3</a:t>
            </a:r>
            <a:r>
              <a:rPr lang="en-US" sz="1800" b="1" dirty="0" smtClean="0">
                <a:solidFill>
                  <a:srgbClr val="663300"/>
                </a:solidFill>
              </a:rPr>
              <a:t> </a:t>
            </a:r>
            <a:r>
              <a:rPr lang="en-US" sz="1800" b="1" dirty="0" err="1" smtClean="0">
                <a:solidFill>
                  <a:srgbClr val="663300"/>
                </a:solidFill>
              </a:rPr>
              <a:t>FP#x</a:t>
            </a:r>
            <a:r>
              <a:rPr lang="en-US" sz="1800" b="1" dirty="0" smtClean="0">
                <a:solidFill>
                  <a:srgbClr val="663300"/>
                </a:solidFill>
              </a:rPr>
              <a:t> 2022 </a:t>
            </a:r>
            <a:r>
              <a:rPr lang="en-US" sz="1800" b="1" dirty="0" smtClean="0">
                <a:solidFill>
                  <a:srgbClr val="663300"/>
                </a:solidFill>
              </a:rPr>
              <a:t>Outcome Statement</a:t>
            </a:r>
            <a:endParaRPr lang="en-US" sz="1800" b="1" dirty="0">
              <a:solidFill>
                <a:srgbClr val="663300"/>
              </a:solidFill>
            </a:endParaRPr>
          </a:p>
          <a:p>
            <a:r>
              <a:rPr lang="en-US" sz="1600" b="1" u="sng" dirty="0" smtClean="0">
                <a:solidFill>
                  <a:schemeClr val="tx1"/>
                </a:solidFill>
              </a:rPr>
              <a:t>National </a:t>
            </a:r>
            <a:r>
              <a:rPr lang="en-US" sz="1600" b="1" u="sng" dirty="0">
                <a:solidFill>
                  <a:schemeClr val="tx1"/>
                </a:solidFill>
              </a:rPr>
              <a:t>jurisdictions</a:t>
            </a:r>
            <a:r>
              <a:rPr lang="en-US" sz="1600" dirty="0">
                <a:solidFill>
                  <a:schemeClr val="tx1"/>
                </a:solidFill>
              </a:rPr>
              <a:t> </a:t>
            </a:r>
            <a:r>
              <a:rPr lang="en-US" sz="1600" b="1" dirty="0">
                <a:solidFill>
                  <a:schemeClr val="accent6">
                    <a:lumMod val="50000"/>
                  </a:schemeClr>
                </a:solidFill>
                <a:effectLst>
                  <a:outerShdw blurRad="38100" dist="38100" dir="2700000" algn="tl">
                    <a:srgbClr val="000000">
                      <a:alpha val="43137"/>
                    </a:srgbClr>
                  </a:outerShdw>
                </a:effectLst>
              </a:rPr>
              <a:t>design and enact </a:t>
            </a:r>
            <a:r>
              <a:rPr lang="en-US" sz="1600" dirty="0">
                <a:solidFill>
                  <a:schemeClr val="tx1"/>
                </a:solidFill>
              </a:rPr>
              <a:t>food system policies and strategies to support national policy and global climate change negotiations and together with private institutions </a:t>
            </a:r>
            <a:r>
              <a:rPr lang="en-US" sz="1600" b="1" dirty="0">
                <a:solidFill>
                  <a:schemeClr val="accent6">
                    <a:lumMod val="50000"/>
                  </a:schemeClr>
                </a:solidFill>
                <a:effectLst>
                  <a:outerShdw blurRad="38100" dist="38100" dir="2700000" algn="tl">
                    <a:srgbClr val="000000">
                      <a:alpha val="43137"/>
                    </a:srgbClr>
                  </a:outerShdw>
                </a:effectLst>
              </a:rPr>
              <a:t>develop </a:t>
            </a:r>
            <a:r>
              <a:rPr lang="en-US" sz="1600" dirty="0">
                <a:solidFill>
                  <a:schemeClr val="tx1"/>
                </a:solidFill>
              </a:rPr>
              <a:t>NAPs with their respective investment plans using CCAFS data and tools </a:t>
            </a:r>
            <a:endParaRPr lang="en-US" sz="1600" dirty="0" smtClean="0">
              <a:solidFill>
                <a:schemeClr val="tx1"/>
              </a:solidFill>
            </a:endParaRPr>
          </a:p>
        </p:txBody>
      </p:sp>
      <p:sp>
        <p:nvSpPr>
          <p:cNvPr id="13" name="Rectangle 7"/>
          <p:cNvSpPr/>
          <p:nvPr/>
        </p:nvSpPr>
        <p:spPr>
          <a:xfrm>
            <a:off x="7666037" y="5405437"/>
            <a:ext cx="1888281" cy="3077149"/>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smtClean="0">
                <a:solidFill>
                  <a:srgbClr val="663300"/>
                </a:solidFill>
              </a:rPr>
              <a:t>R4</a:t>
            </a:r>
            <a:r>
              <a:rPr lang="en-US" sz="1800" b="1" dirty="0" smtClean="0">
                <a:solidFill>
                  <a:srgbClr val="663300"/>
                </a:solidFill>
              </a:rPr>
              <a:t> </a:t>
            </a:r>
            <a:r>
              <a:rPr lang="en-US" sz="1800" b="1" dirty="0" err="1" smtClean="0">
                <a:solidFill>
                  <a:srgbClr val="663300"/>
                </a:solidFill>
              </a:rPr>
              <a:t>FP#x</a:t>
            </a:r>
            <a:r>
              <a:rPr lang="en-US" sz="1800" b="1" dirty="0" smtClean="0">
                <a:solidFill>
                  <a:srgbClr val="663300"/>
                </a:solidFill>
              </a:rPr>
              <a:t> 2022 </a:t>
            </a:r>
            <a:r>
              <a:rPr lang="en-US" sz="1800" b="1" dirty="0" smtClean="0">
                <a:solidFill>
                  <a:srgbClr val="663300"/>
                </a:solidFill>
              </a:rPr>
              <a:t>Outcome Statement</a:t>
            </a:r>
            <a:endParaRPr lang="en-US" sz="1800" b="1" dirty="0">
              <a:solidFill>
                <a:srgbClr val="663300"/>
              </a:solidFill>
            </a:endParaRPr>
          </a:p>
          <a:p>
            <a:r>
              <a:rPr lang="en-US" sz="1600" b="1" u="sng" dirty="0" smtClean="0">
                <a:solidFill>
                  <a:schemeClr val="tx1"/>
                </a:solidFill>
              </a:rPr>
              <a:t>National/subnational </a:t>
            </a:r>
            <a:r>
              <a:rPr lang="en-US" sz="1600" b="1" u="sng" dirty="0">
                <a:solidFill>
                  <a:schemeClr val="tx1"/>
                </a:solidFill>
              </a:rPr>
              <a:t>jurisdictions </a:t>
            </a:r>
            <a:r>
              <a:rPr lang="en-US" sz="1600" b="1" dirty="0">
                <a:solidFill>
                  <a:schemeClr val="accent6">
                    <a:lumMod val="50000"/>
                  </a:schemeClr>
                </a:solidFill>
                <a:effectLst>
                  <a:outerShdw blurRad="38100" dist="38100" dir="2700000" algn="tl">
                    <a:srgbClr val="000000">
                      <a:alpha val="43137"/>
                    </a:srgbClr>
                  </a:outerShdw>
                </a:effectLst>
              </a:rPr>
              <a:t>develop</a:t>
            </a:r>
            <a:r>
              <a:rPr lang="en-US" sz="1600" dirty="0">
                <a:solidFill>
                  <a:schemeClr val="tx1"/>
                </a:solidFill>
              </a:rPr>
              <a:t> CSA policies and programs, and </a:t>
            </a:r>
            <a:r>
              <a:rPr lang="en-US" sz="1600" b="1" dirty="0">
                <a:solidFill>
                  <a:schemeClr val="accent6">
                    <a:lumMod val="50000"/>
                  </a:schemeClr>
                </a:solidFill>
                <a:effectLst>
                  <a:outerShdw blurRad="38100" dist="38100" dir="2700000" algn="tl">
                    <a:srgbClr val="000000">
                      <a:alpha val="43137"/>
                    </a:srgbClr>
                  </a:outerShdw>
                </a:effectLst>
              </a:rPr>
              <a:t>strengthen</a:t>
            </a:r>
            <a:r>
              <a:rPr lang="en-US" sz="1600" dirty="0">
                <a:solidFill>
                  <a:schemeClr val="tx1"/>
                </a:solidFill>
                <a:effectLst>
                  <a:outerShdw blurRad="38100" dist="38100" dir="2700000" algn="tl">
                    <a:srgbClr val="000000">
                      <a:alpha val="43137"/>
                    </a:srgbClr>
                  </a:outerShdw>
                </a:effectLst>
              </a:rPr>
              <a:t> </a:t>
            </a:r>
            <a:r>
              <a:rPr lang="en-US" sz="1600" dirty="0">
                <a:solidFill>
                  <a:schemeClr val="tx1"/>
                </a:solidFill>
              </a:rPr>
              <a:t>related institutions based on evidence provided by CCAFS science </a:t>
            </a:r>
            <a:endParaRPr lang="en-US" sz="1600" dirty="0" smtClean="0">
              <a:solidFill>
                <a:schemeClr val="tx1"/>
              </a:solidFill>
            </a:endParaRPr>
          </a:p>
        </p:txBody>
      </p:sp>
      <p:sp>
        <p:nvSpPr>
          <p:cNvPr id="14" name="Rectangle 7"/>
          <p:cNvSpPr/>
          <p:nvPr/>
        </p:nvSpPr>
        <p:spPr>
          <a:xfrm>
            <a:off x="9647237" y="5405437"/>
            <a:ext cx="2319442" cy="3077148"/>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smtClean="0">
                <a:solidFill>
                  <a:srgbClr val="663300"/>
                </a:solidFill>
              </a:rPr>
              <a:t>R5</a:t>
            </a:r>
            <a:r>
              <a:rPr lang="en-US" sz="1800" b="1" dirty="0" smtClean="0">
                <a:solidFill>
                  <a:srgbClr val="663300"/>
                </a:solidFill>
              </a:rPr>
              <a:t> </a:t>
            </a:r>
            <a:r>
              <a:rPr lang="en-US" sz="1800" b="1" dirty="0" err="1" smtClean="0">
                <a:solidFill>
                  <a:srgbClr val="663300"/>
                </a:solidFill>
              </a:rPr>
              <a:t>FP#x</a:t>
            </a:r>
            <a:r>
              <a:rPr lang="en-US" sz="1800" b="1" dirty="0" smtClean="0">
                <a:solidFill>
                  <a:srgbClr val="663300"/>
                </a:solidFill>
              </a:rPr>
              <a:t> 2022 </a:t>
            </a:r>
            <a:r>
              <a:rPr lang="en-US" sz="1800" b="1" dirty="0" smtClean="0">
                <a:solidFill>
                  <a:srgbClr val="663300"/>
                </a:solidFill>
              </a:rPr>
              <a:t>Outcome Statement</a:t>
            </a:r>
          </a:p>
          <a:p>
            <a:r>
              <a:rPr lang="en-US" sz="1600" b="1" u="sng" dirty="0" smtClean="0">
                <a:solidFill>
                  <a:schemeClr val="tx1"/>
                </a:solidFill>
              </a:rPr>
              <a:t>Policy makers</a:t>
            </a:r>
            <a:r>
              <a:rPr lang="en-US" sz="1600" dirty="0" smtClean="0">
                <a:solidFill>
                  <a:schemeClr val="tx1"/>
                </a:solidFill>
              </a:rPr>
              <a:t> </a:t>
            </a:r>
            <a:r>
              <a:rPr lang="en-US" sz="1600" b="1" dirty="0" smtClean="0">
                <a:solidFill>
                  <a:schemeClr val="accent6">
                    <a:lumMod val="50000"/>
                  </a:schemeClr>
                </a:solidFill>
                <a:effectLst>
                  <a:outerShdw blurRad="38100" dist="38100" dir="2700000" algn="tl">
                    <a:srgbClr val="000000">
                      <a:alpha val="43137"/>
                    </a:srgbClr>
                  </a:outerShdw>
                </a:effectLst>
              </a:rPr>
              <a:t>enhancing </a:t>
            </a:r>
            <a:r>
              <a:rPr lang="en-US" sz="1600" dirty="0" smtClean="0">
                <a:solidFill>
                  <a:schemeClr val="tx1"/>
                </a:solidFill>
              </a:rPr>
              <a:t>the design, investment decisions, implementation and M&amp;E of food system and climate change policies through a transparent, coordinative and consultative mode from local to national level </a:t>
            </a:r>
          </a:p>
        </p:txBody>
      </p:sp>
      <p:cxnSp>
        <p:nvCxnSpPr>
          <p:cNvPr id="3" name="Gerade Verbindung mit Pfeil 2"/>
          <p:cNvCxnSpPr>
            <a:stCxn id="11" idx="0"/>
            <a:endCxn id="33" idx="2"/>
          </p:cNvCxnSpPr>
          <p:nvPr/>
        </p:nvCxnSpPr>
        <p:spPr>
          <a:xfrm flipV="1">
            <a:off x="3502399" y="3576637"/>
            <a:ext cx="582238" cy="182880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Gerade Verbindung mit Pfeil 5"/>
          <p:cNvCxnSpPr>
            <a:stCxn id="12" idx="0"/>
            <a:endCxn id="27" idx="2"/>
          </p:cNvCxnSpPr>
          <p:nvPr/>
        </p:nvCxnSpPr>
        <p:spPr>
          <a:xfrm flipV="1">
            <a:off x="6256337" y="3576637"/>
            <a:ext cx="5224359" cy="182880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a:stCxn id="14" idx="0"/>
            <a:endCxn id="27" idx="2"/>
          </p:cNvCxnSpPr>
          <p:nvPr/>
        </p:nvCxnSpPr>
        <p:spPr>
          <a:xfrm flipV="1">
            <a:off x="10806958" y="3576637"/>
            <a:ext cx="673738" cy="182880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a:stCxn id="12" idx="0"/>
            <a:endCxn id="33" idx="2"/>
          </p:cNvCxnSpPr>
          <p:nvPr/>
        </p:nvCxnSpPr>
        <p:spPr>
          <a:xfrm flipH="1" flipV="1">
            <a:off x="4084637" y="3576637"/>
            <a:ext cx="2171700" cy="182880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8" idx="0"/>
            <a:endCxn id="33" idx="2"/>
          </p:cNvCxnSpPr>
          <p:nvPr/>
        </p:nvCxnSpPr>
        <p:spPr>
          <a:xfrm flipV="1">
            <a:off x="1219641" y="3576637"/>
            <a:ext cx="2864996" cy="182880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a:stCxn id="13" idx="0"/>
            <a:endCxn id="33" idx="2"/>
          </p:cNvCxnSpPr>
          <p:nvPr/>
        </p:nvCxnSpPr>
        <p:spPr>
          <a:xfrm flipH="1" flipV="1">
            <a:off x="4084637" y="3576637"/>
            <a:ext cx="4525541" cy="182880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a:stCxn id="14" idx="0"/>
            <a:endCxn id="33" idx="2"/>
          </p:cNvCxnSpPr>
          <p:nvPr/>
        </p:nvCxnSpPr>
        <p:spPr>
          <a:xfrm flipH="1" flipV="1">
            <a:off x="4084637" y="3576637"/>
            <a:ext cx="6722321" cy="182880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Abgerundetes Rechteck 38"/>
          <p:cNvSpPr/>
          <p:nvPr/>
        </p:nvSpPr>
        <p:spPr>
          <a:xfrm>
            <a:off x="1094088" y="3765854"/>
            <a:ext cx="6079765" cy="144251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a:solidFill>
                  <a:schemeClr val="tx1"/>
                </a:solidFill>
              </a:rPr>
              <a:t>INDICATOR 1: </a:t>
            </a:r>
            <a:r>
              <a:rPr lang="en-US" sz="1400" dirty="0">
                <a:solidFill>
                  <a:schemeClr val="tx1"/>
                </a:solidFill>
              </a:rPr>
              <a:t># of equitable national/subnational food system policies enacted that take into consideration climate smart practices and </a:t>
            </a:r>
            <a:r>
              <a:rPr lang="en-US" sz="1400" dirty="0" smtClean="0">
                <a:solidFill>
                  <a:schemeClr val="tx1"/>
                </a:solidFill>
              </a:rPr>
              <a:t>strategies; </a:t>
            </a:r>
            <a:r>
              <a:rPr lang="en-US" sz="1400" b="1" u="sng" dirty="0" smtClean="0">
                <a:solidFill>
                  <a:schemeClr val="tx1"/>
                </a:solidFill>
              </a:rPr>
              <a:t>Target</a:t>
            </a:r>
            <a:r>
              <a:rPr lang="en-US" sz="1400" b="1" u="sng" dirty="0">
                <a:solidFill>
                  <a:schemeClr val="tx1"/>
                </a:solidFill>
              </a:rPr>
              <a:t>:</a:t>
            </a:r>
            <a:r>
              <a:rPr lang="en-US" sz="1400" dirty="0">
                <a:solidFill>
                  <a:schemeClr val="tx1"/>
                </a:solidFill>
              </a:rPr>
              <a:t> </a:t>
            </a:r>
            <a:r>
              <a:rPr lang="en-US" sz="1400" dirty="0" smtClean="0">
                <a:solidFill>
                  <a:schemeClr val="tx1"/>
                </a:solidFill>
              </a:rPr>
              <a:t>10</a:t>
            </a:r>
          </a:p>
          <a:p>
            <a:endParaRPr lang="en-US" sz="1400" dirty="0">
              <a:solidFill>
                <a:schemeClr val="tx1"/>
              </a:solidFill>
            </a:endParaRPr>
          </a:p>
          <a:p>
            <a:r>
              <a:rPr lang="en-US" sz="1400" b="1" u="sng" dirty="0" smtClean="0">
                <a:solidFill>
                  <a:schemeClr val="tx1"/>
                </a:solidFill>
              </a:rPr>
              <a:t>INDICATOR </a:t>
            </a:r>
            <a:r>
              <a:rPr lang="en-US" sz="1400" b="1" u="sng" dirty="0">
                <a:solidFill>
                  <a:schemeClr val="tx1"/>
                </a:solidFill>
              </a:rPr>
              <a:t>2: </a:t>
            </a:r>
            <a:r>
              <a:rPr lang="en-US" sz="1400" dirty="0">
                <a:solidFill>
                  <a:schemeClr val="tx1"/>
                </a:solidFill>
              </a:rPr>
              <a:t>% change in investment in national/subnational equitable food system institutions that take into consideration climate smart practices/strategies compared with </a:t>
            </a:r>
            <a:r>
              <a:rPr lang="en-US" sz="1400" dirty="0" smtClean="0">
                <a:solidFill>
                  <a:schemeClr val="tx1"/>
                </a:solidFill>
              </a:rPr>
              <a:t>2014; </a:t>
            </a:r>
            <a:r>
              <a:rPr lang="en-US" sz="1400" b="1" u="sng" dirty="0" smtClean="0">
                <a:solidFill>
                  <a:schemeClr val="tx1"/>
                </a:solidFill>
              </a:rPr>
              <a:t>Target</a:t>
            </a:r>
            <a:r>
              <a:rPr lang="en-US" sz="1400" b="1" u="sng" dirty="0">
                <a:solidFill>
                  <a:schemeClr val="tx1"/>
                </a:solidFill>
              </a:rPr>
              <a:t>:</a:t>
            </a:r>
            <a:r>
              <a:rPr lang="en-US" sz="1400" dirty="0">
                <a:solidFill>
                  <a:schemeClr val="tx1"/>
                </a:solidFill>
              </a:rPr>
              <a:t> </a:t>
            </a:r>
            <a:r>
              <a:rPr lang="en-US" sz="1400" dirty="0" smtClean="0">
                <a:solidFill>
                  <a:schemeClr val="tx1"/>
                </a:solidFill>
              </a:rPr>
              <a:t>X</a:t>
            </a:r>
            <a:endParaRPr lang="en-US" sz="1400" dirty="0">
              <a:solidFill>
                <a:schemeClr val="tx1"/>
              </a:solidFill>
            </a:endParaRPr>
          </a:p>
        </p:txBody>
      </p:sp>
      <p:sp>
        <p:nvSpPr>
          <p:cNvPr id="43" name="Rectangle 7"/>
          <p:cNvSpPr/>
          <p:nvPr/>
        </p:nvSpPr>
        <p:spPr>
          <a:xfrm>
            <a:off x="12059598" y="5405437"/>
            <a:ext cx="3121457" cy="3077148"/>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smtClean="0">
                <a:solidFill>
                  <a:srgbClr val="663300"/>
                </a:solidFill>
              </a:rPr>
              <a:t>R2</a:t>
            </a:r>
            <a:r>
              <a:rPr lang="en-US" sz="1800" b="1" dirty="0" smtClean="0">
                <a:solidFill>
                  <a:srgbClr val="663300"/>
                </a:solidFill>
              </a:rPr>
              <a:t> </a:t>
            </a:r>
            <a:r>
              <a:rPr lang="en-US" sz="1800" b="1" dirty="0" err="1" smtClean="0">
                <a:solidFill>
                  <a:srgbClr val="663300"/>
                </a:solidFill>
              </a:rPr>
              <a:t>FP#x</a:t>
            </a:r>
            <a:r>
              <a:rPr lang="en-US" sz="1800" b="1" dirty="0" smtClean="0">
                <a:solidFill>
                  <a:srgbClr val="663300"/>
                </a:solidFill>
              </a:rPr>
              <a:t> 2022 </a:t>
            </a:r>
            <a:r>
              <a:rPr lang="en-US" sz="1800" b="1" dirty="0" smtClean="0">
                <a:solidFill>
                  <a:srgbClr val="663300"/>
                </a:solidFill>
              </a:rPr>
              <a:t>Outcome Statement</a:t>
            </a:r>
            <a:endParaRPr lang="en-US" sz="1800" b="1" dirty="0">
              <a:solidFill>
                <a:srgbClr val="663300"/>
              </a:solidFill>
            </a:endParaRPr>
          </a:p>
          <a:p>
            <a:r>
              <a:rPr lang="en-US" sz="1600" b="1" u="sng" dirty="0" smtClean="0">
                <a:solidFill>
                  <a:schemeClr val="tx1"/>
                </a:solidFill>
              </a:rPr>
              <a:t>African </a:t>
            </a:r>
            <a:r>
              <a:rPr lang="en-US" sz="1600" b="1" u="sng" dirty="0">
                <a:solidFill>
                  <a:schemeClr val="tx1"/>
                </a:solidFill>
              </a:rPr>
              <a:t>Group of Negotiators, UNFCCC Focal Points</a:t>
            </a:r>
            <a:r>
              <a:rPr lang="en-US" sz="1600" dirty="0">
                <a:solidFill>
                  <a:schemeClr val="tx1"/>
                </a:solidFill>
              </a:rPr>
              <a:t> </a:t>
            </a:r>
            <a:r>
              <a:rPr lang="en-US" sz="1600" b="1" dirty="0">
                <a:solidFill>
                  <a:schemeClr val="accent6">
                    <a:lumMod val="50000"/>
                  </a:schemeClr>
                </a:solidFill>
                <a:effectLst>
                  <a:outerShdw blurRad="38100" dist="38100" dir="2700000" algn="tl">
                    <a:srgbClr val="000000">
                      <a:alpha val="43137"/>
                    </a:srgbClr>
                  </a:outerShdw>
                </a:effectLst>
              </a:rPr>
              <a:t>are using </a:t>
            </a:r>
            <a:r>
              <a:rPr lang="en-US" sz="1600" dirty="0">
                <a:solidFill>
                  <a:schemeClr val="tx1"/>
                </a:solidFill>
              </a:rPr>
              <a:t>scientific evidence to </a:t>
            </a:r>
            <a:r>
              <a:rPr lang="en-US" sz="1600" b="1" dirty="0">
                <a:solidFill>
                  <a:schemeClr val="accent6">
                    <a:lumMod val="50000"/>
                  </a:schemeClr>
                </a:solidFill>
                <a:effectLst>
                  <a:outerShdw blurRad="38100" dist="38100" dir="2700000" algn="tl">
                    <a:srgbClr val="000000">
                      <a:alpha val="43137"/>
                    </a:srgbClr>
                  </a:outerShdw>
                </a:effectLst>
              </a:rPr>
              <a:t>effectively articulate</a:t>
            </a:r>
            <a:r>
              <a:rPr lang="en-US" sz="1600" dirty="0">
                <a:solidFill>
                  <a:schemeClr val="tx1"/>
                </a:solidFill>
              </a:rPr>
              <a:t> the African position on agriculture and climate change issues at </a:t>
            </a:r>
            <a:r>
              <a:rPr lang="en-US" sz="1600" dirty="0" smtClean="0">
                <a:solidFill>
                  <a:schemeClr val="tx1"/>
                </a:solidFill>
              </a:rPr>
              <a:t>international climate </a:t>
            </a:r>
            <a:r>
              <a:rPr lang="en-US" sz="1600" dirty="0">
                <a:solidFill>
                  <a:schemeClr val="tx1"/>
                </a:solidFill>
              </a:rPr>
              <a:t>change platforms and </a:t>
            </a:r>
            <a:r>
              <a:rPr lang="en-US" sz="1600" b="1" dirty="0">
                <a:solidFill>
                  <a:schemeClr val="accent6">
                    <a:lumMod val="50000"/>
                  </a:schemeClr>
                </a:solidFill>
                <a:effectLst>
                  <a:outerShdw blurRad="38100" dist="38100" dir="2700000" algn="tl">
                    <a:srgbClr val="000000">
                      <a:alpha val="43137"/>
                    </a:srgbClr>
                  </a:outerShdw>
                </a:effectLst>
              </a:rPr>
              <a:t>building</a:t>
            </a:r>
            <a:r>
              <a:rPr lang="en-US" sz="1600" dirty="0">
                <a:solidFill>
                  <a:schemeClr val="tx1"/>
                </a:solidFill>
              </a:rPr>
              <a:t> their negotiation skills (regional bodies support the communication from country </a:t>
            </a:r>
            <a:r>
              <a:rPr lang="en-US" sz="1600" dirty="0" smtClean="0">
                <a:solidFill>
                  <a:schemeClr val="tx1"/>
                </a:solidFill>
              </a:rPr>
              <a:t>to continental </a:t>
            </a:r>
            <a:r>
              <a:rPr lang="en-US" sz="1600" dirty="0">
                <a:solidFill>
                  <a:schemeClr val="tx1"/>
                </a:solidFill>
              </a:rPr>
              <a:t>level</a:t>
            </a:r>
            <a:r>
              <a:rPr lang="en-US" sz="1600" dirty="0" smtClean="0">
                <a:solidFill>
                  <a:schemeClr val="tx1"/>
                </a:solidFill>
              </a:rPr>
              <a:t>)</a:t>
            </a:r>
          </a:p>
        </p:txBody>
      </p:sp>
      <p:cxnSp>
        <p:nvCxnSpPr>
          <p:cNvPr id="44" name="Gerade Verbindung mit Pfeil 43"/>
          <p:cNvCxnSpPr>
            <a:stCxn id="43" idx="0"/>
            <a:endCxn id="27" idx="2"/>
          </p:cNvCxnSpPr>
          <p:nvPr/>
        </p:nvCxnSpPr>
        <p:spPr>
          <a:xfrm flipH="1" flipV="1">
            <a:off x="11480696" y="3576637"/>
            <a:ext cx="2139631" cy="182880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Abgerundetes Rechteck 39"/>
          <p:cNvSpPr/>
          <p:nvPr/>
        </p:nvSpPr>
        <p:spPr>
          <a:xfrm>
            <a:off x="9620513" y="3921099"/>
            <a:ext cx="3819318" cy="1132027"/>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a:solidFill>
                  <a:schemeClr val="tx1"/>
                </a:solidFill>
              </a:rPr>
              <a:t>INDICATOR:</a:t>
            </a:r>
            <a:r>
              <a:rPr lang="en-US" sz="1400" dirty="0">
                <a:solidFill>
                  <a:schemeClr val="tx1"/>
                </a:solidFill>
              </a:rPr>
              <a:t> # of regional/global </a:t>
            </a:r>
            <a:r>
              <a:rPr lang="en-US" sz="1400" dirty="0" err="1">
                <a:solidFill>
                  <a:schemeClr val="tx1"/>
                </a:solidFill>
              </a:rPr>
              <a:t>organisations</a:t>
            </a:r>
            <a:r>
              <a:rPr lang="en-US" sz="1400" dirty="0">
                <a:solidFill>
                  <a:schemeClr val="tx1"/>
                </a:solidFill>
              </a:rPr>
              <a:t> (INGOs, IOs, RECs, IARCs, national decision makers) using CCAFS outputs to inform their equitable institutional investments in climate smart food </a:t>
            </a:r>
            <a:r>
              <a:rPr lang="en-US" sz="1400" dirty="0" smtClean="0">
                <a:solidFill>
                  <a:schemeClr val="tx1"/>
                </a:solidFill>
              </a:rPr>
              <a:t>systems; </a:t>
            </a:r>
            <a:r>
              <a:rPr lang="en-US" sz="1400" b="1" u="sng" dirty="0" smtClean="0">
                <a:solidFill>
                  <a:schemeClr val="tx1"/>
                </a:solidFill>
              </a:rPr>
              <a:t>Target</a:t>
            </a:r>
            <a:r>
              <a:rPr lang="en-US" sz="1400" b="1" u="sng" dirty="0">
                <a:solidFill>
                  <a:schemeClr val="tx1"/>
                </a:solidFill>
              </a:rPr>
              <a:t>:</a:t>
            </a:r>
            <a:r>
              <a:rPr lang="en-US" sz="1400" dirty="0">
                <a:solidFill>
                  <a:schemeClr val="tx1"/>
                </a:solidFill>
              </a:rPr>
              <a:t> </a:t>
            </a:r>
            <a:r>
              <a:rPr lang="en-US" sz="1400" dirty="0" smtClean="0">
                <a:solidFill>
                  <a:schemeClr val="tx1"/>
                </a:solidFill>
              </a:rPr>
              <a:t>8</a:t>
            </a:r>
            <a:endParaRPr lang="en-US" sz="1400" b="1" dirty="0" smtClean="0">
              <a:solidFill>
                <a:schemeClr val="tx1">
                  <a:lumMod val="75000"/>
                  <a:lumOff val="25000"/>
                </a:schemeClr>
              </a:solidFill>
            </a:endParaRPr>
          </a:p>
        </p:txBody>
      </p:sp>
      <p:cxnSp>
        <p:nvCxnSpPr>
          <p:cNvPr id="46" name="Gerade Verbindung mit Pfeil 45"/>
          <p:cNvCxnSpPr>
            <a:stCxn id="33" idx="0"/>
            <a:endCxn id="4" idx="2"/>
          </p:cNvCxnSpPr>
          <p:nvPr/>
        </p:nvCxnSpPr>
        <p:spPr>
          <a:xfrm flipV="1">
            <a:off x="4084637" y="1062037"/>
            <a:ext cx="3767265" cy="1072085"/>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p:cNvCxnSpPr>
            <a:stCxn id="27" idx="0"/>
            <a:endCxn id="4" idx="2"/>
          </p:cNvCxnSpPr>
          <p:nvPr/>
        </p:nvCxnSpPr>
        <p:spPr>
          <a:xfrm flipH="1" flipV="1">
            <a:off x="7851902" y="1062037"/>
            <a:ext cx="3628794" cy="108436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Abgerundetes Rechteck 40"/>
          <p:cNvSpPr/>
          <p:nvPr/>
        </p:nvSpPr>
        <p:spPr>
          <a:xfrm>
            <a:off x="2903537" y="1227817"/>
            <a:ext cx="10210800" cy="57133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INDICATOR: </a:t>
            </a:r>
            <a:r>
              <a:rPr lang="en-US" sz="1400" dirty="0">
                <a:solidFill>
                  <a:schemeClr val="tx1"/>
                </a:solidFill>
              </a:rPr>
              <a:t># of national/subnational jurisdictions that increased their equitable institutional investments in climate smart food systems</a:t>
            </a:r>
          </a:p>
          <a:p>
            <a:pPr algn="ctr"/>
            <a:r>
              <a:rPr lang="en-US" sz="1400" b="1" u="sng" dirty="0">
                <a:solidFill>
                  <a:schemeClr val="tx1"/>
                </a:solidFill>
              </a:rPr>
              <a:t>TARGET </a:t>
            </a:r>
            <a:r>
              <a:rPr lang="en-US" sz="1400" dirty="0">
                <a:solidFill>
                  <a:schemeClr val="tx1"/>
                </a:solidFill>
              </a:rPr>
              <a:t>2025 FP4: 25 by 50XX% compared with 2014</a:t>
            </a:r>
            <a:endParaRPr lang="es-CO" sz="1400" dirty="0">
              <a:solidFill>
                <a:schemeClr val="tx1"/>
              </a:solidFill>
            </a:endParaRPr>
          </a:p>
        </p:txBody>
      </p:sp>
      <p:sp>
        <p:nvSpPr>
          <p:cNvPr id="49" name="Abgerundetes Rechteck 48"/>
          <p:cNvSpPr/>
          <p:nvPr/>
        </p:nvSpPr>
        <p:spPr>
          <a:xfrm>
            <a:off x="12516797" y="8605837"/>
            <a:ext cx="2235840" cy="44276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rPr>
              <a:t>R2</a:t>
            </a:r>
            <a:r>
              <a:rPr lang="en-US" sz="1400" b="1" u="sng" dirty="0" smtClean="0">
                <a:solidFill>
                  <a:schemeClr val="tx1"/>
                </a:solidFill>
              </a:rPr>
              <a:t> </a:t>
            </a:r>
            <a:r>
              <a:rPr lang="en-US" sz="1400" b="1" u="sng" dirty="0" smtClean="0">
                <a:solidFill>
                  <a:schemeClr val="tx1"/>
                </a:solidFill>
              </a:rPr>
              <a:t>contribution to target</a:t>
            </a:r>
            <a:r>
              <a:rPr lang="en-US" sz="1400" b="1" u="sng" dirty="0">
                <a:solidFill>
                  <a:schemeClr val="tx1"/>
                </a:solidFill>
              </a:rPr>
              <a:t>:</a:t>
            </a:r>
            <a:r>
              <a:rPr lang="en-US" sz="1400" dirty="0">
                <a:solidFill>
                  <a:schemeClr val="tx1"/>
                </a:solidFill>
              </a:rPr>
              <a:t> </a:t>
            </a:r>
            <a:r>
              <a:rPr lang="en-US" sz="1400" dirty="0" smtClean="0">
                <a:solidFill>
                  <a:schemeClr val="tx1"/>
                </a:solidFill>
              </a:rPr>
              <a:t>x</a:t>
            </a:r>
            <a:endParaRPr lang="en-US" sz="1400" b="1" dirty="0" smtClean="0">
              <a:solidFill>
                <a:schemeClr val="tx1">
                  <a:lumMod val="75000"/>
                  <a:lumOff val="25000"/>
                </a:schemeClr>
              </a:solidFill>
            </a:endParaRPr>
          </a:p>
        </p:txBody>
      </p:sp>
      <p:sp>
        <p:nvSpPr>
          <p:cNvPr id="50" name="Abgerundetes Rechteck 49"/>
          <p:cNvSpPr/>
          <p:nvPr/>
        </p:nvSpPr>
        <p:spPr>
          <a:xfrm>
            <a:off x="2332037" y="8612071"/>
            <a:ext cx="2298019" cy="44276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rPr>
              <a:t>R2</a:t>
            </a:r>
            <a:r>
              <a:rPr lang="en-US" sz="1400" b="1" u="sng" dirty="0" smtClean="0">
                <a:solidFill>
                  <a:schemeClr val="tx1"/>
                </a:solidFill>
              </a:rPr>
              <a:t> </a:t>
            </a:r>
            <a:r>
              <a:rPr lang="en-US" sz="1400" b="1" u="sng" dirty="0" smtClean="0">
                <a:solidFill>
                  <a:schemeClr val="tx1"/>
                </a:solidFill>
              </a:rPr>
              <a:t>contribution to target</a:t>
            </a:r>
            <a:r>
              <a:rPr lang="en-US" sz="1400" b="1" u="sng" dirty="0">
                <a:solidFill>
                  <a:schemeClr val="tx1"/>
                </a:solidFill>
              </a:rPr>
              <a:t>:</a:t>
            </a:r>
            <a:r>
              <a:rPr lang="en-US" sz="1400" dirty="0">
                <a:solidFill>
                  <a:schemeClr val="tx1"/>
                </a:solidFill>
              </a:rPr>
              <a:t> </a:t>
            </a:r>
            <a:r>
              <a:rPr lang="en-US" sz="1400" dirty="0" smtClean="0">
                <a:solidFill>
                  <a:schemeClr val="tx1"/>
                </a:solidFill>
              </a:rPr>
              <a:t>x</a:t>
            </a:r>
            <a:endParaRPr lang="en-US" sz="1400" b="1" dirty="0" smtClean="0">
              <a:solidFill>
                <a:schemeClr val="tx1">
                  <a:lumMod val="75000"/>
                  <a:lumOff val="25000"/>
                </a:schemeClr>
              </a:solidFill>
            </a:endParaRPr>
          </a:p>
        </p:txBody>
      </p:sp>
      <p:sp>
        <p:nvSpPr>
          <p:cNvPr id="51" name="Abgerundetes Rechteck 50"/>
          <p:cNvSpPr/>
          <p:nvPr/>
        </p:nvSpPr>
        <p:spPr>
          <a:xfrm>
            <a:off x="9875837" y="8605836"/>
            <a:ext cx="1833459" cy="44276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rPr>
              <a:t>R5</a:t>
            </a:r>
            <a:r>
              <a:rPr lang="en-US" sz="1400" b="1" u="sng" dirty="0" smtClean="0">
                <a:solidFill>
                  <a:schemeClr val="tx1"/>
                </a:solidFill>
              </a:rPr>
              <a:t> </a:t>
            </a:r>
            <a:r>
              <a:rPr lang="en-US" sz="1400" b="1" u="sng" dirty="0" smtClean="0">
                <a:solidFill>
                  <a:schemeClr val="tx1"/>
                </a:solidFill>
              </a:rPr>
              <a:t>contribution:</a:t>
            </a:r>
            <a:r>
              <a:rPr lang="en-US" sz="1400" dirty="0" smtClean="0">
                <a:solidFill>
                  <a:schemeClr val="tx1"/>
                </a:solidFill>
              </a:rPr>
              <a:t> x</a:t>
            </a:r>
            <a:endParaRPr lang="en-US" sz="1400" b="1" dirty="0" smtClean="0">
              <a:solidFill>
                <a:schemeClr val="tx1">
                  <a:lumMod val="75000"/>
                  <a:lumOff val="25000"/>
                </a:schemeClr>
              </a:solidFill>
            </a:endParaRPr>
          </a:p>
        </p:txBody>
      </p:sp>
      <p:sp>
        <p:nvSpPr>
          <p:cNvPr id="52" name="Abgerundetes Rechteck 51"/>
          <p:cNvSpPr/>
          <p:nvPr/>
        </p:nvSpPr>
        <p:spPr>
          <a:xfrm>
            <a:off x="384683" y="8586971"/>
            <a:ext cx="1669918" cy="44276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rPr>
              <a:t>R1</a:t>
            </a:r>
            <a:r>
              <a:rPr lang="en-US" sz="1400" b="1" u="sng" dirty="0" smtClean="0">
                <a:solidFill>
                  <a:schemeClr val="tx1"/>
                </a:solidFill>
              </a:rPr>
              <a:t> </a:t>
            </a:r>
            <a:r>
              <a:rPr lang="en-US" sz="1400" b="1" u="sng" dirty="0" smtClean="0">
                <a:solidFill>
                  <a:schemeClr val="tx1"/>
                </a:solidFill>
              </a:rPr>
              <a:t>contribution:</a:t>
            </a:r>
            <a:r>
              <a:rPr lang="en-US" sz="1400" dirty="0" smtClean="0">
                <a:solidFill>
                  <a:schemeClr val="tx1"/>
                </a:solidFill>
              </a:rPr>
              <a:t> x</a:t>
            </a:r>
            <a:endParaRPr lang="en-US" sz="1400" b="1" dirty="0" smtClean="0">
              <a:solidFill>
                <a:schemeClr val="tx1">
                  <a:lumMod val="75000"/>
                  <a:lumOff val="25000"/>
                </a:schemeClr>
              </a:solidFill>
            </a:endParaRPr>
          </a:p>
        </p:txBody>
      </p:sp>
      <p:sp>
        <p:nvSpPr>
          <p:cNvPr id="53" name="Abgerundetes Rechteck 52"/>
          <p:cNvSpPr/>
          <p:nvPr/>
        </p:nvSpPr>
        <p:spPr>
          <a:xfrm>
            <a:off x="5296159" y="8586970"/>
            <a:ext cx="1763191" cy="44276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rPr>
              <a:t>R3</a:t>
            </a:r>
            <a:r>
              <a:rPr lang="en-US" sz="1400" b="1" u="sng" dirty="0" smtClean="0">
                <a:solidFill>
                  <a:schemeClr val="tx1"/>
                </a:solidFill>
              </a:rPr>
              <a:t> </a:t>
            </a:r>
            <a:r>
              <a:rPr lang="en-US" sz="1400" b="1" u="sng" dirty="0" smtClean="0">
                <a:solidFill>
                  <a:schemeClr val="tx1"/>
                </a:solidFill>
              </a:rPr>
              <a:t>contribution:</a:t>
            </a:r>
            <a:r>
              <a:rPr lang="en-US" sz="1400" dirty="0" smtClean="0">
                <a:solidFill>
                  <a:schemeClr val="tx1"/>
                </a:solidFill>
              </a:rPr>
              <a:t> x</a:t>
            </a:r>
            <a:endParaRPr lang="en-US" sz="1400" b="1" dirty="0" smtClean="0">
              <a:solidFill>
                <a:schemeClr val="tx1">
                  <a:lumMod val="75000"/>
                  <a:lumOff val="25000"/>
                </a:schemeClr>
              </a:solidFill>
            </a:endParaRPr>
          </a:p>
        </p:txBody>
      </p:sp>
      <p:sp>
        <p:nvSpPr>
          <p:cNvPr id="54" name="Abgerundetes Rechteck 53"/>
          <p:cNvSpPr/>
          <p:nvPr/>
        </p:nvSpPr>
        <p:spPr>
          <a:xfrm>
            <a:off x="7742237" y="8605836"/>
            <a:ext cx="1676400" cy="44276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rPr>
              <a:t>R4</a:t>
            </a:r>
            <a:r>
              <a:rPr lang="en-US" sz="1400" b="1" u="sng" dirty="0" smtClean="0">
                <a:solidFill>
                  <a:schemeClr val="tx1"/>
                </a:solidFill>
              </a:rPr>
              <a:t> </a:t>
            </a:r>
            <a:r>
              <a:rPr lang="en-US" sz="1400" b="1" u="sng" dirty="0" smtClean="0">
                <a:solidFill>
                  <a:schemeClr val="tx1"/>
                </a:solidFill>
              </a:rPr>
              <a:t>contribution:</a:t>
            </a:r>
            <a:r>
              <a:rPr lang="en-US" sz="1400" dirty="0" smtClean="0">
                <a:solidFill>
                  <a:schemeClr val="tx1"/>
                </a:solidFill>
              </a:rPr>
              <a:t> x</a:t>
            </a:r>
            <a:endParaRPr lang="en-US" sz="1400" b="1" dirty="0" smtClean="0">
              <a:solidFill>
                <a:schemeClr val="tx1">
                  <a:lumMod val="75000"/>
                  <a:lumOff val="25000"/>
                </a:schemeClr>
              </a:solidFill>
            </a:endParaRPr>
          </a:p>
        </p:txBody>
      </p:sp>
    </p:spTree>
    <p:extLst>
      <p:ext uri="{BB962C8B-B14F-4D97-AF65-F5344CB8AC3E}">
        <p14:creationId xmlns:p14="http://schemas.microsoft.com/office/powerpoint/2010/main" val="81701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46"/>
          <p:cNvSpPr/>
          <p:nvPr/>
        </p:nvSpPr>
        <p:spPr>
          <a:xfrm>
            <a:off x="10613962" y="4510528"/>
            <a:ext cx="3657600" cy="1015663"/>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CoA8 - </a:t>
            </a:r>
            <a:r>
              <a:rPr lang="en-US" sz="1200" dirty="0"/>
              <a:t>Effective and equitable engagement of international </a:t>
            </a:r>
            <a:r>
              <a:rPr lang="en-US" sz="1200" dirty="0" err="1"/>
              <a:t>organisations</a:t>
            </a:r>
            <a:r>
              <a:rPr lang="en-US" sz="1200" dirty="0"/>
              <a:t> with national/regional partners and vice versa to influence global policies and strengthened capacities to formulate and represent local priorities in global fora</a:t>
            </a:r>
          </a:p>
        </p:txBody>
      </p:sp>
      <p:sp>
        <p:nvSpPr>
          <p:cNvPr id="78" name="Rectangle 46"/>
          <p:cNvSpPr/>
          <p:nvPr/>
        </p:nvSpPr>
        <p:spPr>
          <a:xfrm>
            <a:off x="8656637" y="5666303"/>
            <a:ext cx="3754602"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CoA9 - </a:t>
            </a:r>
            <a:r>
              <a:rPr lang="en-US" sz="1200" dirty="0"/>
              <a:t>Evaluation of engagement processes/tools, identified innovative processes to ensure effective policy mechanisms </a:t>
            </a:r>
            <a:endParaRPr lang="en-US" sz="1200" dirty="0" smtClean="0"/>
          </a:p>
        </p:txBody>
      </p:sp>
      <p:sp>
        <p:nvSpPr>
          <p:cNvPr id="80" name="Rectangle 46"/>
          <p:cNvSpPr/>
          <p:nvPr/>
        </p:nvSpPr>
        <p:spPr>
          <a:xfrm>
            <a:off x="8656637" y="7427917"/>
            <a:ext cx="3754602" cy="1015663"/>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CoA5 - </a:t>
            </a:r>
            <a:r>
              <a:rPr lang="en-US" sz="1200" dirty="0"/>
              <a:t>Improved regional/global investment choices through appropriately </a:t>
            </a:r>
            <a:r>
              <a:rPr lang="en-US" sz="1200" dirty="0" err="1"/>
              <a:t>contextualised</a:t>
            </a:r>
            <a:r>
              <a:rPr lang="en-US" sz="1200" dirty="0"/>
              <a:t> priority setting, drawing on global foresight (linking climate, emissions, GDP and population scenarios) and socio-economic regional scenarios.</a:t>
            </a:r>
          </a:p>
        </p:txBody>
      </p:sp>
      <p:sp>
        <p:nvSpPr>
          <p:cNvPr id="82" name="Rectangle 47"/>
          <p:cNvSpPr/>
          <p:nvPr/>
        </p:nvSpPr>
        <p:spPr>
          <a:xfrm>
            <a:off x="8656637" y="3500437"/>
            <a:ext cx="3754602"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CoA7</a:t>
            </a:r>
            <a:r>
              <a:rPr lang="en-US" sz="1200" dirty="0" smtClean="0"/>
              <a:t> - </a:t>
            </a:r>
            <a:r>
              <a:rPr lang="en-US" sz="1200" dirty="0"/>
              <a:t>Syntheses of supra-national governance mechanisms/systems, taking into account social differentiation and cross-scale linkages, as well as governance of transformation and climate finance </a:t>
            </a:r>
          </a:p>
        </p:txBody>
      </p:sp>
      <p:sp>
        <p:nvSpPr>
          <p:cNvPr id="84" name="Rectangle 47"/>
          <p:cNvSpPr/>
          <p:nvPr/>
        </p:nvSpPr>
        <p:spPr>
          <a:xfrm>
            <a:off x="10582439" y="6464242"/>
            <a:ext cx="3657600"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CoA10 - </a:t>
            </a:r>
            <a:r>
              <a:rPr lang="en-US" sz="1200" dirty="0"/>
              <a:t>Evidence base on social learning approaches to </a:t>
            </a:r>
            <a:r>
              <a:rPr lang="en-US" sz="1200" dirty="0" err="1"/>
              <a:t>outscale</a:t>
            </a:r>
            <a:r>
              <a:rPr lang="en-US" sz="1200" dirty="0"/>
              <a:t> climate resilient outcomes and frameworks for enhanced decision making targeting socially differentiated and vulnerable populations.</a:t>
            </a:r>
          </a:p>
        </p:txBody>
      </p:sp>
      <p:sp>
        <p:nvSpPr>
          <p:cNvPr id="34" name="Rectangle 45"/>
          <p:cNvSpPr/>
          <p:nvPr/>
        </p:nvSpPr>
        <p:spPr>
          <a:xfrm>
            <a:off x="3713400" y="3729775"/>
            <a:ext cx="3579774"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CoA1 - </a:t>
            </a:r>
            <a:r>
              <a:rPr lang="en-US" sz="1200" dirty="0"/>
              <a:t>Improved national development planning processes, including policy (re)formulation,  implementation and M&amp;E</a:t>
            </a:r>
            <a:endParaRPr lang="en-US" sz="1200" dirty="0" smtClean="0"/>
          </a:p>
        </p:txBody>
      </p:sp>
      <p:sp>
        <p:nvSpPr>
          <p:cNvPr id="35" name="Rectangle 45"/>
          <p:cNvSpPr/>
          <p:nvPr/>
        </p:nvSpPr>
        <p:spPr>
          <a:xfrm>
            <a:off x="1030260" y="4600378"/>
            <a:ext cx="3581400"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CoA3 - </a:t>
            </a:r>
            <a:r>
              <a:rPr lang="en-US" sz="1200" dirty="0"/>
              <a:t>Stakeholder engagement to ensure </a:t>
            </a:r>
            <a:r>
              <a:rPr lang="en-US" sz="1200" dirty="0" smtClean="0"/>
              <a:t>demand-led </a:t>
            </a:r>
            <a:r>
              <a:rPr lang="en-US" sz="1200" dirty="0"/>
              <a:t>research, e.g. innovation platforms, learning alliances and science-policy dialogues</a:t>
            </a:r>
            <a:endParaRPr lang="en-US" sz="1200" dirty="0" smtClean="0"/>
          </a:p>
        </p:txBody>
      </p:sp>
      <p:sp>
        <p:nvSpPr>
          <p:cNvPr id="36" name="Rectangle 46"/>
          <p:cNvSpPr/>
          <p:nvPr/>
        </p:nvSpPr>
        <p:spPr>
          <a:xfrm>
            <a:off x="1036637" y="3080060"/>
            <a:ext cx="3579787" cy="461665"/>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CoA2 - </a:t>
            </a:r>
            <a:r>
              <a:rPr lang="en-US" sz="1200" dirty="0"/>
              <a:t>Policy and stakeholder analyses, including policy processes, mechanisms and recommendations</a:t>
            </a:r>
          </a:p>
        </p:txBody>
      </p:sp>
      <p:sp>
        <p:nvSpPr>
          <p:cNvPr id="37" name="Rectangle 46"/>
          <p:cNvSpPr/>
          <p:nvPr/>
        </p:nvSpPr>
        <p:spPr>
          <a:xfrm>
            <a:off x="3727903" y="5429592"/>
            <a:ext cx="3579789"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CoA4 - </a:t>
            </a:r>
            <a:r>
              <a:rPr lang="en-US" sz="1200" dirty="0"/>
              <a:t>Tradeoff analyses to identify locally appropriate, cost effective adaptation and mitigation options throughout the food system and national investment priorities amongst public sectors</a:t>
            </a:r>
            <a:endParaRPr lang="en-US" sz="1200" dirty="0" smtClean="0"/>
          </a:p>
        </p:txBody>
      </p:sp>
      <p:sp>
        <p:nvSpPr>
          <p:cNvPr id="38" name="Rectangle 46"/>
          <p:cNvSpPr/>
          <p:nvPr/>
        </p:nvSpPr>
        <p:spPr>
          <a:xfrm>
            <a:off x="1036637" y="6536194"/>
            <a:ext cx="3579786"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CoA5 - </a:t>
            </a:r>
            <a:r>
              <a:rPr lang="en-US" sz="1200" dirty="0"/>
              <a:t>Participatory scenarios including downscaling of global/regional models, upscaling of household/landscape models and </a:t>
            </a:r>
            <a:r>
              <a:rPr lang="en-US" sz="1200" dirty="0" err="1"/>
              <a:t>multisectoral</a:t>
            </a:r>
            <a:r>
              <a:rPr lang="en-US" sz="1200" dirty="0"/>
              <a:t> investment options</a:t>
            </a:r>
          </a:p>
        </p:txBody>
      </p:sp>
      <p:sp>
        <p:nvSpPr>
          <p:cNvPr id="39" name="Rounded Rectangle 3"/>
          <p:cNvSpPr/>
          <p:nvPr/>
        </p:nvSpPr>
        <p:spPr>
          <a:xfrm>
            <a:off x="155702" y="165203"/>
            <a:ext cx="15392399" cy="896834"/>
          </a:xfrm>
          <a:prstGeom prst="roundRect">
            <a:avLst/>
          </a:prstGeom>
          <a:gradFill flip="none" rotWithShape="1">
            <a:gsLst>
              <a:gs pos="100000">
                <a:schemeClr val="accent2">
                  <a:lumMod val="20000"/>
                  <a:lumOff val="80000"/>
                </a:schemeClr>
              </a:gs>
              <a:gs pos="12000">
                <a:schemeClr val="accent1">
                  <a:tint val="23500"/>
                  <a:satMod val="160000"/>
                  <a:alpha val="18000"/>
                </a:schemeClr>
              </a:gs>
            </a:gsLst>
            <a:path path="circle">
              <a:fillToRect l="100000" t="100000"/>
            </a:path>
            <a:tileRect r="-100000" b="-100000"/>
          </a:gradFill>
          <a:ln>
            <a:noFill/>
          </a:ln>
        </p:spPr>
        <p:style>
          <a:lnRef idx="2">
            <a:schemeClr val="accent2"/>
          </a:lnRef>
          <a:fillRef idx="1">
            <a:schemeClr val="lt1"/>
          </a:fillRef>
          <a:effectRef idx="0">
            <a:schemeClr val="accent2"/>
          </a:effectRef>
          <a:fontRef idx="minor">
            <a:schemeClr val="dk1"/>
          </a:fontRef>
        </p:style>
        <p:txBody>
          <a:bodyPr lIns="91413" tIns="45706" rIns="91413" bIns="45706" spcCol="0" rtlCol="0" anchor="ctr"/>
          <a:lstStyle/>
          <a:p>
            <a:pPr algn="ctr"/>
            <a:r>
              <a:rPr lang="en-US" sz="2000" b="1" dirty="0" smtClean="0">
                <a:solidFill>
                  <a:schemeClr val="accent2">
                    <a:lumMod val="50000"/>
                  </a:schemeClr>
                </a:solidFill>
              </a:rPr>
              <a:t>Flagship #x Outcome 2030</a:t>
            </a:r>
          </a:p>
          <a:p>
            <a:pPr algn="ctr"/>
            <a:r>
              <a:rPr lang="en-US" sz="2000" b="1" dirty="0" smtClean="0">
                <a:solidFill>
                  <a:schemeClr val="tx1"/>
                </a:solidFill>
              </a:rPr>
              <a:t>Policies </a:t>
            </a:r>
            <a:r>
              <a:rPr lang="en-US" sz="2000" b="1" dirty="0">
                <a:solidFill>
                  <a:schemeClr val="tx1"/>
                </a:solidFill>
              </a:rPr>
              <a:t>and institutions at different scales enable equitable food systems that are resilient to a variable and changing </a:t>
            </a:r>
            <a:r>
              <a:rPr lang="en-US" sz="2000" b="1" dirty="0" smtClean="0">
                <a:solidFill>
                  <a:schemeClr val="tx1"/>
                </a:solidFill>
              </a:rPr>
              <a:t>climate</a:t>
            </a:r>
            <a:endParaRPr lang="en-US" sz="2000" b="1" dirty="0">
              <a:solidFill>
                <a:schemeClr val="tx1"/>
              </a:solidFill>
            </a:endParaRPr>
          </a:p>
        </p:txBody>
      </p:sp>
      <p:sp>
        <p:nvSpPr>
          <p:cNvPr id="40" name="Rectangle 5"/>
          <p:cNvSpPr/>
          <p:nvPr/>
        </p:nvSpPr>
        <p:spPr>
          <a:xfrm>
            <a:off x="7894637" y="1455318"/>
            <a:ext cx="7172118" cy="1430234"/>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err="1" smtClean="0">
                <a:solidFill>
                  <a:srgbClr val="663300"/>
                </a:solidFill>
              </a:rPr>
              <a:t>FP#x</a:t>
            </a:r>
            <a:r>
              <a:rPr lang="en-US" sz="1800" b="1" dirty="0" smtClean="0">
                <a:solidFill>
                  <a:srgbClr val="663300"/>
                </a:solidFill>
              </a:rPr>
              <a:t> 2022 Outcome #2</a:t>
            </a:r>
          </a:p>
          <a:p>
            <a:pPr algn="just"/>
            <a:r>
              <a:rPr lang="en-US" sz="1600" b="1" u="sng" dirty="0" smtClean="0">
                <a:solidFill>
                  <a:schemeClr val="tx1"/>
                </a:solidFill>
              </a:rPr>
              <a:t>Regional/ global </a:t>
            </a:r>
            <a:r>
              <a:rPr lang="en-US" sz="1600" b="1" u="sng" dirty="0" err="1">
                <a:solidFill>
                  <a:schemeClr val="tx1"/>
                </a:solidFill>
              </a:rPr>
              <a:t>organisations</a:t>
            </a:r>
            <a:r>
              <a:rPr lang="en-US" sz="1600" b="1" u="sng" dirty="0">
                <a:solidFill>
                  <a:schemeClr val="tx1"/>
                </a:solidFill>
              </a:rPr>
              <a:t> </a:t>
            </a:r>
            <a:r>
              <a:rPr lang="en-US" sz="1600" dirty="0">
                <a:solidFill>
                  <a:schemeClr val="tx1"/>
                </a:solidFill>
              </a:rPr>
              <a:t>(e.g. IFAD, WB, FAO, UNFCCC, </a:t>
            </a:r>
            <a:r>
              <a:rPr lang="en-US" sz="1600" dirty="0" err="1">
                <a:solidFill>
                  <a:schemeClr val="tx1"/>
                </a:solidFill>
              </a:rPr>
              <a:t>AfDB</a:t>
            </a:r>
            <a:r>
              <a:rPr lang="en-US" sz="1600" dirty="0">
                <a:solidFill>
                  <a:schemeClr val="tx1"/>
                </a:solidFill>
              </a:rPr>
              <a:t>) </a:t>
            </a:r>
            <a:r>
              <a:rPr lang="en-US" sz="1600" b="1" dirty="0" smtClean="0">
                <a:solidFill>
                  <a:schemeClr val="accent6">
                    <a:lumMod val="50000"/>
                  </a:schemeClr>
                </a:solidFill>
                <a:effectLst>
                  <a:outerShdw blurRad="38100" dist="38100" dir="2700000" algn="tl">
                    <a:srgbClr val="000000">
                      <a:alpha val="43137"/>
                    </a:srgbClr>
                  </a:outerShdw>
                </a:effectLst>
              </a:rPr>
              <a:t>appropriately direct </a:t>
            </a:r>
            <a:r>
              <a:rPr lang="en-US" sz="1600" dirty="0" smtClean="0">
                <a:solidFill>
                  <a:schemeClr val="tx1"/>
                </a:solidFill>
              </a:rPr>
              <a:t>their institutional </a:t>
            </a:r>
            <a:r>
              <a:rPr lang="en-US" sz="1600" dirty="0">
                <a:solidFill>
                  <a:schemeClr val="tx1"/>
                </a:solidFill>
              </a:rPr>
              <a:t>investment </a:t>
            </a:r>
            <a:r>
              <a:rPr lang="en-US" sz="1600" dirty="0" smtClean="0">
                <a:solidFill>
                  <a:schemeClr val="tx1"/>
                </a:solidFill>
              </a:rPr>
              <a:t>based </a:t>
            </a:r>
            <a:r>
              <a:rPr lang="en-US" sz="1600" dirty="0">
                <a:solidFill>
                  <a:schemeClr val="tx1"/>
                </a:solidFill>
              </a:rPr>
              <a:t>on national/regional engagement to learn about local climate smart food system priorities</a:t>
            </a:r>
          </a:p>
          <a:p>
            <a:pPr algn="just"/>
            <a:endParaRPr lang="en-US" sz="1400" b="1" u="sng" dirty="0">
              <a:solidFill>
                <a:schemeClr val="tx1"/>
              </a:solidFill>
            </a:endParaRPr>
          </a:p>
        </p:txBody>
      </p:sp>
      <p:sp>
        <p:nvSpPr>
          <p:cNvPr id="41" name="Rectangle 4"/>
          <p:cNvSpPr/>
          <p:nvPr/>
        </p:nvSpPr>
        <p:spPr>
          <a:xfrm>
            <a:off x="427036" y="1443037"/>
            <a:ext cx="7315201" cy="1442515"/>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ctr"/>
            <a:r>
              <a:rPr lang="en-US" sz="1800" b="1" dirty="0" err="1" smtClean="0">
                <a:solidFill>
                  <a:srgbClr val="663300"/>
                </a:solidFill>
              </a:rPr>
              <a:t>FP#x</a:t>
            </a:r>
            <a:r>
              <a:rPr lang="en-US" sz="1800" b="1" dirty="0" smtClean="0">
                <a:solidFill>
                  <a:srgbClr val="663300"/>
                </a:solidFill>
              </a:rPr>
              <a:t> 2022 Outcome #1</a:t>
            </a:r>
          </a:p>
          <a:p>
            <a:pPr algn="just"/>
            <a:r>
              <a:rPr lang="en-US" sz="1600" b="1" u="sng" dirty="0" smtClean="0">
                <a:solidFill>
                  <a:schemeClr val="tx1"/>
                </a:solidFill>
              </a:rPr>
              <a:t>National/sub-national </a:t>
            </a:r>
            <a:r>
              <a:rPr lang="en-US" sz="1600" b="1" u="sng" dirty="0">
                <a:solidFill>
                  <a:schemeClr val="tx1"/>
                </a:solidFill>
              </a:rPr>
              <a:t>jurisdictions</a:t>
            </a:r>
            <a:r>
              <a:rPr lang="en-US" sz="1600" b="1" dirty="0">
                <a:solidFill>
                  <a:schemeClr val="tx1"/>
                </a:solidFill>
              </a:rPr>
              <a:t> </a:t>
            </a:r>
            <a:r>
              <a:rPr lang="en-US" sz="1600" b="1" dirty="0">
                <a:solidFill>
                  <a:schemeClr val="accent6">
                    <a:lumMod val="50000"/>
                  </a:schemeClr>
                </a:solidFill>
                <a:effectLst>
                  <a:outerShdw blurRad="38100" dist="38100" dir="2700000" algn="tl">
                    <a:srgbClr val="000000">
                      <a:alpha val="43137"/>
                    </a:srgbClr>
                  </a:outerShdw>
                </a:effectLst>
              </a:rPr>
              <a:t>enact</a:t>
            </a:r>
            <a:r>
              <a:rPr lang="en-US" sz="1600" dirty="0">
                <a:solidFill>
                  <a:schemeClr val="tx1"/>
                </a:solidFill>
              </a:rPr>
              <a:t> equitable food system policies and </a:t>
            </a:r>
            <a:r>
              <a:rPr lang="en-US" sz="1600" b="1" dirty="0">
                <a:solidFill>
                  <a:schemeClr val="accent6">
                    <a:lumMod val="50000"/>
                  </a:schemeClr>
                </a:solidFill>
                <a:effectLst>
                  <a:outerShdw blurRad="38100" dist="38100" dir="2700000" algn="tl">
                    <a:srgbClr val="000000">
                      <a:alpha val="43137"/>
                    </a:srgbClr>
                  </a:outerShdw>
                </a:effectLst>
              </a:rPr>
              <a:t>increase</a:t>
            </a:r>
            <a:r>
              <a:rPr lang="en-US" sz="1600" dirty="0">
                <a:solidFill>
                  <a:schemeClr val="tx1"/>
                </a:solidFill>
              </a:rPr>
              <a:t> institutional investment that take into consideration climate smart practices/strategies (incl. NAPs), better articulated among themselves and </a:t>
            </a:r>
            <a:r>
              <a:rPr lang="en-US" sz="1600" b="1" dirty="0">
                <a:solidFill>
                  <a:schemeClr val="accent6">
                    <a:lumMod val="50000"/>
                  </a:schemeClr>
                </a:solidFill>
                <a:effectLst>
                  <a:outerShdw blurRad="38100" dist="38100" dir="2700000" algn="tl">
                    <a:srgbClr val="000000">
                      <a:alpha val="43137"/>
                    </a:srgbClr>
                  </a:outerShdw>
                </a:effectLst>
              </a:rPr>
              <a:t>in collaboration with </a:t>
            </a:r>
            <a:r>
              <a:rPr lang="en-US" sz="1600" dirty="0">
                <a:solidFill>
                  <a:schemeClr val="tx1"/>
                </a:solidFill>
              </a:rPr>
              <a:t>private sector, civil society and researchers informed by CCAFS decision support tools </a:t>
            </a:r>
          </a:p>
          <a:p>
            <a:endParaRPr lang="en-US" sz="1400" b="1" u="sng" dirty="0">
              <a:solidFill>
                <a:schemeClr val="tx1"/>
              </a:solidFill>
            </a:endParaRPr>
          </a:p>
        </p:txBody>
      </p:sp>
      <p:cxnSp>
        <p:nvCxnSpPr>
          <p:cNvPr id="3" name="Gerade Verbindung mit Pfeil 2"/>
          <p:cNvCxnSpPr>
            <a:stCxn id="41" idx="0"/>
            <a:endCxn id="39" idx="2"/>
          </p:cNvCxnSpPr>
          <p:nvPr/>
        </p:nvCxnSpPr>
        <p:spPr>
          <a:xfrm flipV="1">
            <a:off x="4084637" y="1062037"/>
            <a:ext cx="3767265" cy="38100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Gerade Verbindung mit Pfeil 5"/>
          <p:cNvCxnSpPr>
            <a:stCxn id="40" idx="0"/>
          </p:cNvCxnSpPr>
          <p:nvPr/>
        </p:nvCxnSpPr>
        <p:spPr>
          <a:xfrm flipH="1" flipV="1">
            <a:off x="7894637" y="1062037"/>
            <a:ext cx="3586059" cy="39328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6"/>
          <p:cNvSpPr/>
          <p:nvPr/>
        </p:nvSpPr>
        <p:spPr>
          <a:xfrm>
            <a:off x="3703637" y="7609745"/>
            <a:ext cx="3579786"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CoA6 - </a:t>
            </a:r>
            <a:r>
              <a:rPr lang="en-US" sz="1200" dirty="0"/>
              <a:t>Foresight on alternative development and investment pathways for policy formulation, including food access and </a:t>
            </a:r>
            <a:r>
              <a:rPr lang="en-US" sz="1200" dirty="0" err="1"/>
              <a:t>utilisation</a:t>
            </a:r>
            <a:r>
              <a:rPr lang="en-US" sz="1200" dirty="0"/>
              <a:t> scenarios; foresight capacity strengthened</a:t>
            </a:r>
          </a:p>
        </p:txBody>
      </p:sp>
    </p:spTree>
    <p:extLst>
      <p:ext uri="{BB962C8B-B14F-4D97-AF65-F5344CB8AC3E}">
        <p14:creationId xmlns:p14="http://schemas.microsoft.com/office/powerpoint/2010/main" val="7577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Regional Example</a:t>
            </a:r>
            <a:endParaRPr lang="de-DE" dirty="0"/>
          </a:p>
        </p:txBody>
      </p:sp>
    </p:spTree>
    <p:extLst>
      <p:ext uri="{BB962C8B-B14F-4D97-AF65-F5344CB8AC3E}">
        <p14:creationId xmlns:p14="http://schemas.microsoft.com/office/powerpoint/2010/main" val="154519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5702" y="223837"/>
            <a:ext cx="15392399" cy="1371600"/>
          </a:xfrm>
          <a:prstGeom prst="roundRect">
            <a:avLst/>
          </a:prstGeom>
          <a:gradFill flip="none" rotWithShape="1">
            <a:gsLst>
              <a:gs pos="100000">
                <a:schemeClr val="accent2">
                  <a:lumMod val="20000"/>
                  <a:lumOff val="80000"/>
                </a:schemeClr>
              </a:gs>
              <a:gs pos="12000">
                <a:schemeClr val="accent1">
                  <a:tint val="23500"/>
                  <a:satMod val="160000"/>
                  <a:alpha val="18000"/>
                </a:schemeClr>
              </a:gs>
            </a:gsLst>
            <a:path path="circle">
              <a:fillToRect l="100000" t="100000"/>
            </a:path>
            <a:tileRect r="-100000" b="-100000"/>
          </a:gradFill>
          <a:ln>
            <a:noFill/>
          </a:ln>
        </p:spPr>
        <p:style>
          <a:lnRef idx="2">
            <a:schemeClr val="accent2"/>
          </a:lnRef>
          <a:fillRef idx="1">
            <a:schemeClr val="lt1"/>
          </a:fillRef>
          <a:effectRef idx="0">
            <a:schemeClr val="accent2"/>
          </a:effectRef>
          <a:fontRef idx="minor">
            <a:schemeClr val="dk1"/>
          </a:fontRef>
        </p:style>
        <p:txBody>
          <a:bodyPr lIns="91413" tIns="45706" rIns="91413" bIns="45706" spcCol="0" rtlCol="0" anchor="ctr"/>
          <a:lstStyle/>
          <a:p>
            <a:pPr algn="ctr"/>
            <a:r>
              <a:rPr lang="en-US" sz="2000" b="1" dirty="0" smtClean="0">
                <a:solidFill>
                  <a:schemeClr val="accent2">
                    <a:lumMod val="50000"/>
                  </a:schemeClr>
                </a:solidFill>
              </a:rPr>
              <a:t>VISION 2030 for Region X</a:t>
            </a:r>
          </a:p>
          <a:p>
            <a:pPr algn="ctr"/>
            <a:r>
              <a:rPr lang="en-US" sz="1600" b="1" dirty="0" smtClean="0">
                <a:solidFill>
                  <a:schemeClr val="tx1"/>
                </a:solidFill>
              </a:rPr>
              <a:t>The region has a stable food supply, with consumers, particularly rural and urban poor, having adequate access to food commodities.  Farmers and communities practice climate-smart technologies and are resilient to climate change.  Institutional, public and private sector, capacities to implement climate change measures are strong. Climate change adaptation and mitigation measures are integrated in regional and national development plans.  These leads to more resilient agriculture in the region with reduced GHGs contribution.</a:t>
            </a:r>
            <a:endParaRPr lang="es-CO" sz="1600" b="1" dirty="0">
              <a:solidFill>
                <a:schemeClr val="tx1"/>
              </a:solidFill>
            </a:endParaRPr>
          </a:p>
        </p:txBody>
      </p:sp>
      <p:sp>
        <p:nvSpPr>
          <p:cNvPr id="8" name="Rectangle 7"/>
          <p:cNvSpPr/>
          <p:nvPr/>
        </p:nvSpPr>
        <p:spPr>
          <a:xfrm>
            <a:off x="12009437" y="2034877"/>
            <a:ext cx="3401709" cy="3591265"/>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just"/>
            <a:r>
              <a:rPr lang="en-US" sz="1800" b="1" dirty="0" smtClean="0">
                <a:solidFill>
                  <a:srgbClr val="663300"/>
                </a:solidFill>
              </a:rPr>
              <a:t>R </a:t>
            </a:r>
            <a:r>
              <a:rPr lang="en-US" sz="1800" b="1" dirty="0" err="1" smtClean="0">
                <a:solidFill>
                  <a:srgbClr val="663300"/>
                </a:solidFill>
              </a:rPr>
              <a:t>FP#x</a:t>
            </a:r>
            <a:r>
              <a:rPr lang="en-US" sz="1800" b="1" dirty="0" smtClean="0">
                <a:solidFill>
                  <a:srgbClr val="663300"/>
                </a:solidFill>
              </a:rPr>
              <a:t> 2022 Outcome Statement</a:t>
            </a:r>
            <a:endParaRPr lang="en-US" sz="1800" b="1" dirty="0">
              <a:solidFill>
                <a:srgbClr val="663300"/>
              </a:solidFill>
            </a:endParaRPr>
          </a:p>
          <a:p>
            <a:r>
              <a:rPr lang="en-US" sz="1500" b="1" u="sng" dirty="0" smtClean="0">
                <a:solidFill>
                  <a:schemeClr val="tx1"/>
                </a:solidFill>
              </a:rPr>
              <a:t>Policy </a:t>
            </a:r>
            <a:r>
              <a:rPr lang="en-US" sz="1500" b="1" u="sng" dirty="0">
                <a:solidFill>
                  <a:schemeClr val="tx1"/>
                </a:solidFill>
              </a:rPr>
              <a:t>makers </a:t>
            </a:r>
            <a:r>
              <a:rPr lang="en-US" sz="1500" b="1" dirty="0">
                <a:solidFill>
                  <a:schemeClr val="accent6">
                    <a:lumMod val="50000"/>
                  </a:schemeClr>
                </a:solidFill>
                <a:effectLst>
                  <a:outerShdw blurRad="38100" dist="38100" dir="2700000" algn="tl">
                    <a:srgbClr val="000000">
                      <a:alpha val="43137"/>
                    </a:srgbClr>
                  </a:outerShdw>
                </a:effectLst>
              </a:rPr>
              <a:t>enhancing</a:t>
            </a:r>
            <a:r>
              <a:rPr lang="en-US" sz="1500" dirty="0">
                <a:solidFill>
                  <a:schemeClr val="tx1"/>
                </a:solidFill>
              </a:rPr>
              <a:t> the design, investment decisions, implementation and monitoring and evaluation of </a:t>
            </a:r>
            <a:r>
              <a:rPr lang="en-US" sz="1500" dirty="0" smtClean="0">
                <a:solidFill>
                  <a:schemeClr val="tx1"/>
                </a:solidFill>
              </a:rPr>
              <a:t>agro-</a:t>
            </a:r>
            <a:r>
              <a:rPr lang="en-US" sz="1500" dirty="0" err="1" smtClean="0">
                <a:solidFill>
                  <a:schemeClr val="tx1"/>
                </a:solidFill>
              </a:rPr>
              <a:t>sectoral</a:t>
            </a:r>
            <a:r>
              <a:rPr lang="en-US" sz="1500" dirty="0" smtClean="0">
                <a:solidFill>
                  <a:schemeClr val="tx1"/>
                </a:solidFill>
              </a:rPr>
              <a:t> </a:t>
            </a:r>
            <a:r>
              <a:rPr lang="en-US" sz="1500" dirty="0">
                <a:solidFill>
                  <a:schemeClr val="tx1"/>
                </a:solidFill>
              </a:rPr>
              <a:t>climate change policies through a transparent, coordinative and consultative mode from local to national level</a:t>
            </a:r>
            <a:r>
              <a:rPr lang="en-US" sz="1500" dirty="0" smtClean="0">
                <a:solidFill>
                  <a:schemeClr val="tx1"/>
                </a:solidFill>
              </a:rPr>
              <a:t>.</a:t>
            </a:r>
          </a:p>
        </p:txBody>
      </p:sp>
      <p:sp>
        <p:nvSpPr>
          <p:cNvPr id="22" name="Rectangle 6"/>
          <p:cNvSpPr/>
          <p:nvPr/>
        </p:nvSpPr>
        <p:spPr>
          <a:xfrm>
            <a:off x="8580438" y="2032139"/>
            <a:ext cx="3292736" cy="3594266"/>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just"/>
            <a:r>
              <a:rPr lang="en-US" sz="1800" b="1" dirty="0" smtClean="0">
                <a:solidFill>
                  <a:srgbClr val="663300"/>
                </a:solidFill>
              </a:rPr>
              <a:t>R </a:t>
            </a:r>
            <a:r>
              <a:rPr lang="en-US" sz="1800" b="1" dirty="0" err="1" smtClean="0">
                <a:solidFill>
                  <a:srgbClr val="663300"/>
                </a:solidFill>
              </a:rPr>
              <a:t>FP#x</a:t>
            </a:r>
            <a:r>
              <a:rPr lang="en-US" sz="1800" b="1" dirty="0" smtClean="0">
                <a:solidFill>
                  <a:srgbClr val="663300"/>
                </a:solidFill>
              </a:rPr>
              <a:t> 2022 Outcome Statement</a:t>
            </a:r>
            <a:endParaRPr lang="en-US" sz="1800" dirty="0">
              <a:solidFill>
                <a:srgbClr val="663300"/>
              </a:solidFill>
            </a:endParaRPr>
          </a:p>
          <a:p>
            <a:r>
              <a:rPr lang="en-US" sz="1500" b="1" u="sng" dirty="0" smtClean="0">
                <a:solidFill>
                  <a:schemeClr val="tx1"/>
                </a:solidFill>
              </a:rPr>
              <a:t>Public </a:t>
            </a:r>
            <a:r>
              <a:rPr lang="en-US" sz="1500" b="1" u="sng" dirty="0">
                <a:solidFill>
                  <a:schemeClr val="tx1"/>
                </a:solidFill>
              </a:rPr>
              <a:t>sector institutions</a:t>
            </a:r>
            <a:r>
              <a:rPr lang="en-US" sz="1500" dirty="0">
                <a:solidFill>
                  <a:schemeClr val="tx1"/>
                </a:solidFill>
              </a:rPr>
              <a:t>, </a:t>
            </a:r>
            <a:r>
              <a:rPr lang="en-US" sz="1500" b="1" dirty="0">
                <a:solidFill>
                  <a:schemeClr val="accent6">
                    <a:lumMod val="50000"/>
                  </a:schemeClr>
                </a:solidFill>
                <a:effectLst>
                  <a:outerShdw blurRad="38100" dist="38100" dir="2700000" algn="tl">
                    <a:srgbClr val="000000">
                      <a:alpha val="43137"/>
                    </a:srgbClr>
                  </a:outerShdw>
                </a:effectLst>
              </a:rPr>
              <a:t>innovate, plan, invest, </a:t>
            </a:r>
            <a:r>
              <a:rPr lang="en-US" sz="1500" b="1" dirty="0" smtClean="0">
                <a:solidFill>
                  <a:schemeClr val="accent6">
                    <a:lumMod val="50000"/>
                  </a:schemeClr>
                </a:solidFill>
                <a:effectLst>
                  <a:outerShdw blurRad="38100" dist="38100" dir="2700000" algn="tl">
                    <a:srgbClr val="000000">
                      <a:alpha val="43137"/>
                    </a:srgbClr>
                  </a:outerShdw>
                </a:effectLst>
              </a:rPr>
              <a:t>regulate, reform, enforce</a:t>
            </a:r>
            <a:r>
              <a:rPr lang="en-US" sz="1500" dirty="0" smtClean="0">
                <a:solidFill>
                  <a:schemeClr val="tx1"/>
                </a:solidFill>
              </a:rPr>
              <a:t> </a:t>
            </a:r>
            <a:r>
              <a:rPr lang="en-US" sz="1500" dirty="0">
                <a:solidFill>
                  <a:schemeClr val="tx1"/>
                </a:solidFill>
              </a:rPr>
              <a:t>laws and </a:t>
            </a:r>
            <a:r>
              <a:rPr lang="en-US" sz="1500" b="1" dirty="0">
                <a:solidFill>
                  <a:schemeClr val="accent6">
                    <a:lumMod val="50000"/>
                  </a:schemeClr>
                </a:solidFill>
                <a:effectLst>
                  <a:outerShdw blurRad="38100" dist="38100" dir="2700000" algn="tl">
                    <a:srgbClr val="000000">
                      <a:alpha val="43137"/>
                    </a:srgbClr>
                  </a:outerShdw>
                </a:effectLst>
              </a:rPr>
              <a:t>provide </a:t>
            </a:r>
            <a:r>
              <a:rPr lang="en-US" sz="1500" dirty="0">
                <a:solidFill>
                  <a:schemeClr val="tx1"/>
                </a:solidFill>
              </a:rPr>
              <a:t>incentives for understanding, accessing and implementing low-emission/CSA technologies appropriate for local contexts through multi-stakeholder consultation</a:t>
            </a:r>
            <a:r>
              <a:rPr lang="en-US" sz="1500" dirty="0" smtClean="0">
                <a:solidFill>
                  <a:schemeClr val="tx1"/>
                </a:solidFill>
              </a:rPr>
              <a:t>.</a:t>
            </a:r>
          </a:p>
          <a:p>
            <a:endParaRPr lang="en-US" sz="1400" dirty="0">
              <a:solidFill>
                <a:schemeClr val="tx1"/>
              </a:solidFill>
            </a:endParaRPr>
          </a:p>
          <a:p>
            <a:pPr algn="just"/>
            <a:endParaRPr lang="en-US" sz="1400" dirty="0" smtClean="0">
              <a:solidFill>
                <a:schemeClr val="tx1"/>
              </a:solidFill>
            </a:endParaRPr>
          </a:p>
        </p:txBody>
      </p:sp>
      <p:sp>
        <p:nvSpPr>
          <p:cNvPr id="27" name="Rectangle 5"/>
          <p:cNvSpPr/>
          <p:nvPr/>
        </p:nvSpPr>
        <p:spPr>
          <a:xfrm>
            <a:off x="4664444" y="2034877"/>
            <a:ext cx="3763593" cy="3591265"/>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just"/>
            <a:r>
              <a:rPr lang="en-US" sz="1800" b="1" dirty="0" smtClean="0">
                <a:solidFill>
                  <a:srgbClr val="663300"/>
                </a:solidFill>
              </a:rPr>
              <a:t>R </a:t>
            </a:r>
            <a:r>
              <a:rPr lang="en-US" sz="1800" b="1" dirty="0" err="1" smtClean="0">
                <a:solidFill>
                  <a:srgbClr val="663300"/>
                </a:solidFill>
              </a:rPr>
              <a:t>FP#x</a:t>
            </a:r>
            <a:r>
              <a:rPr lang="en-US" sz="1800" b="1" dirty="0" smtClean="0">
                <a:solidFill>
                  <a:srgbClr val="663300"/>
                </a:solidFill>
              </a:rPr>
              <a:t> 2022 Outcome Statement</a:t>
            </a:r>
            <a:endParaRPr lang="en-US" sz="1800" b="1" dirty="0">
              <a:solidFill>
                <a:srgbClr val="663300"/>
              </a:solidFill>
            </a:endParaRPr>
          </a:p>
          <a:p>
            <a:pPr algn="just"/>
            <a:r>
              <a:rPr lang="en-US" sz="1500" b="1" u="sng" dirty="0" smtClean="0">
                <a:solidFill>
                  <a:schemeClr val="tx1"/>
                </a:solidFill>
              </a:rPr>
              <a:t>National </a:t>
            </a:r>
            <a:r>
              <a:rPr lang="en-US" sz="1500" b="1" u="sng" dirty="0">
                <a:solidFill>
                  <a:schemeClr val="tx1"/>
                </a:solidFill>
              </a:rPr>
              <a:t>public sector institutions</a:t>
            </a:r>
            <a:r>
              <a:rPr lang="en-US" sz="1500" b="1" dirty="0">
                <a:solidFill>
                  <a:schemeClr val="tx1"/>
                </a:solidFill>
              </a:rPr>
              <a:t> </a:t>
            </a:r>
            <a:r>
              <a:rPr lang="en-US" sz="1500" b="1" dirty="0" smtClean="0">
                <a:solidFill>
                  <a:schemeClr val="accent6">
                    <a:lumMod val="50000"/>
                  </a:schemeClr>
                </a:solidFill>
                <a:effectLst>
                  <a:outerShdw blurRad="38100" dist="38100" dir="2700000" algn="tl">
                    <a:srgbClr val="000000">
                      <a:alpha val="43137"/>
                    </a:srgbClr>
                  </a:outerShdw>
                </a:effectLst>
              </a:rPr>
              <a:t>understand</a:t>
            </a:r>
            <a:r>
              <a:rPr lang="en-US" sz="1500" dirty="0" smtClean="0">
                <a:solidFill>
                  <a:schemeClr val="tx1"/>
                </a:solidFill>
              </a:rPr>
              <a:t> climate </a:t>
            </a:r>
            <a:r>
              <a:rPr lang="en-US" sz="1500" dirty="0">
                <a:solidFill>
                  <a:schemeClr val="tx1"/>
                </a:solidFill>
              </a:rPr>
              <a:t>information needs of stakeholders in the food system; </a:t>
            </a:r>
            <a:r>
              <a:rPr lang="en-US" sz="1500" b="1" dirty="0">
                <a:solidFill>
                  <a:schemeClr val="accent6">
                    <a:lumMod val="50000"/>
                  </a:schemeClr>
                </a:solidFill>
                <a:effectLst>
                  <a:outerShdw blurRad="38100" dist="38100" dir="2700000" algn="tl">
                    <a:srgbClr val="000000">
                      <a:alpha val="43137"/>
                    </a:srgbClr>
                  </a:outerShdw>
                </a:effectLst>
              </a:rPr>
              <a:t>collaborate</a:t>
            </a:r>
            <a:r>
              <a:rPr lang="en-US" sz="1500" dirty="0">
                <a:solidFill>
                  <a:schemeClr val="tx1"/>
                </a:solidFill>
              </a:rPr>
              <a:t> on the design of climate services and products </a:t>
            </a:r>
            <a:r>
              <a:rPr lang="en-US" sz="1500" dirty="0" smtClean="0">
                <a:solidFill>
                  <a:schemeClr val="tx1"/>
                </a:solidFill>
              </a:rPr>
              <a:t>to meet </a:t>
            </a:r>
            <a:r>
              <a:rPr lang="en-US" sz="1500" dirty="0">
                <a:solidFill>
                  <a:schemeClr val="tx1"/>
                </a:solidFill>
              </a:rPr>
              <a:t>those needs; and </a:t>
            </a:r>
            <a:r>
              <a:rPr lang="en-US" sz="1500" b="1" dirty="0">
                <a:solidFill>
                  <a:schemeClr val="accent6">
                    <a:lumMod val="50000"/>
                  </a:schemeClr>
                </a:solidFill>
                <a:effectLst>
                  <a:outerShdw blurRad="38100" dist="38100" dir="2700000" algn="tl">
                    <a:srgbClr val="000000">
                      <a:alpha val="43137"/>
                    </a:srgbClr>
                  </a:outerShdw>
                </a:effectLst>
              </a:rPr>
              <a:t>interpret and communicate</a:t>
            </a:r>
            <a:r>
              <a:rPr lang="en-US" sz="1500" dirty="0">
                <a:solidFill>
                  <a:schemeClr val="tx1"/>
                </a:solidFill>
              </a:rPr>
              <a:t> the climate information effectively.  </a:t>
            </a:r>
            <a:r>
              <a:rPr lang="en-US" sz="1500" b="1" u="sng" dirty="0">
                <a:solidFill>
                  <a:schemeClr val="tx1"/>
                </a:solidFill>
              </a:rPr>
              <a:t>Private sector (media, ICTs)</a:t>
            </a:r>
            <a:r>
              <a:rPr lang="en-US" sz="1500" b="1" dirty="0">
                <a:solidFill>
                  <a:schemeClr val="tx1"/>
                </a:solidFill>
              </a:rPr>
              <a:t> </a:t>
            </a:r>
            <a:r>
              <a:rPr lang="en-US" sz="1500" b="1" dirty="0">
                <a:solidFill>
                  <a:schemeClr val="accent6">
                    <a:lumMod val="50000"/>
                  </a:schemeClr>
                </a:solidFill>
                <a:effectLst>
                  <a:outerShdw blurRad="38100" dist="38100" dir="2700000" algn="tl">
                    <a:srgbClr val="000000">
                      <a:alpha val="43137"/>
                    </a:srgbClr>
                  </a:outerShdw>
                </a:effectLst>
              </a:rPr>
              <a:t>provide</a:t>
            </a:r>
            <a:r>
              <a:rPr lang="en-US" sz="1500" dirty="0">
                <a:solidFill>
                  <a:schemeClr val="tx1"/>
                </a:solidFill>
              </a:rPr>
              <a:t> infrastructure for climate related services and </a:t>
            </a:r>
            <a:r>
              <a:rPr lang="en-US" sz="1500" b="1" dirty="0">
                <a:solidFill>
                  <a:schemeClr val="accent6">
                    <a:lumMod val="50000"/>
                  </a:schemeClr>
                </a:solidFill>
                <a:effectLst>
                  <a:outerShdw blurRad="38100" dist="38100" dir="2700000" algn="tl">
                    <a:srgbClr val="000000">
                      <a:alpha val="43137"/>
                    </a:srgbClr>
                  </a:outerShdw>
                </a:effectLst>
              </a:rPr>
              <a:t>are actively involved </a:t>
            </a:r>
            <a:r>
              <a:rPr lang="en-US" sz="1500" dirty="0">
                <a:solidFill>
                  <a:schemeClr val="tx1"/>
                </a:solidFill>
              </a:rPr>
              <a:t>in the design and timely communication of </a:t>
            </a:r>
            <a:r>
              <a:rPr lang="en-US" sz="1500" dirty="0" smtClean="0">
                <a:solidFill>
                  <a:schemeClr val="tx1"/>
                </a:solidFill>
              </a:rPr>
              <a:t>user-driven </a:t>
            </a:r>
            <a:r>
              <a:rPr lang="en-US" sz="1500" dirty="0">
                <a:solidFill>
                  <a:schemeClr val="tx1"/>
                </a:solidFill>
              </a:rPr>
              <a:t>climate information</a:t>
            </a:r>
            <a:r>
              <a:rPr lang="en-US" sz="1500" dirty="0" smtClean="0">
                <a:solidFill>
                  <a:schemeClr val="tx1"/>
                </a:solidFill>
              </a:rPr>
              <a:t>.</a:t>
            </a:r>
          </a:p>
          <a:p>
            <a:pPr algn="just"/>
            <a:endParaRPr lang="en-US" sz="1500" dirty="0">
              <a:solidFill>
                <a:schemeClr val="tx1"/>
              </a:solidFill>
            </a:endParaRPr>
          </a:p>
        </p:txBody>
      </p:sp>
      <p:sp>
        <p:nvSpPr>
          <p:cNvPr id="33" name="Rectangle 4"/>
          <p:cNvSpPr/>
          <p:nvPr/>
        </p:nvSpPr>
        <p:spPr>
          <a:xfrm>
            <a:off x="350836" y="2034878"/>
            <a:ext cx="4208925" cy="3599159"/>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just"/>
            <a:r>
              <a:rPr lang="en-US" sz="1800" b="1" dirty="0" smtClean="0">
                <a:solidFill>
                  <a:srgbClr val="663300"/>
                </a:solidFill>
              </a:rPr>
              <a:t>R </a:t>
            </a:r>
            <a:r>
              <a:rPr lang="en-US" sz="1800" b="1" dirty="0" err="1" smtClean="0">
                <a:solidFill>
                  <a:srgbClr val="663300"/>
                </a:solidFill>
              </a:rPr>
              <a:t>FP#x</a:t>
            </a:r>
            <a:r>
              <a:rPr lang="en-US" sz="1800" b="1" dirty="0" smtClean="0">
                <a:solidFill>
                  <a:srgbClr val="663300"/>
                </a:solidFill>
              </a:rPr>
              <a:t> 2022 Outcome Statement</a:t>
            </a:r>
            <a:endParaRPr lang="en-US" sz="1800" b="1" dirty="0">
              <a:solidFill>
                <a:srgbClr val="663300"/>
              </a:solidFill>
            </a:endParaRPr>
          </a:p>
          <a:p>
            <a:r>
              <a:rPr lang="en-US" sz="1500" b="1" u="sng" dirty="0" smtClean="0">
                <a:solidFill>
                  <a:schemeClr val="tx1"/>
                </a:solidFill>
              </a:rPr>
              <a:t>Local </a:t>
            </a:r>
            <a:r>
              <a:rPr lang="en-US" sz="1500" b="1" u="sng" dirty="0">
                <a:solidFill>
                  <a:schemeClr val="tx1"/>
                </a:solidFill>
              </a:rPr>
              <a:t>public and private sector stakeholders (service providers, farmer leaders, </a:t>
            </a:r>
            <a:r>
              <a:rPr lang="en-US" sz="1500" b="1" u="sng" dirty="0" smtClean="0">
                <a:solidFill>
                  <a:schemeClr val="tx1"/>
                </a:solidFill>
              </a:rPr>
              <a:t>etc.) </a:t>
            </a:r>
            <a:r>
              <a:rPr lang="en-US" sz="1500" b="1" dirty="0">
                <a:solidFill>
                  <a:schemeClr val="accent6">
                    <a:lumMod val="50000"/>
                  </a:schemeClr>
                </a:solidFill>
                <a:effectLst>
                  <a:outerShdw blurRad="38100" dist="38100" dir="2700000" algn="tl">
                    <a:srgbClr val="000000">
                      <a:alpha val="43137"/>
                    </a:srgbClr>
                  </a:outerShdw>
                </a:effectLst>
              </a:rPr>
              <a:t>are engaged</a:t>
            </a:r>
            <a:r>
              <a:rPr lang="en-US" sz="1500" dirty="0">
                <a:solidFill>
                  <a:schemeClr val="tx1"/>
                </a:solidFill>
              </a:rPr>
              <a:t> in identifying and meeting </a:t>
            </a:r>
            <a:r>
              <a:rPr lang="en-US" sz="1500" dirty="0" smtClean="0">
                <a:solidFill>
                  <a:schemeClr val="tx1"/>
                </a:solidFill>
              </a:rPr>
              <a:t>farmer priorities, incl. </a:t>
            </a:r>
            <a:r>
              <a:rPr lang="en-US" sz="1500" dirty="0">
                <a:solidFill>
                  <a:schemeClr val="tx1"/>
                </a:solidFill>
              </a:rPr>
              <a:t>women and </a:t>
            </a:r>
            <a:r>
              <a:rPr lang="en-US" sz="1500" dirty="0" smtClean="0">
                <a:solidFill>
                  <a:schemeClr val="tx1"/>
                </a:solidFill>
              </a:rPr>
              <a:t>marginalized </a:t>
            </a:r>
            <a:r>
              <a:rPr lang="en-US" sz="1500" dirty="0">
                <a:solidFill>
                  <a:schemeClr val="tx1"/>
                </a:solidFill>
              </a:rPr>
              <a:t>groups, </a:t>
            </a:r>
            <a:r>
              <a:rPr lang="en-US" sz="1500" dirty="0" smtClean="0">
                <a:solidFill>
                  <a:schemeClr val="tx1"/>
                </a:solidFill>
              </a:rPr>
              <a:t>and </a:t>
            </a:r>
            <a:r>
              <a:rPr lang="en-US" sz="1500" dirty="0">
                <a:solidFill>
                  <a:schemeClr val="tx1"/>
                </a:solidFill>
              </a:rPr>
              <a:t>accessing CSA knowledge, technologies, and </a:t>
            </a:r>
            <a:r>
              <a:rPr lang="en-US" sz="1500" dirty="0" smtClean="0">
                <a:solidFill>
                  <a:schemeClr val="tx1"/>
                </a:solidFill>
              </a:rPr>
              <a:t>tools to increase their awareness </a:t>
            </a:r>
            <a:r>
              <a:rPr lang="en-US" sz="1500" dirty="0">
                <a:solidFill>
                  <a:schemeClr val="tx1"/>
                </a:solidFill>
              </a:rPr>
              <a:t>and </a:t>
            </a:r>
            <a:r>
              <a:rPr lang="en-US" sz="1500" dirty="0" smtClean="0">
                <a:solidFill>
                  <a:schemeClr val="tx1"/>
                </a:solidFill>
              </a:rPr>
              <a:t>capacity </a:t>
            </a:r>
            <a:r>
              <a:rPr lang="en-US" sz="1500" dirty="0">
                <a:solidFill>
                  <a:schemeClr val="tx1"/>
                </a:solidFill>
              </a:rPr>
              <a:t>to advise on </a:t>
            </a:r>
            <a:r>
              <a:rPr lang="en-US" sz="1500" dirty="0" smtClean="0">
                <a:solidFill>
                  <a:schemeClr val="tx1"/>
                </a:solidFill>
              </a:rPr>
              <a:t>evidence- </a:t>
            </a:r>
            <a:r>
              <a:rPr lang="en-US" sz="1500" dirty="0">
                <a:solidFill>
                  <a:schemeClr val="tx1"/>
                </a:solidFill>
              </a:rPr>
              <a:t>and </a:t>
            </a:r>
            <a:r>
              <a:rPr lang="en-US" sz="1500" dirty="0" smtClean="0">
                <a:solidFill>
                  <a:schemeClr val="tx1"/>
                </a:solidFill>
              </a:rPr>
              <a:t>knowledge-based </a:t>
            </a:r>
            <a:r>
              <a:rPr lang="en-US" sz="1500" dirty="0">
                <a:solidFill>
                  <a:schemeClr val="tx1"/>
                </a:solidFill>
              </a:rPr>
              <a:t>climate smart technologies.  </a:t>
            </a:r>
            <a:r>
              <a:rPr lang="en-US" sz="1500" b="1" u="sng" dirty="0" smtClean="0">
                <a:solidFill>
                  <a:schemeClr val="tx1"/>
                </a:solidFill>
              </a:rPr>
              <a:t>The </a:t>
            </a:r>
            <a:r>
              <a:rPr lang="en-US" sz="1500" b="1" u="sng" dirty="0">
                <a:solidFill>
                  <a:schemeClr val="tx1"/>
                </a:solidFill>
              </a:rPr>
              <a:t>public sector</a:t>
            </a:r>
            <a:r>
              <a:rPr lang="en-US" sz="1500" dirty="0">
                <a:solidFill>
                  <a:schemeClr val="tx1"/>
                </a:solidFill>
              </a:rPr>
              <a:t> at various levels </a:t>
            </a:r>
            <a:r>
              <a:rPr lang="en-US" sz="1500" b="1" dirty="0" smtClean="0">
                <a:solidFill>
                  <a:schemeClr val="accent6">
                    <a:lumMod val="50000"/>
                  </a:schemeClr>
                </a:solidFill>
                <a:effectLst>
                  <a:outerShdw blurRad="38100" dist="38100" dir="2700000" algn="tl">
                    <a:srgbClr val="000000">
                      <a:alpha val="43137"/>
                    </a:srgbClr>
                  </a:outerShdw>
                </a:effectLst>
              </a:rPr>
              <a:t>is providing</a:t>
            </a:r>
            <a:r>
              <a:rPr lang="en-US" sz="1500" dirty="0" smtClean="0">
                <a:solidFill>
                  <a:schemeClr val="tx1"/>
                </a:solidFill>
              </a:rPr>
              <a:t> an enabling </a:t>
            </a:r>
            <a:r>
              <a:rPr lang="en-US" sz="1500" dirty="0">
                <a:solidFill>
                  <a:schemeClr val="tx1"/>
                </a:solidFill>
              </a:rPr>
              <a:t>environment (e.g., policies, frameworks), adequate investments, incentives, and appropriate technologies to catalyze coordination and encourage private sector support and </a:t>
            </a:r>
            <a:r>
              <a:rPr lang="en-US" sz="1500" dirty="0" smtClean="0">
                <a:solidFill>
                  <a:schemeClr val="tx1"/>
                </a:solidFill>
              </a:rPr>
              <a:t>participation </a:t>
            </a:r>
            <a:r>
              <a:rPr lang="en-US" sz="1500" dirty="0">
                <a:solidFill>
                  <a:schemeClr val="tx1"/>
                </a:solidFill>
              </a:rPr>
              <a:t>for widespread adaptation and sharing of climate smart technologies and practices</a:t>
            </a:r>
            <a:r>
              <a:rPr lang="en-US" sz="1500" dirty="0" smtClean="0">
                <a:solidFill>
                  <a:schemeClr val="tx1"/>
                </a:solidFill>
              </a:rPr>
              <a:t>.</a:t>
            </a:r>
          </a:p>
        </p:txBody>
      </p:sp>
      <p:sp>
        <p:nvSpPr>
          <p:cNvPr id="39" name="Abgerundetes Rechteck 38"/>
          <p:cNvSpPr/>
          <p:nvPr/>
        </p:nvSpPr>
        <p:spPr>
          <a:xfrm>
            <a:off x="274637" y="5903976"/>
            <a:ext cx="4080130" cy="304800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1400" b="1" u="sng" dirty="0" smtClean="0">
                <a:solidFill>
                  <a:schemeClr val="tx1">
                    <a:lumMod val="75000"/>
                    <a:lumOff val="25000"/>
                  </a:schemeClr>
                </a:solidFill>
              </a:rPr>
              <a:t>Indicator 1: </a:t>
            </a:r>
            <a:r>
              <a:rPr lang="en-US" sz="1400" dirty="0">
                <a:solidFill>
                  <a:schemeClr val="tx1">
                    <a:lumMod val="75000"/>
                    <a:lumOff val="25000"/>
                  </a:schemeClr>
                </a:solidFill>
              </a:rPr>
              <a:t># of major development initiatives and public institutions at national and subnational levels using CCAFS science and decision support tools to prioritize and inform project implementation of equitable best bet CSA interventions/options </a:t>
            </a:r>
            <a:r>
              <a:rPr lang="en-US" sz="1400" dirty="0" smtClean="0">
                <a:solidFill>
                  <a:schemeClr val="tx1">
                    <a:lumMod val="75000"/>
                    <a:lumOff val="25000"/>
                  </a:schemeClr>
                </a:solidFill>
              </a:rPr>
              <a:t> </a:t>
            </a:r>
          </a:p>
          <a:p>
            <a:pPr algn="just"/>
            <a:r>
              <a:rPr lang="en-US" sz="1400" b="1" u="sng" dirty="0">
                <a:solidFill>
                  <a:schemeClr val="tx1"/>
                </a:solidFill>
              </a:rPr>
              <a:t>Target </a:t>
            </a:r>
            <a:r>
              <a:rPr lang="en-US" sz="1400" dirty="0" smtClean="0">
                <a:solidFill>
                  <a:schemeClr val="tx1"/>
                </a:solidFill>
              </a:rPr>
              <a:t>FP1 15 </a:t>
            </a:r>
            <a:r>
              <a:rPr lang="en-US" sz="1400" dirty="0" smtClean="0">
                <a:solidFill>
                  <a:schemeClr val="tx1"/>
                </a:solidFill>
                <a:sym typeface="Wingdings" panose="05000000000000000000" pitchFamily="2" charset="2"/>
              </a:rPr>
              <a:t> 21</a:t>
            </a:r>
            <a:r>
              <a:rPr lang="en-US" sz="1400" dirty="0" smtClean="0">
                <a:solidFill>
                  <a:schemeClr val="tx1"/>
                </a:solidFill>
              </a:rPr>
              <a:t>, </a:t>
            </a:r>
            <a:r>
              <a:rPr lang="en-US" sz="1400" dirty="0">
                <a:solidFill>
                  <a:schemeClr val="tx1"/>
                </a:solidFill>
              </a:rPr>
              <a:t>Contribution LAM: </a:t>
            </a:r>
            <a:r>
              <a:rPr lang="en-US" sz="1400" dirty="0" smtClean="0">
                <a:solidFill>
                  <a:schemeClr val="tx1"/>
                </a:solidFill>
              </a:rPr>
              <a:t>3</a:t>
            </a:r>
            <a:endParaRPr lang="en-US" sz="1400" dirty="0">
              <a:solidFill>
                <a:schemeClr val="tx1"/>
              </a:solidFill>
            </a:endParaRPr>
          </a:p>
          <a:p>
            <a:pPr lvl="0" algn="just"/>
            <a:endParaRPr lang="es-CO" sz="1400" dirty="0">
              <a:solidFill>
                <a:schemeClr val="tx1">
                  <a:lumMod val="75000"/>
                  <a:lumOff val="25000"/>
                </a:schemeClr>
              </a:solidFill>
            </a:endParaRPr>
          </a:p>
          <a:p>
            <a:pPr algn="just"/>
            <a:r>
              <a:rPr lang="en-US" sz="1400" b="1" u="sng" dirty="0">
                <a:solidFill>
                  <a:schemeClr val="tx1">
                    <a:lumMod val="75000"/>
                    <a:lumOff val="25000"/>
                  </a:schemeClr>
                </a:solidFill>
              </a:rPr>
              <a:t>Indicator </a:t>
            </a:r>
            <a:r>
              <a:rPr lang="en-US" sz="1400" b="1" u="sng" dirty="0" smtClean="0">
                <a:solidFill>
                  <a:schemeClr val="tx1">
                    <a:lumMod val="75000"/>
                    <a:lumOff val="25000"/>
                  </a:schemeClr>
                </a:solidFill>
              </a:rPr>
              <a:t>2: </a:t>
            </a:r>
            <a:r>
              <a:rPr lang="en-US" sz="1400" dirty="0" smtClean="0">
                <a:solidFill>
                  <a:schemeClr val="tx1">
                    <a:lumMod val="75000"/>
                    <a:lumOff val="25000"/>
                  </a:schemeClr>
                </a:solidFill>
              </a:rPr>
              <a:t># </a:t>
            </a:r>
            <a:r>
              <a:rPr lang="en-US" sz="1400" dirty="0">
                <a:solidFill>
                  <a:schemeClr val="tx1">
                    <a:lumMod val="75000"/>
                    <a:lumOff val="25000"/>
                  </a:schemeClr>
                </a:solidFill>
              </a:rPr>
              <a:t>of public-private actors (including financing) at national and sub-national levels </a:t>
            </a:r>
            <a:r>
              <a:rPr lang="en-US" sz="1400" b="1" dirty="0">
                <a:solidFill>
                  <a:schemeClr val="tx1">
                    <a:lumMod val="75000"/>
                    <a:lumOff val="25000"/>
                  </a:schemeClr>
                </a:solidFill>
              </a:rPr>
              <a:t>are using incentive mechanisms</a:t>
            </a:r>
            <a:r>
              <a:rPr lang="en-US" sz="1400" dirty="0">
                <a:solidFill>
                  <a:schemeClr val="tx1">
                    <a:lumMod val="75000"/>
                    <a:lumOff val="25000"/>
                  </a:schemeClr>
                </a:solidFill>
              </a:rPr>
              <a:t> </a:t>
            </a:r>
            <a:r>
              <a:rPr lang="en-US" sz="1400" b="1" dirty="0">
                <a:solidFill>
                  <a:schemeClr val="tx1">
                    <a:lumMod val="75000"/>
                    <a:lumOff val="25000"/>
                  </a:schemeClr>
                </a:solidFill>
              </a:rPr>
              <a:t>and new business models/markets that explicitly promote climate smart approaches along the value chain </a:t>
            </a:r>
          </a:p>
          <a:p>
            <a:pPr algn="just"/>
            <a:r>
              <a:rPr lang="en-US" sz="1400" b="1" u="sng" dirty="0">
                <a:solidFill>
                  <a:schemeClr val="tx1"/>
                </a:solidFill>
              </a:rPr>
              <a:t>Target </a:t>
            </a:r>
            <a:r>
              <a:rPr lang="en-US" sz="1400" dirty="0" smtClean="0">
                <a:solidFill>
                  <a:schemeClr val="tx1"/>
                </a:solidFill>
              </a:rPr>
              <a:t>FP1 </a:t>
            </a:r>
            <a:r>
              <a:rPr lang="en-US" sz="1400" dirty="0">
                <a:solidFill>
                  <a:schemeClr val="tx1"/>
                </a:solidFill>
              </a:rPr>
              <a:t>xx, contribution LAM: </a:t>
            </a:r>
            <a:r>
              <a:rPr lang="en-US" sz="1400" dirty="0" smtClean="0">
                <a:solidFill>
                  <a:schemeClr val="tx1"/>
                </a:solidFill>
              </a:rPr>
              <a:t>X</a:t>
            </a:r>
            <a:endParaRPr lang="en-US" sz="1400" dirty="0">
              <a:solidFill>
                <a:schemeClr val="tx1"/>
              </a:solidFill>
            </a:endParaRPr>
          </a:p>
        </p:txBody>
      </p:sp>
      <p:sp>
        <p:nvSpPr>
          <p:cNvPr id="40" name="Abgerundetes Rechteck 39"/>
          <p:cNvSpPr/>
          <p:nvPr/>
        </p:nvSpPr>
        <p:spPr>
          <a:xfrm>
            <a:off x="4694237" y="5906062"/>
            <a:ext cx="3707204" cy="304800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1400" b="1" dirty="0">
                <a:solidFill>
                  <a:schemeClr val="tx1">
                    <a:lumMod val="75000"/>
                    <a:lumOff val="25000"/>
                  </a:schemeClr>
                </a:solidFill>
              </a:rPr>
              <a:t>Indicator 1: </a:t>
            </a:r>
            <a:r>
              <a:rPr lang="en-US" sz="1400" dirty="0">
                <a:solidFill>
                  <a:schemeClr val="tx1">
                    <a:lumMod val="75000"/>
                    <a:lumOff val="25000"/>
                  </a:schemeClr>
                </a:solidFill>
              </a:rPr>
              <a:t># </a:t>
            </a:r>
            <a:r>
              <a:rPr lang="en-US" sz="1400" dirty="0" smtClean="0">
                <a:solidFill>
                  <a:schemeClr val="tx1">
                    <a:lumMod val="75000"/>
                    <a:lumOff val="25000"/>
                  </a:schemeClr>
                </a:solidFill>
              </a:rPr>
              <a:t>of </a:t>
            </a:r>
            <a:r>
              <a:rPr lang="en-US" sz="1400" dirty="0">
                <a:solidFill>
                  <a:schemeClr val="tx1">
                    <a:lumMod val="75000"/>
                    <a:lumOff val="25000"/>
                  </a:schemeClr>
                </a:solidFill>
              </a:rPr>
              <a:t>countries in which regional, national, and/or sub-national institutions use research outputs to develop or improve major demand-driven, equitable, climate informed services that support rural communities</a:t>
            </a:r>
          </a:p>
          <a:p>
            <a:pPr lvl="0" algn="just"/>
            <a:r>
              <a:rPr lang="en-US" sz="1400" b="1" u="sng" dirty="0" smtClean="0">
                <a:solidFill>
                  <a:schemeClr val="tx1">
                    <a:lumMod val="75000"/>
                    <a:lumOff val="25000"/>
                  </a:schemeClr>
                </a:solidFill>
              </a:rPr>
              <a:t>Target </a:t>
            </a:r>
            <a:r>
              <a:rPr lang="en-US" sz="1400" dirty="0" smtClean="0">
                <a:solidFill>
                  <a:schemeClr val="tx1">
                    <a:lumMod val="75000"/>
                    <a:lumOff val="25000"/>
                  </a:schemeClr>
                </a:solidFill>
              </a:rPr>
              <a:t>FP2: </a:t>
            </a:r>
            <a:r>
              <a:rPr lang="en-US" sz="1400" dirty="0">
                <a:solidFill>
                  <a:schemeClr val="tx1">
                    <a:lumMod val="75000"/>
                    <a:lumOff val="25000"/>
                  </a:schemeClr>
                </a:solidFill>
              </a:rPr>
              <a:t>xx, Contribution LAM: X</a:t>
            </a:r>
          </a:p>
          <a:p>
            <a:pPr lvl="0" algn="just"/>
            <a:endParaRPr lang="en-US" sz="1400" b="1" dirty="0" smtClean="0">
              <a:solidFill>
                <a:schemeClr val="tx1">
                  <a:lumMod val="75000"/>
                  <a:lumOff val="25000"/>
                </a:schemeClr>
              </a:solidFill>
            </a:endParaRPr>
          </a:p>
          <a:p>
            <a:pPr lvl="0" algn="just"/>
            <a:r>
              <a:rPr lang="en-US" sz="1400" b="1" dirty="0" smtClean="0">
                <a:solidFill>
                  <a:schemeClr val="tx1">
                    <a:lumMod val="75000"/>
                    <a:lumOff val="25000"/>
                  </a:schemeClr>
                </a:solidFill>
              </a:rPr>
              <a:t>Indicator 2: </a:t>
            </a:r>
            <a:r>
              <a:rPr lang="en-US" sz="1400" dirty="0">
                <a:solidFill>
                  <a:schemeClr val="tx1">
                    <a:lumMod val="75000"/>
                    <a:lumOff val="25000"/>
                  </a:schemeClr>
                </a:solidFill>
              </a:rPr>
              <a:t>Increase in research-informed demand-driven investments in climate services for agriculture and food security decision-making</a:t>
            </a:r>
            <a:endParaRPr lang="es-CO" sz="1400" dirty="0">
              <a:solidFill>
                <a:schemeClr val="tx1">
                  <a:lumMod val="75000"/>
                  <a:lumOff val="25000"/>
                </a:schemeClr>
              </a:solidFill>
            </a:endParaRPr>
          </a:p>
          <a:p>
            <a:pPr lvl="0" algn="just"/>
            <a:r>
              <a:rPr lang="en-US" sz="1400" b="1" u="sng" dirty="0" smtClean="0">
                <a:solidFill>
                  <a:schemeClr val="tx1">
                    <a:lumMod val="75000"/>
                    <a:lumOff val="25000"/>
                  </a:schemeClr>
                </a:solidFill>
              </a:rPr>
              <a:t>Target</a:t>
            </a:r>
            <a:r>
              <a:rPr lang="en-US" sz="1400" dirty="0" smtClean="0">
                <a:solidFill>
                  <a:schemeClr val="tx1">
                    <a:lumMod val="75000"/>
                    <a:lumOff val="25000"/>
                  </a:schemeClr>
                </a:solidFill>
              </a:rPr>
              <a:t> FP2: 10 </a:t>
            </a:r>
            <a:r>
              <a:rPr lang="en-US" sz="1400" dirty="0" smtClean="0">
                <a:solidFill>
                  <a:schemeClr val="tx1">
                    <a:lumMod val="75000"/>
                    <a:lumOff val="25000"/>
                  </a:schemeClr>
                </a:solidFill>
                <a:sym typeface="Wingdings" panose="05000000000000000000" pitchFamily="2" charset="2"/>
              </a:rPr>
              <a:t> 15</a:t>
            </a:r>
            <a:r>
              <a:rPr lang="en-US" sz="1400" dirty="0" smtClean="0">
                <a:solidFill>
                  <a:schemeClr val="tx1">
                    <a:lumMod val="75000"/>
                    <a:lumOff val="25000"/>
                  </a:schemeClr>
                </a:solidFill>
              </a:rPr>
              <a:t>, </a:t>
            </a:r>
            <a:r>
              <a:rPr lang="en-US" sz="1400" dirty="0">
                <a:solidFill>
                  <a:schemeClr val="tx1">
                    <a:lumMod val="75000"/>
                    <a:lumOff val="25000"/>
                  </a:schemeClr>
                </a:solidFill>
              </a:rPr>
              <a:t>Contribution LAM: </a:t>
            </a:r>
            <a:r>
              <a:rPr lang="en-US" sz="1400" dirty="0" smtClean="0">
                <a:solidFill>
                  <a:schemeClr val="tx1">
                    <a:lumMod val="75000"/>
                    <a:lumOff val="25000"/>
                  </a:schemeClr>
                </a:solidFill>
              </a:rPr>
              <a:t>3</a:t>
            </a:r>
            <a:endParaRPr lang="en-US" sz="1400" dirty="0">
              <a:solidFill>
                <a:schemeClr val="tx1">
                  <a:lumMod val="75000"/>
                  <a:lumOff val="25000"/>
                </a:schemeClr>
              </a:solidFill>
            </a:endParaRPr>
          </a:p>
          <a:p>
            <a:pPr lvl="0" algn="just"/>
            <a:endParaRPr lang="en-US" sz="1400" b="1" dirty="0" smtClean="0">
              <a:solidFill>
                <a:schemeClr val="tx1">
                  <a:lumMod val="75000"/>
                  <a:lumOff val="25000"/>
                </a:schemeClr>
              </a:solidFill>
            </a:endParaRPr>
          </a:p>
        </p:txBody>
      </p:sp>
      <p:sp>
        <p:nvSpPr>
          <p:cNvPr id="41" name="Abgerundetes Rechteck 40"/>
          <p:cNvSpPr/>
          <p:nvPr/>
        </p:nvSpPr>
        <p:spPr>
          <a:xfrm>
            <a:off x="8495566" y="5938837"/>
            <a:ext cx="3292736" cy="304800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1400" b="1" dirty="0" smtClean="0">
                <a:solidFill>
                  <a:schemeClr val="tx1">
                    <a:lumMod val="75000"/>
                    <a:lumOff val="25000"/>
                  </a:schemeClr>
                </a:solidFill>
              </a:rPr>
              <a:t>Indicator 1: </a:t>
            </a:r>
            <a:r>
              <a:rPr lang="en-US" sz="1400" dirty="0">
                <a:solidFill>
                  <a:schemeClr val="tx1">
                    <a:lumMod val="75000"/>
                    <a:lumOff val="25000"/>
                  </a:schemeClr>
                </a:solidFill>
              </a:rPr>
              <a:t># of  </a:t>
            </a:r>
            <a:r>
              <a:rPr lang="en-US" sz="1400" dirty="0" smtClean="0">
                <a:solidFill>
                  <a:schemeClr val="tx1">
                    <a:lumMod val="75000"/>
                    <a:lumOff val="25000"/>
                  </a:schemeClr>
                </a:solidFill>
              </a:rPr>
              <a:t>… </a:t>
            </a:r>
          </a:p>
          <a:p>
            <a:pPr lvl="0" algn="just"/>
            <a:r>
              <a:rPr lang="en-US" sz="1400" b="1" u="sng" dirty="0" smtClean="0">
                <a:solidFill>
                  <a:schemeClr val="tx1">
                    <a:lumMod val="75000"/>
                    <a:lumOff val="25000"/>
                  </a:schemeClr>
                </a:solidFill>
              </a:rPr>
              <a:t>Target</a:t>
            </a:r>
            <a:r>
              <a:rPr lang="en-US" sz="1400" dirty="0" smtClean="0">
                <a:solidFill>
                  <a:schemeClr val="tx1">
                    <a:lumMod val="75000"/>
                    <a:lumOff val="25000"/>
                  </a:schemeClr>
                </a:solidFill>
              </a:rPr>
              <a:t> FP3: xx, Contribution LAM: X</a:t>
            </a:r>
            <a:endParaRPr lang="en-US" sz="1400" dirty="0">
              <a:solidFill>
                <a:schemeClr val="tx1">
                  <a:lumMod val="75000"/>
                  <a:lumOff val="25000"/>
                </a:schemeClr>
              </a:solidFill>
            </a:endParaRPr>
          </a:p>
          <a:p>
            <a:pPr lvl="0" algn="just"/>
            <a:endParaRPr lang="es-CO" sz="1400" dirty="0">
              <a:solidFill>
                <a:schemeClr val="tx1">
                  <a:lumMod val="75000"/>
                  <a:lumOff val="25000"/>
                </a:schemeClr>
              </a:solidFill>
            </a:endParaRPr>
          </a:p>
          <a:p>
            <a:pPr algn="just"/>
            <a:r>
              <a:rPr lang="en-US" sz="1400" b="1" dirty="0">
                <a:solidFill>
                  <a:schemeClr val="tx1">
                    <a:lumMod val="75000"/>
                    <a:lumOff val="25000"/>
                  </a:schemeClr>
                </a:solidFill>
              </a:rPr>
              <a:t>Indicator </a:t>
            </a:r>
            <a:r>
              <a:rPr lang="en-US" sz="1400" b="1" dirty="0" smtClean="0">
                <a:solidFill>
                  <a:schemeClr val="tx1">
                    <a:lumMod val="75000"/>
                    <a:lumOff val="25000"/>
                  </a:schemeClr>
                </a:solidFill>
              </a:rPr>
              <a:t>2: </a:t>
            </a:r>
            <a:r>
              <a:rPr lang="en-US" sz="1400" dirty="0" smtClean="0">
                <a:solidFill>
                  <a:schemeClr val="tx1">
                    <a:lumMod val="75000"/>
                    <a:lumOff val="25000"/>
                  </a:schemeClr>
                </a:solidFill>
              </a:rPr>
              <a:t># </a:t>
            </a:r>
            <a:r>
              <a:rPr lang="en-US" sz="1400" dirty="0">
                <a:solidFill>
                  <a:schemeClr val="tx1">
                    <a:lumMod val="75000"/>
                    <a:lumOff val="25000"/>
                  </a:schemeClr>
                </a:solidFill>
              </a:rPr>
              <a:t>of </a:t>
            </a:r>
            <a:r>
              <a:rPr lang="en-US" sz="1400" dirty="0" smtClean="0">
                <a:solidFill>
                  <a:schemeClr val="tx1">
                    <a:lumMod val="75000"/>
                    <a:lumOff val="25000"/>
                  </a:schemeClr>
                </a:solidFill>
              </a:rPr>
              <a:t>… </a:t>
            </a:r>
          </a:p>
          <a:p>
            <a:pPr algn="just"/>
            <a:r>
              <a:rPr lang="en-US" sz="1400" b="1" u="sng" dirty="0" smtClean="0">
                <a:solidFill>
                  <a:schemeClr val="tx1">
                    <a:lumMod val="75000"/>
                    <a:lumOff val="25000"/>
                  </a:schemeClr>
                </a:solidFill>
              </a:rPr>
              <a:t>Target</a:t>
            </a:r>
            <a:r>
              <a:rPr lang="en-US" sz="1400" dirty="0" smtClean="0">
                <a:solidFill>
                  <a:schemeClr val="tx1">
                    <a:lumMod val="75000"/>
                    <a:lumOff val="25000"/>
                  </a:schemeClr>
                </a:solidFill>
              </a:rPr>
              <a:t> </a:t>
            </a:r>
            <a:r>
              <a:rPr lang="en-US" sz="1400" dirty="0">
                <a:solidFill>
                  <a:schemeClr val="tx1">
                    <a:lumMod val="75000"/>
                    <a:lumOff val="25000"/>
                  </a:schemeClr>
                </a:solidFill>
              </a:rPr>
              <a:t>FP3: xx, Contribution LAM: X</a:t>
            </a:r>
          </a:p>
        </p:txBody>
      </p:sp>
      <p:sp>
        <p:nvSpPr>
          <p:cNvPr id="42" name="Abgerundetes Rechteck 41"/>
          <p:cNvSpPr/>
          <p:nvPr/>
        </p:nvSpPr>
        <p:spPr>
          <a:xfrm>
            <a:off x="11924565" y="5903976"/>
            <a:ext cx="3429000" cy="304800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lumMod val="75000"/>
                    <a:lumOff val="25000"/>
                  </a:schemeClr>
                </a:solidFill>
              </a:rPr>
              <a:t>Indicator 1: </a:t>
            </a:r>
            <a:r>
              <a:rPr lang="en-US" sz="1400" u="sng" dirty="0" smtClean="0">
                <a:solidFill>
                  <a:schemeClr val="tx1"/>
                </a:solidFill>
              </a:rPr>
              <a:t> </a:t>
            </a:r>
            <a:r>
              <a:rPr lang="en-US" sz="1400" dirty="0">
                <a:solidFill>
                  <a:schemeClr val="tx1"/>
                </a:solidFill>
              </a:rPr>
              <a:t># of equitable national/ sub-national food system policies enacted that take into consideration climate smart practices and strategies </a:t>
            </a:r>
            <a:endParaRPr lang="en-US" sz="1400" dirty="0" smtClean="0">
              <a:solidFill>
                <a:schemeClr val="tx1"/>
              </a:solidFill>
            </a:endParaRPr>
          </a:p>
          <a:p>
            <a:r>
              <a:rPr lang="en-US" sz="1400" b="1" u="sng" dirty="0" smtClean="0">
                <a:solidFill>
                  <a:schemeClr val="tx1"/>
                </a:solidFill>
              </a:rPr>
              <a:t>Target</a:t>
            </a:r>
            <a:r>
              <a:rPr lang="en-US" sz="1400" dirty="0" smtClean="0">
                <a:solidFill>
                  <a:schemeClr val="tx1"/>
                </a:solidFill>
              </a:rPr>
              <a:t> FP4 xx, Contribution LAM: x</a:t>
            </a:r>
            <a:endParaRPr lang="en-US" sz="1400" dirty="0">
              <a:solidFill>
                <a:schemeClr val="tx1"/>
              </a:solidFill>
            </a:endParaRPr>
          </a:p>
          <a:p>
            <a:pPr algn="just"/>
            <a:endParaRPr lang="en-US" sz="1400" u="sng" dirty="0" smtClean="0">
              <a:solidFill>
                <a:schemeClr val="tx1"/>
              </a:solidFill>
            </a:endParaRPr>
          </a:p>
          <a:p>
            <a:pPr algn="just"/>
            <a:r>
              <a:rPr lang="en-US" sz="1400" u="sng" dirty="0" smtClean="0">
                <a:solidFill>
                  <a:schemeClr val="tx1"/>
                </a:solidFill>
              </a:rPr>
              <a:t>Indicator </a:t>
            </a:r>
            <a:r>
              <a:rPr lang="en-US" sz="1400" u="sng" dirty="0">
                <a:solidFill>
                  <a:schemeClr val="tx1"/>
                </a:solidFill>
              </a:rPr>
              <a:t>#2:</a:t>
            </a:r>
            <a:r>
              <a:rPr lang="en-US" sz="1400" dirty="0">
                <a:solidFill>
                  <a:schemeClr val="tx1"/>
                </a:solidFill>
              </a:rPr>
              <a:t> % change in investment in national/ sub-national equitable food system institutions that take into consideration climate smart practices/ strategies compared with 2014 </a:t>
            </a:r>
            <a:endParaRPr lang="en-US" sz="1400" dirty="0" smtClean="0">
              <a:solidFill>
                <a:schemeClr val="tx1"/>
              </a:solidFill>
            </a:endParaRPr>
          </a:p>
          <a:p>
            <a:pPr algn="just"/>
            <a:r>
              <a:rPr lang="en-US" sz="1400" b="1" u="sng" dirty="0" smtClean="0">
                <a:solidFill>
                  <a:schemeClr val="tx1"/>
                </a:solidFill>
              </a:rPr>
              <a:t>Target</a:t>
            </a:r>
            <a:r>
              <a:rPr lang="en-US" sz="1400" dirty="0" smtClean="0">
                <a:solidFill>
                  <a:schemeClr val="tx1"/>
                </a:solidFill>
              </a:rPr>
              <a:t> FP4 xx, contribution LAM: X</a:t>
            </a:r>
            <a:endParaRPr lang="en-US" sz="1400" dirty="0">
              <a:solidFill>
                <a:schemeClr val="tx1"/>
              </a:solidFill>
            </a:endParaRPr>
          </a:p>
        </p:txBody>
      </p:sp>
      <p:cxnSp>
        <p:nvCxnSpPr>
          <p:cNvPr id="3" name="Gerade Verbindung mit Pfeil 2"/>
          <p:cNvCxnSpPr>
            <a:stCxn id="33" idx="0"/>
            <a:endCxn id="4" idx="2"/>
          </p:cNvCxnSpPr>
          <p:nvPr/>
        </p:nvCxnSpPr>
        <p:spPr>
          <a:xfrm flipV="1">
            <a:off x="2455299" y="1595437"/>
            <a:ext cx="5396603" cy="43944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6599237" y="1595437"/>
            <a:ext cx="1252665" cy="43670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a:stCxn id="22" idx="0"/>
            <a:endCxn id="4" idx="2"/>
          </p:cNvCxnSpPr>
          <p:nvPr/>
        </p:nvCxnSpPr>
        <p:spPr>
          <a:xfrm flipH="1" flipV="1">
            <a:off x="7851902" y="1595437"/>
            <a:ext cx="2374904" cy="43670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flipH="1" flipV="1">
            <a:off x="7988165" y="1595437"/>
            <a:ext cx="5650900" cy="43670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52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5702" y="71437"/>
            <a:ext cx="15392399" cy="1056615"/>
          </a:xfrm>
          <a:prstGeom prst="roundRect">
            <a:avLst/>
          </a:prstGeom>
          <a:gradFill flip="none" rotWithShape="1">
            <a:gsLst>
              <a:gs pos="100000">
                <a:schemeClr val="accent2">
                  <a:lumMod val="20000"/>
                  <a:lumOff val="80000"/>
                </a:schemeClr>
              </a:gs>
              <a:gs pos="12000">
                <a:schemeClr val="accent1">
                  <a:tint val="23500"/>
                  <a:satMod val="160000"/>
                  <a:alpha val="18000"/>
                </a:schemeClr>
              </a:gs>
            </a:gsLst>
            <a:path path="circle">
              <a:fillToRect l="100000" t="100000"/>
            </a:path>
            <a:tileRect r="-100000" b="-100000"/>
          </a:gradFill>
          <a:ln>
            <a:noFill/>
          </a:ln>
        </p:spPr>
        <p:style>
          <a:lnRef idx="2">
            <a:schemeClr val="accent2"/>
          </a:lnRef>
          <a:fillRef idx="1">
            <a:schemeClr val="lt1"/>
          </a:fillRef>
          <a:effectRef idx="0">
            <a:schemeClr val="accent2"/>
          </a:effectRef>
          <a:fontRef idx="minor">
            <a:schemeClr val="dk1"/>
          </a:fontRef>
        </p:style>
        <p:txBody>
          <a:bodyPr lIns="91413" tIns="45706" rIns="91413" bIns="45706" spcCol="0" rtlCol="0" anchor="ctr"/>
          <a:lstStyle/>
          <a:p>
            <a:pPr algn="ctr"/>
            <a:r>
              <a:rPr lang="en-US" sz="1400" b="1" dirty="0" smtClean="0">
                <a:solidFill>
                  <a:schemeClr val="accent2">
                    <a:lumMod val="50000"/>
                  </a:schemeClr>
                </a:solidFill>
              </a:rPr>
              <a:t>VISION 2030 for Region Y</a:t>
            </a:r>
          </a:p>
          <a:p>
            <a:pPr algn="ctr"/>
            <a:r>
              <a:rPr lang="en-US" sz="1400" b="1" dirty="0" smtClean="0">
                <a:solidFill>
                  <a:schemeClr val="tx1"/>
                </a:solidFill>
              </a:rPr>
              <a:t>The region has a stable food supply, with consumers, particularly rural and urban poor, having adequate access to food commodities.  Farmers and communities practice climate-smart technologies and are resilient to climate change.  Institutional, public and private sector, capacities to implement climate change measures are strong. Climate change adaptation and mitigation measures are integrated in regional and national development plans.  These leads to more resilient agriculture in the region with reduced GHGs contribution.</a:t>
            </a:r>
            <a:endParaRPr lang="es-CO" sz="1400" b="1" dirty="0">
              <a:solidFill>
                <a:schemeClr val="tx1"/>
              </a:solidFill>
            </a:endParaRPr>
          </a:p>
        </p:txBody>
      </p:sp>
      <p:sp>
        <p:nvSpPr>
          <p:cNvPr id="8" name="Rectangle 7"/>
          <p:cNvSpPr/>
          <p:nvPr/>
        </p:nvSpPr>
        <p:spPr>
          <a:xfrm>
            <a:off x="12009437" y="1206990"/>
            <a:ext cx="3401709" cy="3205109"/>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just"/>
            <a:r>
              <a:rPr lang="en-US" sz="1400" b="1" dirty="0" smtClean="0">
                <a:solidFill>
                  <a:srgbClr val="663300"/>
                </a:solidFill>
              </a:rPr>
              <a:t>R </a:t>
            </a:r>
            <a:r>
              <a:rPr lang="en-US" sz="1400" b="1" dirty="0" err="1" smtClean="0">
                <a:solidFill>
                  <a:srgbClr val="663300"/>
                </a:solidFill>
              </a:rPr>
              <a:t>FP#w</a:t>
            </a:r>
            <a:r>
              <a:rPr lang="en-US" sz="1400" b="1" dirty="0" smtClean="0">
                <a:solidFill>
                  <a:srgbClr val="663300"/>
                </a:solidFill>
              </a:rPr>
              <a:t> 2022 Outcome Statement</a:t>
            </a:r>
            <a:endParaRPr lang="en-US" sz="1400" b="1" dirty="0">
              <a:solidFill>
                <a:srgbClr val="663300"/>
              </a:solidFill>
            </a:endParaRPr>
          </a:p>
          <a:p>
            <a:r>
              <a:rPr lang="en-US" sz="1400" b="1" u="sng" dirty="0" smtClean="0">
                <a:solidFill>
                  <a:schemeClr val="tx1"/>
                </a:solidFill>
              </a:rPr>
              <a:t>Policy </a:t>
            </a:r>
            <a:r>
              <a:rPr lang="en-US" sz="1400" b="1" u="sng" dirty="0">
                <a:solidFill>
                  <a:schemeClr val="tx1"/>
                </a:solidFill>
              </a:rPr>
              <a:t>makers </a:t>
            </a:r>
            <a:r>
              <a:rPr lang="en-US" sz="1400" b="1" dirty="0">
                <a:solidFill>
                  <a:schemeClr val="accent6">
                    <a:lumMod val="50000"/>
                  </a:schemeClr>
                </a:solidFill>
                <a:effectLst>
                  <a:outerShdw blurRad="38100" dist="38100" dir="2700000" algn="tl">
                    <a:srgbClr val="000000">
                      <a:alpha val="43137"/>
                    </a:srgbClr>
                  </a:outerShdw>
                </a:effectLst>
              </a:rPr>
              <a:t>enhancing</a:t>
            </a:r>
            <a:r>
              <a:rPr lang="en-US" sz="1400" dirty="0">
                <a:solidFill>
                  <a:schemeClr val="tx1"/>
                </a:solidFill>
              </a:rPr>
              <a:t> the design, investment decisions, implementation and monitoring and evaluation of </a:t>
            </a:r>
            <a:r>
              <a:rPr lang="en-US" sz="1400" dirty="0" smtClean="0">
                <a:solidFill>
                  <a:schemeClr val="tx1"/>
                </a:solidFill>
              </a:rPr>
              <a:t>agro-</a:t>
            </a:r>
            <a:r>
              <a:rPr lang="en-US" sz="1400" dirty="0" err="1" smtClean="0">
                <a:solidFill>
                  <a:schemeClr val="tx1"/>
                </a:solidFill>
              </a:rPr>
              <a:t>sectoral</a:t>
            </a:r>
            <a:r>
              <a:rPr lang="en-US" sz="1400" dirty="0" smtClean="0">
                <a:solidFill>
                  <a:schemeClr val="tx1"/>
                </a:solidFill>
              </a:rPr>
              <a:t> </a:t>
            </a:r>
            <a:r>
              <a:rPr lang="en-US" sz="1400" dirty="0">
                <a:solidFill>
                  <a:schemeClr val="tx1"/>
                </a:solidFill>
              </a:rPr>
              <a:t>climate change policies through a transparent, coordinative and consultative mode from local to national level</a:t>
            </a:r>
            <a:r>
              <a:rPr lang="en-US" sz="1400" dirty="0" smtClean="0">
                <a:solidFill>
                  <a:schemeClr val="tx1"/>
                </a:solidFill>
              </a:rPr>
              <a:t>.</a:t>
            </a:r>
          </a:p>
        </p:txBody>
      </p:sp>
      <p:sp>
        <p:nvSpPr>
          <p:cNvPr id="76" name="Rectangle 46"/>
          <p:cNvSpPr/>
          <p:nvPr/>
        </p:nvSpPr>
        <p:spPr>
          <a:xfrm>
            <a:off x="12009437" y="5938837"/>
            <a:ext cx="3429000"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FP#w</a:t>
            </a:r>
            <a:r>
              <a:rPr lang="en-US" sz="1200" b="1" dirty="0" smtClean="0">
                <a:solidFill>
                  <a:srgbClr val="0070C0"/>
                </a:solidFill>
              </a:rPr>
              <a:t> R CoA2 -</a:t>
            </a:r>
            <a:r>
              <a:rPr lang="en-US" sz="1200" dirty="0" smtClean="0"/>
              <a:t>Open </a:t>
            </a:r>
            <a:r>
              <a:rPr lang="en-US" sz="1200" dirty="0"/>
              <a:t>access </a:t>
            </a:r>
            <a:r>
              <a:rPr lang="en-US" sz="1200" dirty="0" smtClean="0"/>
              <a:t>database </a:t>
            </a:r>
            <a:r>
              <a:rPr lang="en-US" sz="1200" dirty="0"/>
              <a:t>of available CSA programs/ options </a:t>
            </a:r>
            <a:r>
              <a:rPr lang="en-US" sz="1200" dirty="0" smtClean="0"/>
              <a:t> for policy makers and stakeholders</a:t>
            </a:r>
            <a:endParaRPr lang="en-US" sz="1200" dirty="0"/>
          </a:p>
        </p:txBody>
      </p:sp>
      <p:sp>
        <p:nvSpPr>
          <p:cNvPr id="78" name="Rectangle 46"/>
          <p:cNvSpPr/>
          <p:nvPr/>
        </p:nvSpPr>
        <p:spPr>
          <a:xfrm>
            <a:off x="12009437" y="6664106"/>
            <a:ext cx="3420608"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FP#w</a:t>
            </a:r>
            <a:r>
              <a:rPr lang="en-US" sz="1200" b="1" dirty="0" smtClean="0">
                <a:solidFill>
                  <a:srgbClr val="0070C0"/>
                </a:solidFill>
              </a:rPr>
              <a:t> R CoA3 -</a:t>
            </a:r>
            <a:r>
              <a:rPr lang="en-US" sz="1200" dirty="0" smtClean="0"/>
              <a:t>Communications </a:t>
            </a:r>
            <a:r>
              <a:rPr lang="en-US" sz="1200" dirty="0"/>
              <a:t>strategies that allow informed consultation on CSA issues among interested stakeholders </a:t>
            </a:r>
            <a:endParaRPr lang="en-US" sz="1200" dirty="0" smtClean="0"/>
          </a:p>
        </p:txBody>
      </p:sp>
      <p:sp>
        <p:nvSpPr>
          <p:cNvPr id="80" name="Rectangle 46"/>
          <p:cNvSpPr/>
          <p:nvPr/>
        </p:nvSpPr>
        <p:spPr>
          <a:xfrm>
            <a:off x="12009437" y="8416706"/>
            <a:ext cx="3429000"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FP#w</a:t>
            </a:r>
            <a:r>
              <a:rPr lang="en-US" sz="1200" b="1" dirty="0" smtClean="0">
                <a:solidFill>
                  <a:srgbClr val="0070C0"/>
                </a:solidFill>
              </a:rPr>
              <a:t> R CoA5 - </a:t>
            </a:r>
            <a:r>
              <a:rPr lang="en-US" sz="1200" dirty="0" smtClean="0"/>
              <a:t>Incentives </a:t>
            </a:r>
            <a:r>
              <a:rPr lang="en-US" sz="1200" dirty="0"/>
              <a:t>for CSA investments are in place and are effectively communicated to stakeholders</a:t>
            </a:r>
            <a:r>
              <a:rPr lang="en-US" sz="1200" dirty="0" smtClean="0"/>
              <a:t>.</a:t>
            </a:r>
            <a:endParaRPr lang="en-US" sz="1200" dirty="0"/>
          </a:p>
        </p:txBody>
      </p:sp>
      <p:sp>
        <p:nvSpPr>
          <p:cNvPr id="82" name="Rectangle 47"/>
          <p:cNvSpPr/>
          <p:nvPr/>
        </p:nvSpPr>
        <p:spPr>
          <a:xfrm>
            <a:off x="12009437" y="4491037"/>
            <a:ext cx="3420608" cy="1384995"/>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FP#w</a:t>
            </a:r>
            <a:r>
              <a:rPr lang="en-US" sz="1200" b="1" dirty="0" smtClean="0">
                <a:solidFill>
                  <a:srgbClr val="0070C0"/>
                </a:solidFill>
              </a:rPr>
              <a:t> R CoA1</a:t>
            </a:r>
            <a:r>
              <a:rPr lang="en-US" sz="1200" dirty="0" smtClean="0"/>
              <a:t> - Transparent </a:t>
            </a:r>
            <a:r>
              <a:rPr lang="en-US" sz="1200" dirty="0"/>
              <a:t>and efficient stakeholder quality consultation mechanisms from local to regional level</a:t>
            </a:r>
            <a:r>
              <a:rPr lang="en-US" sz="1200" dirty="0" smtClean="0"/>
              <a:t>., like Knowledge </a:t>
            </a:r>
            <a:r>
              <a:rPr lang="en-US" sz="1200" dirty="0"/>
              <a:t>sharing platform of national adaptation and mitigations strategies, </a:t>
            </a:r>
            <a:r>
              <a:rPr lang="en-US" sz="1200" dirty="0" smtClean="0"/>
              <a:t>at </a:t>
            </a:r>
            <a:r>
              <a:rPr lang="en-US" sz="1200" dirty="0"/>
              <a:t>national and regional </a:t>
            </a:r>
            <a:r>
              <a:rPr lang="en-US" sz="1200" dirty="0" smtClean="0"/>
              <a:t>level, multilingual or Regional </a:t>
            </a:r>
            <a:r>
              <a:rPr lang="en-US" sz="1200" dirty="0"/>
              <a:t>CSA dialogue framework, with strong </a:t>
            </a:r>
            <a:r>
              <a:rPr lang="en-US" sz="1200" dirty="0" smtClean="0"/>
              <a:t> </a:t>
            </a:r>
            <a:r>
              <a:rPr lang="en-US" sz="1200" dirty="0"/>
              <a:t>clear interlinkages with </a:t>
            </a:r>
            <a:r>
              <a:rPr lang="en-US" sz="1200" dirty="0" smtClean="0"/>
              <a:t>national bodies</a:t>
            </a:r>
            <a:endParaRPr lang="en-US" sz="1200" dirty="0"/>
          </a:p>
        </p:txBody>
      </p:sp>
      <p:sp>
        <p:nvSpPr>
          <p:cNvPr id="84" name="Rectangle 47"/>
          <p:cNvSpPr/>
          <p:nvPr/>
        </p:nvSpPr>
        <p:spPr>
          <a:xfrm>
            <a:off x="12009437" y="7361574"/>
            <a:ext cx="3420608" cy="1015663"/>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FP#w</a:t>
            </a:r>
            <a:r>
              <a:rPr lang="en-US" sz="1200" b="1" dirty="0" smtClean="0">
                <a:solidFill>
                  <a:srgbClr val="0070C0"/>
                </a:solidFill>
              </a:rPr>
              <a:t> R CoA4 - </a:t>
            </a:r>
            <a:r>
              <a:rPr lang="en-US" sz="1200" dirty="0" smtClean="0"/>
              <a:t>Options </a:t>
            </a:r>
            <a:r>
              <a:rPr lang="en-US" sz="1200" dirty="0"/>
              <a:t>and recommendations </a:t>
            </a:r>
            <a:r>
              <a:rPr lang="en-US" sz="1200" dirty="0" smtClean="0"/>
              <a:t>of effective </a:t>
            </a:r>
            <a:r>
              <a:rPr lang="en-US" sz="1200" dirty="0"/>
              <a:t>CSA policy coordination, implementation, and </a:t>
            </a:r>
            <a:r>
              <a:rPr lang="en-US" sz="1200" dirty="0" smtClean="0"/>
              <a:t>M&amp;E, </a:t>
            </a:r>
            <a:r>
              <a:rPr lang="en-US" sz="1200" dirty="0"/>
              <a:t>incl. measurable indicators, and capacity among sub-national, national and regional </a:t>
            </a:r>
            <a:r>
              <a:rPr lang="en-US" sz="1200" dirty="0" smtClean="0"/>
              <a:t>implementers.</a:t>
            </a:r>
            <a:endParaRPr lang="en-US" sz="1200" dirty="0"/>
          </a:p>
        </p:txBody>
      </p:sp>
      <p:sp>
        <p:nvSpPr>
          <p:cNvPr id="22" name="Rectangle 6"/>
          <p:cNvSpPr/>
          <p:nvPr/>
        </p:nvSpPr>
        <p:spPr>
          <a:xfrm>
            <a:off x="8667383" y="1204252"/>
            <a:ext cx="3088508" cy="3279582"/>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just"/>
            <a:r>
              <a:rPr lang="en-US" sz="1400" b="1" dirty="0" smtClean="0">
                <a:solidFill>
                  <a:srgbClr val="663300"/>
                </a:solidFill>
              </a:rPr>
              <a:t>R </a:t>
            </a:r>
            <a:r>
              <a:rPr lang="en-US" sz="1400" b="1" dirty="0" err="1" smtClean="0">
                <a:solidFill>
                  <a:srgbClr val="663300"/>
                </a:solidFill>
              </a:rPr>
              <a:t>FP#z</a:t>
            </a:r>
            <a:r>
              <a:rPr lang="en-US" sz="1400" b="1" dirty="0" smtClean="0">
                <a:solidFill>
                  <a:srgbClr val="663300"/>
                </a:solidFill>
              </a:rPr>
              <a:t> 2022 Outcome Statement</a:t>
            </a:r>
            <a:endParaRPr lang="en-US" sz="1400" dirty="0">
              <a:solidFill>
                <a:srgbClr val="663300"/>
              </a:solidFill>
            </a:endParaRPr>
          </a:p>
          <a:p>
            <a:r>
              <a:rPr lang="en-US" sz="1400" b="1" u="sng" dirty="0" smtClean="0">
                <a:solidFill>
                  <a:schemeClr val="tx1"/>
                </a:solidFill>
              </a:rPr>
              <a:t>Public </a:t>
            </a:r>
            <a:r>
              <a:rPr lang="en-US" sz="1400" b="1" u="sng" dirty="0">
                <a:solidFill>
                  <a:schemeClr val="tx1"/>
                </a:solidFill>
              </a:rPr>
              <a:t>sector institutions</a:t>
            </a:r>
            <a:r>
              <a:rPr lang="en-US" sz="1400" dirty="0">
                <a:solidFill>
                  <a:schemeClr val="tx1"/>
                </a:solidFill>
              </a:rPr>
              <a:t>, </a:t>
            </a:r>
            <a:r>
              <a:rPr lang="en-US" sz="1400" b="1" dirty="0">
                <a:solidFill>
                  <a:schemeClr val="accent6">
                    <a:lumMod val="50000"/>
                  </a:schemeClr>
                </a:solidFill>
                <a:effectLst>
                  <a:outerShdw blurRad="38100" dist="38100" dir="2700000" algn="tl">
                    <a:srgbClr val="000000">
                      <a:alpha val="43137"/>
                    </a:srgbClr>
                  </a:outerShdw>
                </a:effectLst>
              </a:rPr>
              <a:t>innovate, plan, invest, </a:t>
            </a:r>
            <a:r>
              <a:rPr lang="en-US" sz="1400" b="1" dirty="0" smtClean="0">
                <a:solidFill>
                  <a:schemeClr val="accent6">
                    <a:lumMod val="50000"/>
                  </a:schemeClr>
                </a:solidFill>
                <a:effectLst>
                  <a:outerShdw blurRad="38100" dist="38100" dir="2700000" algn="tl">
                    <a:srgbClr val="000000">
                      <a:alpha val="43137"/>
                    </a:srgbClr>
                  </a:outerShdw>
                </a:effectLst>
              </a:rPr>
              <a:t>regulate, reform, enforce</a:t>
            </a:r>
            <a:r>
              <a:rPr lang="en-US" sz="1400" dirty="0" smtClean="0">
                <a:solidFill>
                  <a:schemeClr val="tx1"/>
                </a:solidFill>
              </a:rPr>
              <a:t> </a:t>
            </a:r>
            <a:r>
              <a:rPr lang="en-US" sz="1400" dirty="0">
                <a:solidFill>
                  <a:schemeClr val="tx1"/>
                </a:solidFill>
              </a:rPr>
              <a:t>laws and </a:t>
            </a:r>
            <a:r>
              <a:rPr lang="en-US" sz="1400" b="1" dirty="0">
                <a:solidFill>
                  <a:schemeClr val="accent6">
                    <a:lumMod val="50000"/>
                  </a:schemeClr>
                </a:solidFill>
                <a:effectLst>
                  <a:outerShdw blurRad="38100" dist="38100" dir="2700000" algn="tl">
                    <a:srgbClr val="000000">
                      <a:alpha val="43137"/>
                    </a:srgbClr>
                  </a:outerShdw>
                </a:effectLst>
              </a:rPr>
              <a:t>provide </a:t>
            </a:r>
            <a:r>
              <a:rPr lang="en-US" sz="1400" dirty="0">
                <a:solidFill>
                  <a:schemeClr val="tx1"/>
                </a:solidFill>
              </a:rPr>
              <a:t>incentives for understanding, accessing and implementing low-emission/CSA technologies appropriate for local contexts through multi-stakeholder consultation</a:t>
            </a:r>
            <a:r>
              <a:rPr lang="en-US" sz="1400" dirty="0" smtClean="0">
                <a:solidFill>
                  <a:schemeClr val="tx1"/>
                </a:solidFill>
              </a:rPr>
              <a:t>.</a:t>
            </a:r>
          </a:p>
          <a:p>
            <a:endParaRPr lang="en-US" sz="1400" dirty="0">
              <a:solidFill>
                <a:schemeClr val="tx1"/>
              </a:solidFill>
            </a:endParaRPr>
          </a:p>
          <a:p>
            <a:pPr algn="just"/>
            <a:endParaRPr lang="en-US" sz="1400" dirty="0" smtClean="0">
              <a:solidFill>
                <a:schemeClr val="tx1"/>
              </a:solidFill>
            </a:endParaRPr>
          </a:p>
        </p:txBody>
      </p:sp>
      <p:sp>
        <p:nvSpPr>
          <p:cNvPr id="23" name="Rectangle 47"/>
          <p:cNvSpPr/>
          <p:nvPr/>
        </p:nvSpPr>
        <p:spPr>
          <a:xfrm>
            <a:off x="8809037" y="5481637"/>
            <a:ext cx="2618968"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FP#z</a:t>
            </a:r>
            <a:r>
              <a:rPr lang="en-US" sz="1200" b="1" dirty="0" smtClean="0">
                <a:solidFill>
                  <a:srgbClr val="0070C0"/>
                </a:solidFill>
              </a:rPr>
              <a:t> R CoA2  - </a:t>
            </a:r>
            <a:r>
              <a:rPr lang="en-US" sz="1200" dirty="0" smtClean="0"/>
              <a:t>Decision </a:t>
            </a:r>
            <a:r>
              <a:rPr lang="en-US" sz="1200" dirty="0"/>
              <a:t>support tools </a:t>
            </a:r>
            <a:r>
              <a:rPr lang="en-US" sz="1200" dirty="0" smtClean="0"/>
              <a:t>to estimate emission reduction and </a:t>
            </a:r>
            <a:r>
              <a:rPr lang="en-US" sz="1200" dirty="0"/>
              <a:t>sets of options (innovations systems)</a:t>
            </a:r>
          </a:p>
        </p:txBody>
      </p:sp>
      <p:sp>
        <p:nvSpPr>
          <p:cNvPr id="24" name="Rectangle 46"/>
          <p:cNvSpPr/>
          <p:nvPr/>
        </p:nvSpPr>
        <p:spPr>
          <a:xfrm>
            <a:off x="8809037" y="4567237"/>
            <a:ext cx="2618968"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FP#z</a:t>
            </a:r>
            <a:r>
              <a:rPr lang="en-US" sz="1200" b="1" dirty="0" smtClean="0">
                <a:solidFill>
                  <a:srgbClr val="0070C0"/>
                </a:solidFill>
              </a:rPr>
              <a:t> R CoA1 - </a:t>
            </a:r>
            <a:r>
              <a:rPr lang="en-US" sz="1200" dirty="0" smtClean="0"/>
              <a:t>Quantification </a:t>
            </a:r>
            <a:r>
              <a:rPr lang="en-US" sz="1200" dirty="0"/>
              <a:t>methods + </a:t>
            </a:r>
            <a:r>
              <a:rPr lang="en-US" sz="1200" dirty="0" smtClean="0"/>
              <a:t>MRV, quantification procedure/ protocols/ guidelines </a:t>
            </a:r>
            <a:endParaRPr lang="en-US" sz="1200" dirty="0"/>
          </a:p>
        </p:txBody>
      </p:sp>
      <p:sp>
        <p:nvSpPr>
          <p:cNvPr id="25" name="Rectangle 47"/>
          <p:cNvSpPr/>
          <p:nvPr/>
        </p:nvSpPr>
        <p:spPr>
          <a:xfrm>
            <a:off x="8809037" y="6396037"/>
            <a:ext cx="2618968"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FP#z</a:t>
            </a:r>
            <a:r>
              <a:rPr lang="en-US" sz="1200" b="1" dirty="0" smtClean="0">
                <a:solidFill>
                  <a:srgbClr val="0070C0"/>
                </a:solidFill>
              </a:rPr>
              <a:t> R CoA3</a:t>
            </a:r>
            <a:r>
              <a:rPr lang="en-US" sz="1200" dirty="0" smtClean="0"/>
              <a:t> - Tested feasibility </a:t>
            </a:r>
            <a:r>
              <a:rPr lang="en-US" sz="1200" dirty="0"/>
              <a:t>of low-emission agriculture </a:t>
            </a:r>
            <a:r>
              <a:rPr lang="en-US" sz="1200" dirty="0" smtClean="0"/>
              <a:t>for </a:t>
            </a:r>
            <a:r>
              <a:rPr lang="en-US" sz="1200" dirty="0"/>
              <a:t>compatibility with development objectives </a:t>
            </a:r>
          </a:p>
        </p:txBody>
      </p:sp>
      <p:sp>
        <p:nvSpPr>
          <p:cNvPr id="26" name="Rectangle 47"/>
          <p:cNvSpPr/>
          <p:nvPr/>
        </p:nvSpPr>
        <p:spPr>
          <a:xfrm>
            <a:off x="8809037" y="7303234"/>
            <a:ext cx="2618968"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FP#z</a:t>
            </a:r>
            <a:r>
              <a:rPr lang="en-US" sz="1200" b="1" dirty="0" smtClean="0">
                <a:solidFill>
                  <a:srgbClr val="0070C0"/>
                </a:solidFill>
              </a:rPr>
              <a:t> R CoA4</a:t>
            </a:r>
            <a:r>
              <a:rPr lang="en-US" sz="1200" dirty="0" smtClean="0"/>
              <a:t> - Piloted/ tested low-emission/ CSA </a:t>
            </a:r>
            <a:r>
              <a:rPr lang="en-US" sz="1200" dirty="0"/>
              <a:t>technologies</a:t>
            </a:r>
            <a:r>
              <a:rPr lang="en-US" sz="1200" dirty="0" smtClean="0"/>
              <a:t>/ options</a:t>
            </a:r>
            <a:r>
              <a:rPr lang="en-US" sz="1200" dirty="0"/>
              <a:t>, to inform decision-makers on feasibility of options for upscaling</a:t>
            </a:r>
          </a:p>
        </p:txBody>
      </p:sp>
      <p:sp>
        <p:nvSpPr>
          <p:cNvPr id="27" name="Rectangle 5"/>
          <p:cNvSpPr/>
          <p:nvPr/>
        </p:nvSpPr>
        <p:spPr>
          <a:xfrm>
            <a:off x="4740644" y="1206990"/>
            <a:ext cx="3763593" cy="3276844"/>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just"/>
            <a:r>
              <a:rPr lang="en-US" sz="1400" b="1" dirty="0" smtClean="0">
                <a:solidFill>
                  <a:srgbClr val="663300"/>
                </a:solidFill>
              </a:rPr>
              <a:t>R </a:t>
            </a:r>
            <a:r>
              <a:rPr lang="en-US" sz="1400" b="1" dirty="0" err="1" smtClean="0">
                <a:solidFill>
                  <a:srgbClr val="663300"/>
                </a:solidFill>
              </a:rPr>
              <a:t>FP#y</a:t>
            </a:r>
            <a:r>
              <a:rPr lang="en-US" sz="1400" b="1" dirty="0" smtClean="0">
                <a:solidFill>
                  <a:srgbClr val="663300"/>
                </a:solidFill>
              </a:rPr>
              <a:t> 2022 Outcome Statement</a:t>
            </a:r>
            <a:endParaRPr lang="en-US" sz="1400" b="1" dirty="0">
              <a:solidFill>
                <a:srgbClr val="663300"/>
              </a:solidFill>
            </a:endParaRPr>
          </a:p>
          <a:p>
            <a:pPr algn="just"/>
            <a:r>
              <a:rPr lang="en-US" sz="1400" b="1" u="sng" dirty="0" smtClean="0">
                <a:solidFill>
                  <a:schemeClr val="tx1"/>
                </a:solidFill>
              </a:rPr>
              <a:t>National </a:t>
            </a:r>
            <a:r>
              <a:rPr lang="en-US" sz="1400" b="1" u="sng" dirty="0">
                <a:solidFill>
                  <a:schemeClr val="tx1"/>
                </a:solidFill>
              </a:rPr>
              <a:t>public sector institutions</a:t>
            </a:r>
            <a:r>
              <a:rPr lang="en-US" sz="1400" b="1" dirty="0">
                <a:solidFill>
                  <a:schemeClr val="tx1"/>
                </a:solidFill>
              </a:rPr>
              <a:t> </a:t>
            </a:r>
            <a:r>
              <a:rPr lang="en-US" sz="1400" b="1" dirty="0" smtClean="0">
                <a:solidFill>
                  <a:schemeClr val="accent6">
                    <a:lumMod val="50000"/>
                  </a:schemeClr>
                </a:solidFill>
                <a:effectLst>
                  <a:outerShdw blurRad="38100" dist="38100" dir="2700000" algn="tl">
                    <a:srgbClr val="000000">
                      <a:alpha val="43137"/>
                    </a:srgbClr>
                  </a:outerShdw>
                </a:effectLst>
              </a:rPr>
              <a:t>understand</a:t>
            </a:r>
            <a:r>
              <a:rPr lang="en-US" sz="1400" dirty="0" smtClean="0">
                <a:solidFill>
                  <a:schemeClr val="tx1"/>
                </a:solidFill>
              </a:rPr>
              <a:t> climate </a:t>
            </a:r>
            <a:r>
              <a:rPr lang="en-US" sz="1400" dirty="0">
                <a:solidFill>
                  <a:schemeClr val="tx1"/>
                </a:solidFill>
              </a:rPr>
              <a:t>information needs of stakeholders in the food system; </a:t>
            </a:r>
            <a:r>
              <a:rPr lang="en-US" sz="1400" b="1" dirty="0">
                <a:solidFill>
                  <a:schemeClr val="accent6">
                    <a:lumMod val="50000"/>
                  </a:schemeClr>
                </a:solidFill>
                <a:effectLst>
                  <a:outerShdw blurRad="38100" dist="38100" dir="2700000" algn="tl">
                    <a:srgbClr val="000000">
                      <a:alpha val="43137"/>
                    </a:srgbClr>
                  </a:outerShdw>
                </a:effectLst>
              </a:rPr>
              <a:t>collaborate</a:t>
            </a:r>
            <a:r>
              <a:rPr lang="en-US" sz="1400" dirty="0">
                <a:solidFill>
                  <a:schemeClr val="tx1"/>
                </a:solidFill>
              </a:rPr>
              <a:t> on the design of climate services and products </a:t>
            </a:r>
            <a:r>
              <a:rPr lang="en-US" sz="1400" dirty="0" smtClean="0">
                <a:solidFill>
                  <a:schemeClr val="tx1"/>
                </a:solidFill>
              </a:rPr>
              <a:t>to meet </a:t>
            </a:r>
            <a:r>
              <a:rPr lang="en-US" sz="1400" dirty="0">
                <a:solidFill>
                  <a:schemeClr val="tx1"/>
                </a:solidFill>
              </a:rPr>
              <a:t>those needs; and </a:t>
            </a:r>
            <a:r>
              <a:rPr lang="en-US" sz="1400" b="1" dirty="0">
                <a:solidFill>
                  <a:schemeClr val="accent6">
                    <a:lumMod val="50000"/>
                  </a:schemeClr>
                </a:solidFill>
                <a:effectLst>
                  <a:outerShdw blurRad="38100" dist="38100" dir="2700000" algn="tl">
                    <a:srgbClr val="000000">
                      <a:alpha val="43137"/>
                    </a:srgbClr>
                  </a:outerShdw>
                </a:effectLst>
              </a:rPr>
              <a:t>interpret and communicate</a:t>
            </a:r>
            <a:r>
              <a:rPr lang="en-US" sz="1400" dirty="0">
                <a:solidFill>
                  <a:schemeClr val="tx1"/>
                </a:solidFill>
              </a:rPr>
              <a:t> the climate information effectively.  </a:t>
            </a:r>
            <a:r>
              <a:rPr lang="en-US" sz="1400" b="1" u="sng" dirty="0">
                <a:solidFill>
                  <a:schemeClr val="tx1"/>
                </a:solidFill>
              </a:rPr>
              <a:t>Private sector (media, ICTs)</a:t>
            </a:r>
            <a:r>
              <a:rPr lang="en-US" sz="1400" b="1" dirty="0">
                <a:solidFill>
                  <a:schemeClr val="tx1"/>
                </a:solidFill>
              </a:rPr>
              <a:t> </a:t>
            </a:r>
            <a:r>
              <a:rPr lang="en-US" sz="1400" b="1" dirty="0">
                <a:solidFill>
                  <a:schemeClr val="accent6">
                    <a:lumMod val="50000"/>
                  </a:schemeClr>
                </a:solidFill>
                <a:effectLst>
                  <a:outerShdw blurRad="38100" dist="38100" dir="2700000" algn="tl">
                    <a:srgbClr val="000000">
                      <a:alpha val="43137"/>
                    </a:srgbClr>
                  </a:outerShdw>
                </a:effectLst>
              </a:rPr>
              <a:t>provide</a:t>
            </a:r>
            <a:r>
              <a:rPr lang="en-US" sz="1400" dirty="0">
                <a:solidFill>
                  <a:schemeClr val="tx1"/>
                </a:solidFill>
              </a:rPr>
              <a:t> infrastructure for climate related services and </a:t>
            </a:r>
            <a:r>
              <a:rPr lang="en-US" sz="1400" b="1" dirty="0">
                <a:solidFill>
                  <a:schemeClr val="accent6">
                    <a:lumMod val="50000"/>
                  </a:schemeClr>
                </a:solidFill>
                <a:effectLst>
                  <a:outerShdw blurRad="38100" dist="38100" dir="2700000" algn="tl">
                    <a:srgbClr val="000000">
                      <a:alpha val="43137"/>
                    </a:srgbClr>
                  </a:outerShdw>
                </a:effectLst>
              </a:rPr>
              <a:t>are actively involved </a:t>
            </a:r>
            <a:r>
              <a:rPr lang="en-US" sz="1400" dirty="0">
                <a:solidFill>
                  <a:schemeClr val="tx1"/>
                </a:solidFill>
              </a:rPr>
              <a:t>in the design and timely communication of </a:t>
            </a:r>
            <a:r>
              <a:rPr lang="en-US" sz="1400" dirty="0" smtClean="0">
                <a:solidFill>
                  <a:schemeClr val="tx1"/>
                </a:solidFill>
              </a:rPr>
              <a:t>user-driven </a:t>
            </a:r>
            <a:r>
              <a:rPr lang="en-US" sz="1400" dirty="0">
                <a:solidFill>
                  <a:schemeClr val="tx1"/>
                </a:solidFill>
              </a:rPr>
              <a:t>climate information</a:t>
            </a:r>
            <a:r>
              <a:rPr lang="en-US" sz="1400" dirty="0" smtClean="0">
                <a:solidFill>
                  <a:schemeClr val="tx1"/>
                </a:solidFill>
              </a:rPr>
              <a:t>.</a:t>
            </a:r>
          </a:p>
          <a:p>
            <a:pPr algn="just"/>
            <a:endParaRPr lang="en-US" sz="1400" dirty="0">
              <a:solidFill>
                <a:schemeClr val="tx1"/>
              </a:solidFill>
            </a:endParaRPr>
          </a:p>
        </p:txBody>
      </p:sp>
      <p:sp>
        <p:nvSpPr>
          <p:cNvPr id="28" name="Rectangle 45"/>
          <p:cNvSpPr/>
          <p:nvPr/>
        </p:nvSpPr>
        <p:spPr>
          <a:xfrm>
            <a:off x="4770437" y="7826514"/>
            <a:ext cx="3608741" cy="1200329"/>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FP#y</a:t>
            </a:r>
            <a:r>
              <a:rPr lang="en-US" sz="1200" b="1" dirty="0" smtClean="0">
                <a:solidFill>
                  <a:srgbClr val="0070C0"/>
                </a:solidFill>
              </a:rPr>
              <a:t> R CoA5 - </a:t>
            </a:r>
            <a:r>
              <a:rPr lang="en-US" sz="1200" dirty="0" smtClean="0"/>
              <a:t>Series of Assessments</a:t>
            </a:r>
          </a:p>
          <a:p>
            <a:pPr algn="just"/>
            <a:r>
              <a:rPr lang="en-US" sz="1200" dirty="0" smtClean="0"/>
              <a:t>- Effectiveness </a:t>
            </a:r>
            <a:r>
              <a:rPr lang="en-US" sz="1200" dirty="0"/>
              <a:t>of communications channels for delivery of climate products to </a:t>
            </a:r>
            <a:r>
              <a:rPr lang="en-US" sz="1200" dirty="0" smtClean="0"/>
              <a:t>end-users </a:t>
            </a:r>
          </a:p>
          <a:p>
            <a:pPr algn="just"/>
            <a:r>
              <a:rPr lang="en-US" sz="1200" dirty="0" smtClean="0"/>
              <a:t>- User needs and feedback mechanisms</a:t>
            </a:r>
          </a:p>
          <a:p>
            <a:pPr algn="just"/>
            <a:r>
              <a:rPr lang="en-US" sz="1200" dirty="0" smtClean="0"/>
              <a:t>- </a:t>
            </a:r>
            <a:r>
              <a:rPr lang="en-US" sz="1200" dirty="0"/>
              <a:t>Capacity building requirements of NHMS in AMS to develop high-quality climate data and </a:t>
            </a:r>
            <a:r>
              <a:rPr lang="en-US" sz="1200" dirty="0" smtClean="0"/>
              <a:t>products</a:t>
            </a:r>
            <a:endParaRPr lang="en-US" sz="1200" dirty="0"/>
          </a:p>
        </p:txBody>
      </p:sp>
      <p:sp>
        <p:nvSpPr>
          <p:cNvPr id="29" name="Rectangle 46"/>
          <p:cNvSpPr/>
          <p:nvPr/>
        </p:nvSpPr>
        <p:spPr>
          <a:xfrm>
            <a:off x="4784108" y="4567237"/>
            <a:ext cx="3581400"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FP#y</a:t>
            </a:r>
            <a:r>
              <a:rPr lang="en-US" sz="1200" b="1" dirty="0" smtClean="0">
                <a:solidFill>
                  <a:srgbClr val="0070C0"/>
                </a:solidFill>
              </a:rPr>
              <a:t> R CoA1 - </a:t>
            </a:r>
            <a:r>
              <a:rPr lang="en-US" sz="1200" dirty="0" smtClean="0"/>
              <a:t>Capacity </a:t>
            </a:r>
            <a:r>
              <a:rPr lang="en-US" sz="1200" dirty="0"/>
              <a:t>established within a system to understand and act on agro-meteorological information needs of end-users and their support network. </a:t>
            </a:r>
          </a:p>
        </p:txBody>
      </p:sp>
      <p:sp>
        <p:nvSpPr>
          <p:cNvPr id="30" name="Rectangle 46"/>
          <p:cNvSpPr/>
          <p:nvPr/>
        </p:nvSpPr>
        <p:spPr>
          <a:xfrm>
            <a:off x="4784108" y="5481637"/>
            <a:ext cx="3581400"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FP#y</a:t>
            </a:r>
            <a:r>
              <a:rPr lang="en-US" sz="1200" b="1" dirty="0" smtClean="0">
                <a:solidFill>
                  <a:srgbClr val="0070C0"/>
                </a:solidFill>
              </a:rPr>
              <a:t> R CoA2 -</a:t>
            </a:r>
            <a:r>
              <a:rPr lang="en-US" sz="1200" dirty="0" smtClean="0"/>
              <a:t>Enhanced systems to </a:t>
            </a:r>
            <a:r>
              <a:rPr lang="en-US" sz="1200" dirty="0"/>
              <a:t>develop high-quality historical climate data, seasonal and medium-range forecast products, advisories, and impact outlooks</a:t>
            </a:r>
            <a:endParaRPr lang="en-US" sz="1200" dirty="0" smtClean="0"/>
          </a:p>
        </p:txBody>
      </p:sp>
      <p:sp>
        <p:nvSpPr>
          <p:cNvPr id="31" name="Rectangle 46"/>
          <p:cNvSpPr/>
          <p:nvPr/>
        </p:nvSpPr>
        <p:spPr>
          <a:xfrm>
            <a:off x="4784108" y="6396037"/>
            <a:ext cx="3591151"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FP#y</a:t>
            </a:r>
            <a:r>
              <a:rPr lang="en-US" sz="1200" b="1" dirty="0" smtClean="0">
                <a:solidFill>
                  <a:srgbClr val="0070C0"/>
                </a:solidFill>
              </a:rPr>
              <a:t> R CoA3 -</a:t>
            </a:r>
            <a:r>
              <a:rPr lang="en-US" sz="1200" dirty="0" smtClean="0"/>
              <a:t>Communications </a:t>
            </a:r>
            <a:r>
              <a:rPr lang="en-US" sz="1200" dirty="0"/>
              <a:t>channels </a:t>
            </a:r>
            <a:r>
              <a:rPr lang="en-US" sz="1200" dirty="0" smtClean="0"/>
              <a:t>to </a:t>
            </a:r>
            <a:r>
              <a:rPr lang="en-US" sz="1200" dirty="0"/>
              <a:t>deliver climate products to end-users and their support </a:t>
            </a:r>
            <a:r>
              <a:rPr lang="en-US" sz="1200" dirty="0" smtClean="0"/>
              <a:t>networks </a:t>
            </a:r>
            <a:r>
              <a:rPr lang="en-US" sz="1200" dirty="0"/>
              <a:t>to use these products to enhance climate resilience </a:t>
            </a:r>
          </a:p>
        </p:txBody>
      </p:sp>
      <p:sp>
        <p:nvSpPr>
          <p:cNvPr id="32" name="Rectangle 45"/>
          <p:cNvSpPr/>
          <p:nvPr/>
        </p:nvSpPr>
        <p:spPr>
          <a:xfrm>
            <a:off x="4784108" y="7298769"/>
            <a:ext cx="3591151" cy="461665"/>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FP#y</a:t>
            </a:r>
            <a:r>
              <a:rPr lang="en-US" sz="1200" b="1" dirty="0" smtClean="0">
                <a:solidFill>
                  <a:srgbClr val="0070C0"/>
                </a:solidFill>
              </a:rPr>
              <a:t> R CoA4 - </a:t>
            </a:r>
            <a:r>
              <a:rPr lang="en-US" sz="1200" dirty="0" smtClean="0"/>
              <a:t>Climate </a:t>
            </a:r>
            <a:r>
              <a:rPr lang="en-US" sz="1200" dirty="0"/>
              <a:t>field schools (PHL, IDN), NAFRI agro-advisories (LAO)</a:t>
            </a:r>
            <a:endParaRPr lang="en-US" sz="1200" dirty="0" smtClean="0"/>
          </a:p>
        </p:txBody>
      </p:sp>
      <p:sp>
        <p:nvSpPr>
          <p:cNvPr id="33" name="Rectangle 4"/>
          <p:cNvSpPr/>
          <p:nvPr/>
        </p:nvSpPr>
        <p:spPr>
          <a:xfrm>
            <a:off x="350836" y="1206990"/>
            <a:ext cx="4161207" cy="3284047"/>
          </a:xfrm>
          <a:prstGeom prst="rect">
            <a:avLst/>
          </a:prstGeom>
          <a:gradFill flip="none" rotWithShape="1">
            <a:gsLst>
              <a:gs pos="69000">
                <a:srgbClr val="FFC000">
                  <a:alpha val="16000"/>
                </a:srgbClr>
              </a:gs>
              <a:gs pos="12000">
                <a:schemeClr val="accent1">
                  <a:tint val="23500"/>
                  <a:satMod val="160000"/>
                  <a:alpha val="18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t"/>
          <a:lstStyle/>
          <a:p>
            <a:pPr algn="just"/>
            <a:r>
              <a:rPr lang="en-US" sz="1400" b="1" dirty="0">
                <a:solidFill>
                  <a:srgbClr val="663300"/>
                </a:solidFill>
              </a:rPr>
              <a:t>R</a:t>
            </a:r>
            <a:r>
              <a:rPr lang="en-US" sz="1400" b="1" dirty="0" smtClean="0">
                <a:solidFill>
                  <a:srgbClr val="663300"/>
                </a:solidFill>
              </a:rPr>
              <a:t> </a:t>
            </a:r>
            <a:r>
              <a:rPr lang="en-US" sz="1400" b="1" dirty="0" err="1" smtClean="0">
                <a:solidFill>
                  <a:srgbClr val="663300"/>
                </a:solidFill>
              </a:rPr>
              <a:t>FP#x</a:t>
            </a:r>
            <a:r>
              <a:rPr lang="en-US" sz="1400" b="1" dirty="0" smtClean="0">
                <a:solidFill>
                  <a:srgbClr val="663300"/>
                </a:solidFill>
              </a:rPr>
              <a:t> 2022 Outcome Statement</a:t>
            </a:r>
            <a:endParaRPr lang="en-US" sz="1400" b="1" dirty="0">
              <a:solidFill>
                <a:srgbClr val="663300"/>
              </a:solidFill>
            </a:endParaRPr>
          </a:p>
          <a:p>
            <a:r>
              <a:rPr lang="en-US" sz="1400" b="1" u="sng" dirty="0" smtClean="0">
                <a:solidFill>
                  <a:schemeClr val="tx1"/>
                </a:solidFill>
              </a:rPr>
              <a:t>Local </a:t>
            </a:r>
            <a:r>
              <a:rPr lang="en-US" sz="1400" b="1" u="sng" dirty="0">
                <a:solidFill>
                  <a:schemeClr val="tx1"/>
                </a:solidFill>
              </a:rPr>
              <a:t>public and private sector stakeholders (service providers, farmer leaders, </a:t>
            </a:r>
            <a:r>
              <a:rPr lang="en-US" sz="1400" b="1" u="sng" dirty="0" smtClean="0">
                <a:solidFill>
                  <a:schemeClr val="tx1"/>
                </a:solidFill>
              </a:rPr>
              <a:t>etc.) </a:t>
            </a:r>
            <a:r>
              <a:rPr lang="en-US" sz="1400" b="1" dirty="0">
                <a:solidFill>
                  <a:schemeClr val="accent6">
                    <a:lumMod val="50000"/>
                  </a:schemeClr>
                </a:solidFill>
                <a:effectLst>
                  <a:outerShdw blurRad="38100" dist="38100" dir="2700000" algn="tl">
                    <a:srgbClr val="000000">
                      <a:alpha val="43137"/>
                    </a:srgbClr>
                  </a:outerShdw>
                </a:effectLst>
              </a:rPr>
              <a:t>are engaged</a:t>
            </a:r>
            <a:r>
              <a:rPr lang="en-US" sz="1400" dirty="0">
                <a:solidFill>
                  <a:schemeClr val="tx1"/>
                </a:solidFill>
              </a:rPr>
              <a:t> in identifying and meeting </a:t>
            </a:r>
            <a:r>
              <a:rPr lang="en-US" sz="1400" dirty="0" smtClean="0">
                <a:solidFill>
                  <a:schemeClr val="tx1"/>
                </a:solidFill>
              </a:rPr>
              <a:t>farmer priorities, incl. </a:t>
            </a:r>
            <a:r>
              <a:rPr lang="en-US" sz="1400" dirty="0">
                <a:solidFill>
                  <a:schemeClr val="tx1"/>
                </a:solidFill>
              </a:rPr>
              <a:t>women and </a:t>
            </a:r>
            <a:r>
              <a:rPr lang="en-US" sz="1400" dirty="0" smtClean="0">
                <a:solidFill>
                  <a:schemeClr val="tx1"/>
                </a:solidFill>
              </a:rPr>
              <a:t>marginalized </a:t>
            </a:r>
            <a:r>
              <a:rPr lang="en-US" sz="1400" dirty="0">
                <a:solidFill>
                  <a:schemeClr val="tx1"/>
                </a:solidFill>
              </a:rPr>
              <a:t>groups, </a:t>
            </a:r>
            <a:r>
              <a:rPr lang="en-US" sz="1400" dirty="0" smtClean="0">
                <a:solidFill>
                  <a:schemeClr val="tx1"/>
                </a:solidFill>
              </a:rPr>
              <a:t>and </a:t>
            </a:r>
            <a:r>
              <a:rPr lang="en-US" sz="1400" dirty="0">
                <a:solidFill>
                  <a:schemeClr val="tx1"/>
                </a:solidFill>
              </a:rPr>
              <a:t>accessing CSA knowledge, technologies, and </a:t>
            </a:r>
            <a:r>
              <a:rPr lang="en-US" sz="1400" dirty="0" smtClean="0">
                <a:solidFill>
                  <a:schemeClr val="tx1"/>
                </a:solidFill>
              </a:rPr>
              <a:t>tools to increase their awareness </a:t>
            </a:r>
            <a:r>
              <a:rPr lang="en-US" sz="1400" dirty="0">
                <a:solidFill>
                  <a:schemeClr val="tx1"/>
                </a:solidFill>
              </a:rPr>
              <a:t>and </a:t>
            </a:r>
            <a:r>
              <a:rPr lang="en-US" sz="1400" dirty="0" smtClean="0">
                <a:solidFill>
                  <a:schemeClr val="tx1"/>
                </a:solidFill>
              </a:rPr>
              <a:t>capacity </a:t>
            </a:r>
            <a:r>
              <a:rPr lang="en-US" sz="1400" dirty="0">
                <a:solidFill>
                  <a:schemeClr val="tx1"/>
                </a:solidFill>
              </a:rPr>
              <a:t>to advise on </a:t>
            </a:r>
            <a:r>
              <a:rPr lang="en-US" sz="1400" dirty="0" smtClean="0">
                <a:solidFill>
                  <a:schemeClr val="tx1"/>
                </a:solidFill>
              </a:rPr>
              <a:t>evidence- </a:t>
            </a:r>
            <a:r>
              <a:rPr lang="en-US" sz="1400" dirty="0">
                <a:solidFill>
                  <a:schemeClr val="tx1"/>
                </a:solidFill>
              </a:rPr>
              <a:t>and </a:t>
            </a:r>
            <a:r>
              <a:rPr lang="en-US" sz="1400" dirty="0" smtClean="0">
                <a:solidFill>
                  <a:schemeClr val="tx1"/>
                </a:solidFill>
              </a:rPr>
              <a:t>knowledge-based </a:t>
            </a:r>
            <a:r>
              <a:rPr lang="en-US" sz="1400" dirty="0">
                <a:solidFill>
                  <a:schemeClr val="tx1"/>
                </a:solidFill>
              </a:rPr>
              <a:t>climate smart technologies.  </a:t>
            </a:r>
            <a:r>
              <a:rPr lang="en-US" sz="1400" b="1" u="sng" dirty="0" smtClean="0">
                <a:solidFill>
                  <a:schemeClr val="tx1"/>
                </a:solidFill>
              </a:rPr>
              <a:t>The </a:t>
            </a:r>
            <a:r>
              <a:rPr lang="en-US" sz="1400" b="1" u="sng" dirty="0">
                <a:solidFill>
                  <a:schemeClr val="tx1"/>
                </a:solidFill>
              </a:rPr>
              <a:t>public sector</a:t>
            </a:r>
            <a:r>
              <a:rPr lang="en-US" sz="1400" dirty="0">
                <a:solidFill>
                  <a:schemeClr val="tx1"/>
                </a:solidFill>
              </a:rPr>
              <a:t> at various levels </a:t>
            </a:r>
            <a:r>
              <a:rPr lang="en-US" sz="1400" b="1" dirty="0" smtClean="0">
                <a:solidFill>
                  <a:schemeClr val="accent6">
                    <a:lumMod val="50000"/>
                  </a:schemeClr>
                </a:solidFill>
                <a:effectLst>
                  <a:outerShdw blurRad="38100" dist="38100" dir="2700000" algn="tl">
                    <a:srgbClr val="000000">
                      <a:alpha val="43137"/>
                    </a:srgbClr>
                  </a:outerShdw>
                </a:effectLst>
              </a:rPr>
              <a:t>is providing</a:t>
            </a:r>
            <a:r>
              <a:rPr lang="en-US" sz="1400" dirty="0" smtClean="0">
                <a:solidFill>
                  <a:schemeClr val="tx1"/>
                </a:solidFill>
              </a:rPr>
              <a:t> an enabling </a:t>
            </a:r>
            <a:r>
              <a:rPr lang="en-US" sz="1400" dirty="0">
                <a:solidFill>
                  <a:schemeClr val="tx1"/>
                </a:solidFill>
              </a:rPr>
              <a:t>environment (e.g., policies, frameworks), adequate investments, incentives, and appropriate technologies to catalyze coordination and encourage private sector support and </a:t>
            </a:r>
            <a:r>
              <a:rPr lang="en-US" sz="1400" dirty="0" smtClean="0">
                <a:solidFill>
                  <a:schemeClr val="tx1"/>
                </a:solidFill>
              </a:rPr>
              <a:t>participation </a:t>
            </a:r>
            <a:r>
              <a:rPr lang="en-US" sz="1400" dirty="0">
                <a:solidFill>
                  <a:schemeClr val="tx1"/>
                </a:solidFill>
              </a:rPr>
              <a:t>for widespread adaptation and sharing of climate smart technologies and practices</a:t>
            </a:r>
            <a:r>
              <a:rPr lang="en-US" sz="1400" dirty="0" smtClean="0">
                <a:solidFill>
                  <a:schemeClr val="tx1"/>
                </a:solidFill>
              </a:rPr>
              <a:t>.</a:t>
            </a:r>
          </a:p>
        </p:txBody>
      </p:sp>
      <p:sp>
        <p:nvSpPr>
          <p:cNvPr id="34" name="Rectangle 45"/>
          <p:cNvSpPr/>
          <p:nvPr/>
        </p:nvSpPr>
        <p:spPr>
          <a:xfrm>
            <a:off x="655637" y="4643437"/>
            <a:ext cx="3579774" cy="830997"/>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R CoA1 - </a:t>
            </a:r>
            <a:r>
              <a:rPr lang="en-US" sz="1200" dirty="0" smtClean="0"/>
              <a:t>CSA </a:t>
            </a:r>
            <a:r>
              <a:rPr lang="en-US" sz="1200" dirty="0"/>
              <a:t>tool boxes for various stakeholders (compilation of technologies and tools including models  and  protocols for scaling up) and decision support systems for policy, planning &amp; forecasting.</a:t>
            </a:r>
            <a:endParaRPr lang="en-US" sz="1200" dirty="0" smtClean="0"/>
          </a:p>
        </p:txBody>
      </p:sp>
      <p:sp>
        <p:nvSpPr>
          <p:cNvPr id="35" name="Rectangle 45"/>
          <p:cNvSpPr/>
          <p:nvPr/>
        </p:nvSpPr>
        <p:spPr>
          <a:xfrm>
            <a:off x="655637" y="6258043"/>
            <a:ext cx="3581400"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R CoA3 - </a:t>
            </a:r>
            <a:r>
              <a:rPr lang="en-US" sz="1200" dirty="0" smtClean="0"/>
              <a:t>Multi-factor </a:t>
            </a:r>
            <a:r>
              <a:rPr lang="en-US" sz="1200" dirty="0"/>
              <a:t>delineation of climate related effects and impacts (considering migration, social and gender, financial crisis in the region)</a:t>
            </a:r>
            <a:endParaRPr lang="en-US" sz="1200" dirty="0" smtClean="0"/>
          </a:p>
        </p:txBody>
      </p:sp>
      <p:sp>
        <p:nvSpPr>
          <p:cNvPr id="36" name="Rectangle 46"/>
          <p:cNvSpPr/>
          <p:nvPr/>
        </p:nvSpPr>
        <p:spPr>
          <a:xfrm>
            <a:off x="655637" y="5532774"/>
            <a:ext cx="3579787" cy="646331"/>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R CoA2 - </a:t>
            </a:r>
            <a:r>
              <a:rPr lang="en-US" sz="1200" dirty="0" smtClean="0"/>
              <a:t>Knowledge  </a:t>
            </a:r>
            <a:r>
              <a:rPr lang="en-US" sz="1200" dirty="0"/>
              <a:t>management  &amp;  exchange such as   forum, mass media, internet, mobile </a:t>
            </a:r>
            <a:r>
              <a:rPr lang="en-US" sz="1200" dirty="0" smtClean="0"/>
              <a:t>phone, regional learning alliance</a:t>
            </a:r>
            <a:endParaRPr lang="en-US" sz="1200" dirty="0"/>
          </a:p>
        </p:txBody>
      </p:sp>
      <p:sp>
        <p:nvSpPr>
          <p:cNvPr id="37" name="Rectangle 46"/>
          <p:cNvSpPr/>
          <p:nvPr/>
        </p:nvSpPr>
        <p:spPr>
          <a:xfrm>
            <a:off x="655637" y="6976109"/>
            <a:ext cx="3579789" cy="461665"/>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R CoA4 - </a:t>
            </a:r>
            <a:r>
              <a:rPr lang="en-US" sz="1200" dirty="0" smtClean="0"/>
              <a:t>Synthesis </a:t>
            </a:r>
            <a:r>
              <a:rPr lang="en-US" sz="1200" dirty="0"/>
              <a:t>of  cross country case based </a:t>
            </a:r>
            <a:r>
              <a:rPr lang="en-US" sz="1200" dirty="0" smtClean="0"/>
              <a:t>experiences</a:t>
            </a:r>
          </a:p>
        </p:txBody>
      </p:sp>
      <p:sp>
        <p:nvSpPr>
          <p:cNvPr id="38" name="Rectangle 46"/>
          <p:cNvSpPr/>
          <p:nvPr/>
        </p:nvSpPr>
        <p:spPr>
          <a:xfrm>
            <a:off x="655637" y="7513974"/>
            <a:ext cx="3579786" cy="1015663"/>
          </a:xfrm>
          <a:prstGeom prst="rect">
            <a:avLst/>
          </a:prstGeom>
          <a:gradFill flip="none" rotWithShape="1">
            <a:gsLst>
              <a:gs pos="69000">
                <a:schemeClr val="tx2">
                  <a:lumMod val="40000"/>
                  <a:lumOff val="60000"/>
                  <a:alpha val="24000"/>
                </a:schemeClr>
              </a:gs>
              <a:gs pos="12000">
                <a:schemeClr val="accent1">
                  <a:tint val="23500"/>
                  <a:satMod val="160000"/>
                  <a:alpha val="18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200" b="1" dirty="0" err="1" smtClean="0">
                <a:solidFill>
                  <a:srgbClr val="0070C0"/>
                </a:solidFill>
              </a:rPr>
              <a:t>FP#x</a:t>
            </a:r>
            <a:r>
              <a:rPr lang="en-US" sz="1200" b="1" dirty="0" smtClean="0">
                <a:solidFill>
                  <a:srgbClr val="0070C0"/>
                </a:solidFill>
              </a:rPr>
              <a:t> R CoA5 - </a:t>
            </a:r>
            <a:r>
              <a:rPr lang="en-US" sz="1200" dirty="0" smtClean="0"/>
              <a:t>Innovative </a:t>
            </a:r>
            <a:r>
              <a:rPr lang="en-US" sz="1200" dirty="0"/>
              <a:t>capacity building strategies </a:t>
            </a:r>
            <a:r>
              <a:rPr lang="en-US" sz="1200" dirty="0" smtClean="0"/>
              <a:t>and programs specific </a:t>
            </a:r>
            <a:r>
              <a:rPr lang="en-US" sz="1200" dirty="0"/>
              <a:t>to countries, sector and </a:t>
            </a:r>
            <a:r>
              <a:rPr lang="en-US" sz="1200" dirty="0" smtClean="0"/>
              <a:t>scale (e.g. </a:t>
            </a:r>
            <a:r>
              <a:rPr lang="en-US" sz="1200" dirty="0"/>
              <a:t>Digital Green approach, pilot demos, ICT ) linked with existing NARS and </a:t>
            </a:r>
            <a:r>
              <a:rPr lang="en-US" sz="1200" dirty="0" smtClean="0"/>
              <a:t>NGOs; </a:t>
            </a:r>
            <a:r>
              <a:rPr lang="en-US" sz="1200" dirty="0"/>
              <a:t>Training of trainers  and materials translated in local </a:t>
            </a:r>
            <a:r>
              <a:rPr lang="en-US" sz="1200" dirty="0" smtClean="0"/>
              <a:t>language</a:t>
            </a:r>
            <a:endParaRPr lang="en-US" sz="1200" dirty="0"/>
          </a:p>
        </p:txBody>
      </p:sp>
    </p:spTree>
    <p:extLst>
      <p:ext uri="{BB962C8B-B14F-4D97-AF65-F5344CB8AC3E}">
        <p14:creationId xmlns:p14="http://schemas.microsoft.com/office/powerpoint/2010/main" val="65120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2283</Words>
  <Application>Microsoft Office PowerPoint</Application>
  <PresentationFormat>Benutzerdefiniert</PresentationFormat>
  <Paragraphs>114</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Wingdings</vt:lpstr>
      <vt:lpstr>Office Theme</vt:lpstr>
      <vt:lpstr>CCAFS Program of Work Illustrated</vt:lpstr>
      <vt:lpstr>Flagship Example</vt:lpstr>
      <vt:lpstr>PowerPoint-Präsentation</vt:lpstr>
      <vt:lpstr>PowerPoint-Präsentation</vt:lpstr>
      <vt:lpstr>Regional Example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Martinez Baron, Deissy (CIAT-CCAFS)</dc:creator>
  <cp:lastModifiedBy>Schuetz, Tonya (CIAT-CCAFS)</cp:lastModifiedBy>
  <cp:revision>147</cp:revision>
  <dcterms:created xsi:type="dcterms:W3CDTF">2014-07-22T22:38:16Z</dcterms:created>
  <dcterms:modified xsi:type="dcterms:W3CDTF">2017-09-29T22:01:01Z</dcterms:modified>
</cp:coreProperties>
</file>