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4" autoAdjust="0"/>
  </p:normalViewPr>
  <p:slideViewPr>
    <p:cSldViewPr>
      <p:cViewPr>
        <p:scale>
          <a:sx n="100" d="100"/>
          <a:sy n="100" d="100"/>
        </p:scale>
        <p:origin x="-193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274A8-E911-409E-AD6B-7BA854BD6924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8DAEF-84D9-4E74-A141-F4F640D5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DAEF-84D9-4E74-A141-F4F640D58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DAEF-84D9-4E74-A141-F4F640D585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1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5207-B853-4874-B8F1-1BA985EBA893}" type="datetimeFigureOut">
              <a:rPr lang="en-US" smtClean="0"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CE4F-F939-4E2B-86D7-6E7BCC66D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566" y="1656219"/>
            <a:ext cx="208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endParaRPr lang="en-US" sz="2800" b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295" y="4267200"/>
            <a:ext cx="2168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endParaRPr lang="en-US" sz="2800" b="1" u="sng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10115" r="55271" b="27848"/>
          <a:stretch/>
        </p:blipFill>
        <p:spPr bwMode="auto">
          <a:xfrm>
            <a:off x="3027348" y="411622"/>
            <a:ext cx="5537675" cy="353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13232" y="1707022"/>
            <a:ext cx="533400" cy="114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00870" y="1709871"/>
            <a:ext cx="609600" cy="114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1713075"/>
            <a:ext cx="533400" cy="114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9048" y="2039500"/>
            <a:ext cx="635951" cy="1838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26806" y="2039500"/>
            <a:ext cx="768410" cy="1838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4295" y="2039500"/>
            <a:ext cx="768410" cy="1838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01784" y="2039500"/>
            <a:ext cx="768410" cy="1838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11094" y="2418460"/>
            <a:ext cx="533400" cy="114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75944" y="2418105"/>
            <a:ext cx="651618" cy="1143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977950" y="4114800"/>
            <a:ext cx="5587073" cy="2667000"/>
            <a:chOff x="2977950" y="3779378"/>
            <a:chExt cx="5587073" cy="26670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9" t="35863" r="56278" b="22145"/>
            <a:stretch/>
          </p:blipFill>
          <p:spPr bwMode="auto">
            <a:xfrm>
              <a:off x="2977950" y="3779378"/>
              <a:ext cx="5587073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6431779" y="4919530"/>
              <a:ext cx="533400" cy="1143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09858" y="4919530"/>
              <a:ext cx="648411" cy="1143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4800" y="6474023"/>
            <a:ext cx="238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Each box will be explain below</a:t>
            </a:r>
            <a:endParaRPr lang="en-US" sz="1400" i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" y="36100"/>
            <a:ext cx="2540695" cy="762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910499" y="2921825"/>
            <a:ext cx="609600" cy="114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13232" y="2915772"/>
            <a:ext cx="533400" cy="114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00" y="2921825"/>
            <a:ext cx="533400" cy="114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79048" y="3245171"/>
            <a:ext cx="635951" cy="1838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26806" y="3245171"/>
            <a:ext cx="768410" cy="1838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64295" y="3245171"/>
            <a:ext cx="768410" cy="1838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01784" y="3245171"/>
            <a:ext cx="768410" cy="1838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36020" y="3638911"/>
            <a:ext cx="533400" cy="114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00870" y="3638556"/>
            <a:ext cx="651618" cy="114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2438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Lead center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Project Level </a:t>
            </a:r>
            <a:r>
              <a:rPr lang="en-US" dirty="0" smtClean="0">
                <a:solidFill>
                  <a:srgbClr val="0070C0"/>
                </a:solidFill>
              </a:rPr>
              <a:t>partner(s)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870" y="4996695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Lead center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Project Level </a:t>
            </a:r>
            <a:r>
              <a:rPr lang="en-US" dirty="0">
                <a:solidFill>
                  <a:srgbClr val="0070C0"/>
                </a:solidFill>
              </a:rPr>
              <a:t>partner(s)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Activity Level  </a:t>
            </a:r>
            <a:r>
              <a:rPr lang="en-US" dirty="0" smtClean="0"/>
              <a:t>partner(s)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2400" y="1138535"/>
            <a:ext cx="275997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Clearly distinct the following 2 different levels of information required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3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" y="36100"/>
            <a:ext cx="2540695" cy="762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28600" y="914400"/>
            <a:ext cx="297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  <a:p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0115" r="55271" b="27848"/>
          <a:stretch/>
        </p:blipFill>
        <p:spPr bwMode="auto">
          <a:xfrm>
            <a:off x="4886485" y="2362200"/>
            <a:ext cx="4257515" cy="353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43511"/>
              </p:ext>
            </p:extLst>
          </p:nvPr>
        </p:nvGraphicFramePr>
        <p:xfrm>
          <a:off x="76200" y="3581400"/>
          <a:ext cx="4559538" cy="971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959"/>
                <a:gridCol w="1440434"/>
                <a:gridCol w="1359662"/>
                <a:gridCol w="1201483"/>
              </a:tblGrid>
              <a:tr h="2304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W1/W2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W3/Bilateral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Leveraged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8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Total Budget received </a:t>
                      </a:r>
                      <a:r>
                        <a:rPr lang="en-US" sz="800" u="none" strike="noStrike" dirty="0" smtClean="0">
                          <a:effectLst/>
                        </a:rPr>
                        <a:t>via </a:t>
                      </a:r>
                      <a:r>
                        <a:rPr lang="en-US" sz="800" u="none" strike="noStrike" dirty="0">
                          <a:effectLst/>
                        </a:rPr>
                        <a:t>PPA by the Lead </a:t>
                      </a:r>
                      <a:r>
                        <a:rPr lang="en-US" sz="800" u="none" strike="noStrike" dirty="0" smtClean="0">
                          <a:effectLst/>
                        </a:rPr>
                        <a:t>center or </a:t>
                      </a:r>
                      <a:r>
                        <a:rPr lang="en-US" sz="800" u="none" strike="noStrike" dirty="0" smtClean="0">
                          <a:effectLst/>
                        </a:rPr>
                        <a:t>Project level  </a:t>
                      </a:r>
                      <a:r>
                        <a:rPr lang="en-US" sz="800" u="none" strike="noStrike" dirty="0" smtClean="0">
                          <a:effectLst/>
                        </a:rPr>
                        <a:t>partner (CIAT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Table below, in this example)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Bilateral/ W3 budget  reported by the Lead center at project level in the Concept note or more)</a:t>
                      </a:r>
                    </a:p>
                    <a:p>
                      <a:pPr algn="l" fontAlgn="ctr"/>
                      <a:endParaRPr lang="en-US" sz="800" b="0" i="1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dirty="0">
                          <a:effectLst/>
                        </a:rPr>
                        <a:t>Total Leveraged funds </a:t>
                      </a:r>
                      <a:r>
                        <a:rPr lang="en-US" sz="800" u="none" strike="noStrike" dirty="0" smtClean="0">
                          <a:effectLst/>
                        </a:rPr>
                        <a:t>coming through the </a:t>
                      </a:r>
                      <a:r>
                        <a:rPr lang="en-US" sz="800" u="none" strike="noStrike" dirty="0">
                          <a:effectLst/>
                        </a:rPr>
                        <a:t>Lead </a:t>
                      </a:r>
                      <a:r>
                        <a:rPr lang="en-US" sz="800" u="none" strike="noStrike" dirty="0" smtClean="0">
                          <a:effectLst/>
                        </a:rPr>
                        <a:t>Center or </a:t>
                      </a:r>
                      <a:r>
                        <a:rPr lang="en-US" sz="800" u="none" strike="noStrike" dirty="0" smtClean="0">
                          <a:effectLst/>
                        </a:rPr>
                        <a:t>Project level </a:t>
                      </a:r>
                      <a:r>
                        <a:rPr lang="en-US" sz="800" u="none" strike="noStrike" dirty="0" smtClean="0">
                          <a:effectLst/>
                        </a:rPr>
                        <a:t>partner (CIAT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Table below, in this example)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32578"/>
              </p:ext>
            </p:extLst>
          </p:nvPr>
        </p:nvGraphicFramePr>
        <p:xfrm>
          <a:off x="57725" y="4648200"/>
          <a:ext cx="4590476" cy="1219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6408"/>
                <a:gridCol w="1078482"/>
                <a:gridCol w="1018006"/>
                <a:gridCol w="899574"/>
                <a:gridCol w="1018006"/>
              </a:tblGrid>
              <a:tr h="600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Partnership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W1/W2 Collaborator </a:t>
                      </a:r>
                      <a:r>
                        <a:rPr lang="en-US" sz="9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Partners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W1/W2 Collaborator </a:t>
                      </a:r>
                      <a:r>
                        <a:rPr lang="en-US" sz="9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-Other 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CGIAR Centers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W3/Bilateral Collaborator </a:t>
                      </a:r>
                      <a:r>
                        <a:rPr lang="en-US" sz="9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Partners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W3/Bilateral Collaborator Cost-Other CGIAR Centers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94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Portion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of </a:t>
                      </a:r>
                      <a:r>
                        <a:rPr lang="en-US" sz="800" u="none" strike="noStrike" dirty="0">
                          <a:effectLst/>
                        </a:rPr>
                        <a:t>the Total budget received </a:t>
                      </a:r>
                      <a:r>
                        <a:rPr lang="en-US" sz="800" u="none" strike="noStrike" dirty="0" smtClean="0">
                          <a:effectLst/>
                        </a:rPr>
                        <a:t>via </a:t>
                      </a:r>
                      <a:r>
                        <a:rPr lang="en-US" sz="800" u="none" strike="noStrike" dirty="0">
                          <a:effectLst/>
                        </a:rPr>
                        <a:t>PPA by the Lead center </a:t>
                      </a:r>
                      <a:r>
                        <a:rPr lang="en-US" sz="800" u="none" strike="noStrike" dirty="0" smtClean="0">
                          <a:effectLst/>
                        </a:rPr>
                        <a:t>or </a:t>
                      </a:r>
                      <a:r>
                        <a:rPr lang="en-US" sz="800" u="none" strike="noStrike" dirty="0" smtClean="0">
                          <a:effectLst/>
                        </a:rPr>
                        <a:t> project level </a:t>
                      </a:r>
                      <a:r>
                        <a:rPr lang="en-US" sz="800" u="none" strike="noStrike" dirty="0" smtClean="0">
                          <a:effectLst/>
                        </a:rPr>
                        <a:t>partners (CIAT Table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below, in this example) </a:t>
                      </a:r>
                      <a:r>
                        <a:rPr lang="en-US" sz="800" u="none" strike="noStrike" dirty="0" smtClean="0">
                          <a:effectLst/>
                        </a:rPr>
                        <a:t>that will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go</a:t>
                      </a:r>
                      <a:r>
                        <a:rPr lang="en-US" sz="800" u="none" strike="noStrike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to </a:t>
                      </a:r>
                      <a:r>
                        <a:rPr lang="en-US" sz="800" u="none" strike="noStrike" dirty="0" smtClean="0">
                          <a:effectLst/>
                        </a:rPr>
                        <a:t>partnerships W1/W2; either non CG  partners or other CG centers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Portion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of </a:t>
                      </a:r>
                      <a:r>
                        <a:rPr lang="en-US" sz="800" u="none" strike="noStrike" dirty="0">
                          <a:effectLst/>
                        </a:rPr>
                        <a:t>the Total bilateral project budget reported by the Lead center </a:t>
                      </a:r>
                      <a:r>
                        <a:rPr lang="en-US" sz="800" u="none" strike="noStrike" dirty="0" smtClean="0">
                          <a:effectLst/>
                        </a:rPr>
                        <a:t>or </a:t>
                      </a:r>
                      <a:r>
                        <a:rPr lang="en-US" sz="800" u="none" strike="noStrike" dirty="0" smtClean="0">
                          <a:effectLst/>
                        </a:rPr>
                        <a:t>Project  level partners </a:t>
                      </a:r>
                      <a:r>
                        <a:rPr lang="en-US" sz="800" u="none" strike="noStrike" dirty="0" smtClean="0">
                          <a:effectLst/>
                        </a:rPr>
                        <a:t>(CIAT Table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below, in this example) </a:t>
                      </a:r>
                      <a:r>
                        <a:rPr lang="en-US" sz="800" u="none" strike="noStrike" dirty="0" smtClean="0">
                          <a:effectLst/>
                        </a:rPr>
                        <a:t>that </a:t>
                      </a:r>
                      <a:r>
                        <a:rPr lang="en-US" sz="800" u="none" strike="noStrike" dirty="0">
                          <a:effectLst/>
                        </a:rPr>
                        <a:t>goes </a:t>
                      </a:r>
                      <a:r>
                        <a:rPr lang="en-US" sz="800" u="none" strike="noStrike" dirty="0" smtClean="0">
                          <a:effectLst/>
                        </a:rPr>
                        <a:t>to non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CG partners  </a:t>
                      </a:r>
                      <a:r>
                        <a:rPr lang="en-US" sz="800" u="none" strike="noStrike" dirty="0">
                          <a:effectLst/>
                        </a:rPr>
                        <a:t>or to </a:t>
                      </a:r>
                      <a:r>
                        <a:rPr lang="en-US" sz="800" u="none" strike="noStrike" dirty="0" smtClean="0">
                          <a:effectLst/>
                        </a:rPr>
                        <a:t>other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C</a:t>
                      </a:r>
                      <a:r>
                        <a:rPr lang="en-US" sz="800" u="none" strike="noStrike" dirty="0" smtClean="0">
                          <a:effectLst/>
                        </a:rPr>
                        <a:t>G centers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43840" y="14478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(=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Level </a:t>
            </a:r>
            <a:r>
              <a:rPr lang="en-US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): ONLY the ones that will be signing a PPA with CCAFS.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Budget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(going to lead center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Level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Partners).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13277"/>
              </p:ext>
            </p:extLst>
          </p:nvPr>
        </p:nvGraphicFramePr>
        <p:xfrm>
          <a:off x="64664" y="5943600"/>
          <a:ext cx="4659736" cy="733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3995"/>
                <a:gridCol w="2189951"/>
                <a:gridCol w="1915790"/>
              </a:tblGrid>
              <a:tr h="105891">
                <a:tc rowSpan="2">
                  <a:txBody>
                    <a:bodyPr/>
                    <a:lstStyle/>
                    <a:p>
                      <a:r>
                        <a:rPr lang="en-US" sz="11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W1/W2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W3/Bilateral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5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dirty="0" smtClean="0">
                          <a:effectLst/>
                        </a:rPr>
                        <a:t>Portion </a:t>
                      </a:r>
                      <a:r>
                        <a:rPr lang="en-US" sz="800" u="none" strike="noStrike" dirty="0">
                          <a:effectLst/>
                        </a:rPr>
                        <a:t>of the Total budget 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received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via 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PPA by the Lead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center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project level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partner or CIAT in this Case 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(W1/W2 and W3/ </a:t>
                      </a:r>
                      <a:r>
                        <a:rPr lang="en-US" sz="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Bilaterals</a:t>
                      </a:r>
                      <a:r>
                        <a:rPr 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en-US" sz="800" u="none" strike="noStrike" dirty="0" smtClean="0">
                          <a:effectLst/>
                        </a:rPr>
                        <a:t>that </a:t>
                      </a:r>
                      <a:r>
                        <a:rPr lang="en-US" sz="800" u="none" strike="noStrike" dirty="0">
                          <a:effectLst/>
                        </a:rPr>
                        <a:t>will go to Gender /Social inequality research that lead to good social science </a:t>
                      </a:r>
                      <a:r>
                        <a:rPr lang="en-US" sz="800" u="none" strike="noStrike" dirty="0" smtClean="0">
                          <a:effectLst/>
                        </a:rPr>
                        <a:t>outputs. </a:t>
                      </a:r>
                      <a:r>
                        <a:rPr lang="en-US" sz="8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Remember that we are aiming for more than 10% of total budgets for Gender research.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85800" y="2315170"/>
            <a:ext cx="279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budget definitions below: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30730" y="2895600"/>
            <a:ext cx="0" cy="685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11985"/>
            <a:ext cx="77272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– Bilateral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$$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be included in the Budget tables from the lead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center/Project Level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descriptive information is also required. Instructions below depending on the type of Bilateral (See below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347"/>
              </p:ext>
            </p:extLst>
          </p:nvPr>
        </p:nvGraphicFramePr>
        <p:xfrm>
          <a:off x="50105" y="2743201"/>
          <a:ext cx="8941495" cy="40519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1733"/>
                <a:gridCol w="4074985"/>
                <a:gridCol w="3944777"/>
              </a:tblGrid>
              <a:tr h="334338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Types 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 </a:t>
                      </a:r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Bilaterals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Descriptive additional information to be entered 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in the P&amp;R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622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Case A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Bilateral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projects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that </a:t>
                      </a:r>
                      <a:r>
                        <a:rPr lang="en-US" sz="1100" u="none" strike="noStrike" dirty="0">
                          <a:effectLst/>
                        </a:rPr>
                        <a:t>are aligned to </a:t>
                      </a:r>
                      <a:r>
                        <a:rPr lang="en-US" sz="1100" u="none" strike="noStrike" dirty="0" smtClean="0">
                          <a:effectLst/>
                        </a:rPr>
                        <a:t>a specific Flagship projects </a:t>
                      </a:r>
                      <a:r>
                        <a:rPr lang="en-US" sz="1100" u="none" strike="noStrike" dirty="0">
                          <a:effectLst/>
                        </a:rPr>
                        <a:t>in CCAFS which get W1 &amp; 2 </a:t>
                      </a:r>
                      <a:r>
                        <a:rPr lang="en-US" sz="1100" u="none" strike="noStrike" dirty="0" smtClean="0">
                          <a:effectLst/>
                        </a:rPr>
                        <a:t>funds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baseline="0" dirty="0" smtClean="0">
                          <a:effectLst/>
                        </a:rPr>
                        <a:t>You </a:t>
                      </a:r>
                      <a:r>
                        <a:rPr lang="en-US" sz="1100" u="none" strike="noStrike" dirty="0" smtClean="0">
                          <a:effectLst/>
                        </a:rPr>
                        <a:t>should create it as additional “activities” as part of the current flagship projects </a:t>
                      </a:r>
                      <a:r>
                        <a:rPr lang="en-US" sz="1100" u="none" strike="noStrike" dirty="0" smtClean="0">
                          <a:effectLst/>
                        </a:rPr>
                        <a:t>: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Please enter more information for the bilateral projects aligned to the CCAFS Core Projects (as reported in the project budget) as an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Activity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which belongs to the corresponding Project by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tagging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them in the 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Title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of the activity using the word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“BILATERAL”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between brackets (i.e. Title: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(BILATERAL)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Remote Sensing as a Monitoring Tool for Smallholder's…).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 Please complete the following sections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only: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6858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  <a:ea typeface="Calibri"/>
                          <a:cs typeface="Times New Roman"/>
                        </a:rPr>
                        <a:t>·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      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6858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  <a:ea typeface="Calibri"/>
                          <a:cs typeface="Times New Roman"/>
                        </a:rPr>
                        <a:t>·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      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Partner (include only the main partners)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6858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  <a:ea typeface="Calibri"/>
                          <a:cs typeface="Times New Roman"/>
                        </a:rPr>
                        <a:t>·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      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*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Budget (inform the amount which is going to CG </a:t>
                      </a: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Centers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as well as non-CG partners, bearing in mind that the total should equals to what was reported at Bilateral Budget at Project level)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6858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  <a:ea typeface="Calibri"/>
                          <a:cs typeface="Times New Roman"/>
                        </a:rPr>
                        <a:t>·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      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Locations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685800" marR="0" indent="-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Symbol"/>
                          <a:ea typeface="Calibri"/>
                          <a:cs typeface="Times New Roman"/>
                        </a:rPr>
                        <a:t>·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      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Impact Pathways</a:t>
                      </a:r>
                      <a:endParaRPr lang="en-US" sz="105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Case B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Those </a:t>
                      </a:r>
                      <a:r>
                        <a:rPr lang="en-US" sz="1100" u="none" strike="noStrike" dirty="0" smtClean="0">
                          <a:effectLst/>
                        </a:rPr>
                        <a:t>that bilateral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projects that are not aligned to a specific Flagship project </a:t>
                      </a:r>
                      <a:r>
                        <a:rPr lang="en-US" sz="1100" u="none" strike="noStrike" dirty="0" smtClean="0">
                          <a:effectLst/>
                        </a:rPr>
                        <a:t>but </a:t>
                      </a:r>
                      <a:r>
                        <a:rPr lang="en-US" sz="1100" u="none" strike="noStrike" dirty="0">
                          <a:effectLst/>
                        </a:rPr>
                        <a:t>still contribute </a:t>
                      </a:r>
                      <a:r>
                        <a:rPr lang="en-US" sz="1100" u="none" strike="noStrike" dirty="0" smtClean="0">
                          <a:effectLst/>
                        </a:rPr>
                        <a:t>somehow to </a:t>
                      </a:r>
                      <a:r>
                        <a:rPr lang="en-US" sz="1100" u="none" strike="noStrike" dirty="0">
                          <a:effectLst/>
                        </a:rPr>
                        <a:t>CCAFS activities and outcomes.  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 dirty="0" smtClean="0">
                          <a:effectLst/>
                        </a:rPr>
                        <a:t>You </a:t>
                      </a:r>
                      <a:r>
                        <a:rPr lang="en-US" sz="1100" u="none" strike="noStrike" dirty="0" smtClean="0">
                          <a:effectLst/>
                        </a:rPr>
                        <a:t>should create it as additional “project” in the P&amp;R – inform </a:t>
                      </a:r>
                      <a:r>
                        <a:rPr lang="en-US" sz="1100" u="none" strike="noStrike" dirty="0" smtClean="0">
                          <a:effectLst/>
                        </a:rPr>
                        <a:t> your Management Liaison </a:t>
                      </a:r>
                      <a:r>
                        <a:rPr lang="en-US" sz="1100" u="none" strike="noStrike" dirty="0" smtClean="0">
                          <a:effectLst/>
                        </a:rPr>
                        <a:t>to set up the </a:t>
                      </a:r>
                      <a:r>
                        <a:rPr lang="en-US" sz="1100" u="none" strike="noStrike" dirty="0" smtClean="0">
                          <a:effectLst/>
                        </a:rPr>
                        <a:t>project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and provide them with the project details.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" y="36100"/>
            <a:ext cx="254069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9144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– Bilateral Case a) Aligned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" y="36100"/>
            <a:ext cx="2540695" cy="762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6200" y="1600200"/>
            <a:ext cx="5029200" cy="5058206"/>
            <a:chOff x="4191000" y="1658726"/>
            <a:chExt cx="5029200" cy="505820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9" t="10081" r="55567" b="1"/>
            <a:stretch/>
          </p:blipFill>
          <p:spPr bwMode="auto">
            <a:xfrm>
              <a:off x="4191000" y="1658726"/>
              <a:ext cx="5029200" cy="47539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5" t="73366" r="55262" b="20996"/>
            <a:stretch/>
          </p:blipFill>
          <p:spPr bwMode="auto">
            <a:xfrm>
              <a:off x="4191000" y="6383126"/>
              <a:ext cx="5029200" cy="3338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37545" r="55257" b="11934"/>
          <a:stretch/>
        </p:blipFill>
        <p:spPr bwMode="auto">
          <a:xfrm>
            <a:off x="5181601" y="1600201"/>
            <a:ext cx="3771899" cy="21050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14987" y="4343400"/>
            <a:ext cx="2905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Budget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 W3/Bilateral Column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696200" y="3733801"/>
            <a:ext cx="685800" cy="990599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9779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</a:t>
            </a: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44703"/>
              </p:ext>
            </p:extLst>
          </p:nvPr>
        </p:nvGraphicFramePr>
        <p:xfrm>
          <a:off x="533400" y="5514975"/>
          <a:ext cx="7721600" cy="10382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1240"/>
                <a:gridCol w="3953918"/>
                <a:gridCol w="3126442"/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Activity X</a:t>
                      </a:r>
                    </a:p>
                    <a:p>
                      <a:pPr algn="ctr" fontAlgn="ctr"/>
                      <a:r>
                        <a:rPr lang="en-US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W1/W2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W3/Bilateral Budget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61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Those are part of the total W1/W2 Project level Budget received via PPA by the Lead Center.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Only to be filled  by CG centers; it does not apply to non- CG Partner, unless that partner is transferring funds to CG center partner. If Leverage funds from non-GC, they should be reported under the total Project level Leverage 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" y="36100"/>
            <a:ext cx="2540695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544122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(= </a:t>
            </a:r>
            <a:r>
              <a:rPr 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Level </a:t>
            </a:r>
            <a:r>
              <a:rPr 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):ones that do not sign a PPA directly with CCAFS but are engaged / will receive partnership  funds, from the lead CG center or any primary partners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be sure you fill in all their details (Contact name, Email as well as the nature or their contribution to the activity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0" y="2667000"/>
            <a:ext cx="4389263" cy="2667000"/>
            <a:chOff x="4175760" y="3779378"/>
            <a:chExt cx="4389263" cy="2667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8" t="35863" r="56278" b="22145"/>
            <a:stretch/>
          </p:blipFill>
          <p:spPr bwMode="auto">
            <a:xfrm>
              <a:off x="4175760" y="3779378"/>
              <a:ext cx="4389263" cy="266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431779" y="4919530"/>
              <a:ext cx="533400" cy="1143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09858" y="4919530"/>
              <a:ext cx="648411" cy="1143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2400" y="26670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Budget: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section should display the total budget for the activity and its distribution among partners.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-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funds from the activity lead center are 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share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Total project level funds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center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received  (W1/W2 and W3)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- The funds of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level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partners are 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reflected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total Project level Lead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level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partner’ Partnership funds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4260" y="4572000"/>
            <a:ext cx="348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budget definitions below: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63340" y="5166360"/>
            <a:ext cx="0" cy="3429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675</Words>
  <Application>Microsoft Office PowerPoint</Application>
  <PresentationFormat>On-screen Show (4:3)</PresentationFormat>
  <Paragraphs>71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Camargo Paz, Paola Andrea (CIAT)</dc:creator>
  <cp:lastModifiedBy>Samundengo, Angela  (CIAT-CCAFS)</cp:lastModifiedBy>
  <cp:revision>23</cp:revision>
  <dcterms:created xsi:type="dcterms:W3CDTF">2014-10-06T20:17:31Z</dcterms:created>
  <dcterms:modified xsi:type="dcterms:W3CDTF">2014-10-07T20:14:44Z</dcterms:modified>
</cp:coreProperties>
</file>