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5" r:id="rId6"/>
    <p:sldId id="266" r:id="rId7"/>
    <p:sldId id="272" r:id="rId8"/>
    <p:sldId id="273" r:id="rId9"/>
    <p:sldId id="269" r:id="rId10"/>
    <p:sldId id="275" r:id="rId11"/>
    <p:sldId id="274" r:id="rId12"/>
    <p:sldId id="264" r:id="rId1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321" autoAdjust="0"/>
  </p:normalViewPr>
  <p:slideViewPr>
    <p:cSldViewPr>
      <p:cViewPr>
        <p:scale>
          <a:sx n="75" d="100"/>
          <a:sy n="75" d="100"/>
        </p:scale>
        <p:origin x="-432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50"/>
    </p:cViewPr>
  </p:sorterViewPr>
  <p:notesViewPr>
    <p:cSldViewPr>
      <p:cViewPr varScale="1">
        <p:scale>
          <a:sx n="88" d="100"/>
          <a:sy n="88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Chris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fr-FR" sz="1600" b="0" i="0" u="none" strike="noStrike" kern="1200" baseline="0" noProof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Proba (dé=1) </c:v>
                </c:pt>
                <c:pt idx="1">
                  <c:v>Proba (dé=2) </c:v>
                </c:pt>
                <c:pt idx="2">
                  <c:v>Proba (dé=3) </c:v>
                </c:pt>
                <c:pt idx="3">
                  <c:v>Proba (dé=4) </c:v>
                </c:pt>
                <c:pt idx="4">
                  <c:v>Proba (dé=5) </c:v>
                </c:pt>
                <c:pt idx="5">
                  <c:v>Proba (dé=6) 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0.16</c:v>
                </c:pt>
                <c:pt idx="1">
                  <c:v>0.25</c:v>
                </c:pt>
                <c:pt idx="2">
                  <c:v>0.15</c:v>
                </c:pt>
                <c:pt idx="3">
                  <c:v>0.12</c:v>
                </c:pt>
                <c:pt idx="4">
                  <c:v>0.14000000000000001</c:v>
                </c:pt>
                <c:pt idx="5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36-4FEF-9D1A-746EB9A75A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Lilian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fr-FR" sz="1600" b="0" i="0" u="none" strike="noStrike" kern="1200" baseline="0" noProof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Proba (dé=1) </c:v>
                </c:pt>
                <c:pt idx="1">
                  <c:v>Proba (dé=2) </c:v>
                </c:pt>
                <c:pt idx="2">
                  <c:v>Proba (dé=3) </c:v>
                </c:pt>
                <c:pt idx="3">
                  <c:v>Proba (dé=4) </c:v>
                </c:pt>
                <c:pt idx="4">
                  <c:v>Proba (dé=5) </c:v>
                </c:pt>
                <c:pt idx="5">
                  <c:v>Proba (dé=6) 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0.23</c:v>
                </c:pt>
                <c:pt idx="1">
                  <c:v>0.15</c:v>
                </c:pt>
                <c:pt idx="2">
                  <c:v>0.13</c:v>
                </c:pt>
                <c:pt idx="3">
                  <c:v>0.15</c:v>
                </c:pt>
                <c:pt idx="4">
                  <c:v>0.17</c:v>
                </c:pt>
                <c:pt idx="5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36-4FEF-9D1A-746EB9A75A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Neymar Jr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fr-FR" sz="1600" b="0" i="0" u="none" strike="noStrike" kern="1200" baseline="0" noProof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Proba (dé=1) </c:v>
                </c:pt>
                <c:pt idx="1">
                  <c:v>Proba (dé=2) </c:v>
                </c:pt>
                <c:pt idx="2">
                  <c:v>Proba (dé=3) </c:v>
                </c:pt>
                <c:pt idx="3">
                  <c:v>Proba (dé=4) </c:v>
                </c:pt>
                <c:pt idx="4">
                  <c:v>Proba (dé=5) </c:v>
                </c:pt>
                <c:pt idx="5">
                  <c:v>Proba (dé=6) 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0.25</c:v>
                </c:pt>
                <c:pt idx="1">
                  <c:v>0.16</c:v>
                </c:pt>
                <c:pt idx="2">
                  <c:v>0.19</c:v>
                </c:pt>
                <c:pt idx="3">
                  <c:v>0.2</c:v>
                </c:pt>
                <c:pt idx="4">
                  <c:v>0.21</c:v>
                </c:pt>
                <c:pt idx="5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36-4FEF-9D1A-746EB9A75A6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9"/>
        <c:overlap val="-25"/>
        <c:axId val="391884040"/>
        <c:axId val="391883648"/>
      </c:barChart>
      <c:catAx>
        <c:axId val="391884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2000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1883648"/>
        <c:crosses val="autoZero"/>
        <c:auto val="1"/>
        <c:lblAlgn val="ctr"/>
        <c:lblOffset val="100"/>
        <c:noMultiLvlLbl val="0"/>
      </c:catAx>
      <c:valAx>
        <c:axId val="3918836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1884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fr-FR" sz="2000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fr-FR" sz="2000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fr-FR" sz="2000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layout>
        <c:manualLayout>
          <c:xMode val="edge"/>
          <c:yMode val="edge"/>
          <c:x val="0.2121222578659149"/>
          <c:y val="1.4705882352941176E-2"/>
          <c:w val="0.49962363500858686"/>
          <c:h val="0.15057414698162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fr-FR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F166DAF-1FD7-49A0-916A-AC65B1661C02}" type="datetime1">
              <a:rPr lang="fr-FR" smtClean="0"/>
              <a:t>21/12/2019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CB32D8-F2D2-4D01-80A9-88F3B128AE7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43EBA-850C-42A3-A69E-C2E98F19DE12}" type="datetime1">
              <a:rPr lang="fr-FR" smtClean="0"/>
              <a:pPr/>
              <a:t>21/12/2019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5C1D8F7-2BDD-4C56-98AF-2E212EF349F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59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3195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4996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6019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9719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23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Ité3:</a:t>
            </a:r>
          </a:p>
          <a:p>
            <a:r>
              <a:rPr lang="fr-FR" dirty="0"/>
              <a:t>Chrono 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-total du temp de jeu seulement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-pas de temps de jeu personnelle, ni d’activation du chrono sur demande</a:t>
            </a:r>
          </a:p>
          <a:p>
            <a:r>
              <a:rPr lang="fr-FR" dirty="0"/>
              <a:t>Pas d’affichage du lancer de dés grâce à des LED (oublié) </a:t>
            </a:r>
          </a:p>
          <a:p>
            <a:r>
              <a:rPr lang="fr-FR" dirty="0"/>
              <a:t>Statistique non personnalisable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5672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4595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/>
              <a:t>le nombre de fois que 1 est sortit sur le nombre de lancers effectués depuis le début de la partie.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2801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rtlCol="0" anchor="b">
            <a:normAutofit/>
          </a:bodyPr>
          <a:lstStyle>
            <a:lvl1pPr algn="l">
              <a:defRPr sz="5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E44BC8-8C30-47A0-9C3D-6F595C44DBF1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EDCC16-ABC4-454E-A7F5-BA436A235111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DEA163-D3B5-4581-9849-77D58C91657A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DC317B-F889-4156-9F41-585E9802B909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9DA7A1-59FF-42C1-B1B3-89C10FE1A32E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rtlCol="0"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rtlCol="0"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30A04F-E001-41EA-BD6A-6B97D81F7AF9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05C288-8C2C-4322-A2EE-047060414380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E0DD5E-4909-46F3-81FF-2C4D7CA0DD8B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Rectangle 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AC7BACE-A426-4839-AC27-C7B080690890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9043838-BFF5-400C-B067-3DF4A5F395D6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8800" dirty="0"/>
              <a:t>Roll The </a:t>
            </a:r>
            <a:r>
              <a:rPr lang="fr-FR" sz="8800" dirty="0" err="1"/>
              <a:t>Dice</a:t>
            </a:r>
            <a:endParaRPr lang="fr-FR" sz="8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 sz="3200" dirty="0"/>
              <a:t>Jouons au Yam en ligne </a:t>
            </a:r>
            <a:br>
              <a:rPr lang="fr-FR" sz="3200" dirty="0"/>
            </a:br>
            <a:r>
              <a:rPr lang="fr-FR" sz="3200" dirty="0"/>
              <a:t>Avec  </a:t>
            </a:r>
            <a:r>
              <a:rPr lang="fr-FR" sz="3200" dirty="0" err="1"/>
              <a:t>LilIan</a:t>
            </a:r>
            <a:r>
              <a:rPr lang="fr-FR" sz="3200" dirty="0"/>
              <a:t> </a:t>
            </a:r>
            <a:r>
              <a:rPr lang="fr-FR" sz="3200" dirty="0" err="1"/>
              <a:t>Elisei</a:t>
            </a:r>
            <a:r>
              <a:rPr lang="fr-FR" sz="3200" dirty="0"/>
              <a:t>, Christopher </a:t>
            </a:r>
            <a:r>
              <a:rPr lang="fr-FR" sz="3200" dirty="0" err="1"/>
              <a:t>Cabantous</a:t>
            </a:r>
            <a:r>
              <a:rPr lang="fr-FR" sz="3200" dirty="0"/>
              <a:t> and Neymar Jr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774B984-B5A7-4377-9B9F-B4DD0DC09C66}"/>
              </a:ext>
            </a:extLst>
          </p:cNvPr>
          <p:cNvSpPr/>
          <p:nvPr/>
        </p:nvSpPr>
        <p:spPr>
          <a:xfrm>
            <a:off x="4078854" y="3248980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F107F42-62E8-436D-A09A-CA75EC6E9C29}"/>
              </a:ext>
            </a:extLst>
          </p:cNvPr>
          <p:cNvSpPr/>
          <p:nvPr/>
        </p:nvSpPr>
        <p:spPr>
          <a:xfrm>
            <a:off x="4465465" y="5189376"/>
            <a:ext cx="216024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FC8C213-D303-450D-9B10-A007F079226E}"/>
              </a:ext>
            </a:extLst>
          </p:cNvPr>
          <p:cNvSpPr/>
          <p:nvPr/>
        </p:nvSpPr>
        <p:spPr>
          <a:xfrm>
            <a:off x="4190065" y="3683445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0065FD0-FF93-4B8C-B36C-964C080E0C09}"/>
              </a:ext>
            </a:extLst>
          </p:cNvPr>
          <p:cNvSpPr/>
          <p:nvPr/>
        </p:nvSpPr>
        <p:spPr>
          <a:xfrm>
            <a:off x="4912307" y="3790122"/>
            <a:ext cx="216024" cy="319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53BB3D9-C99A-477F-B7C7-3A5D890CCEF1}"/>
              </a:ext>
            </a:extLst>
          </p:cNvPr>
          <p:cNvSpPr/>
          <p:nvPr/>
        </p:nvSpPr>
        <p:spPr>
          <a:xfrm>
            <a:off x="4103843" y="2467035"/>
            <a:ext cx="288032" cy="294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C011E03-4BE3-492D-89D0-6338B21DDE64}"/>
              </a:ext>
            </a:extLst>
          </p:cNvPr>
          <p:cNvSpPr/>
          <p:nvPr/>
        </p:nvSpPr>
        <p:spPr>
          <a:xfrm>
            <a:off x="3781272" y="2156940"/>
            <a:ext cx="276998" cy="294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5E01B93-96E9-48CE-8AFB-B8CB70C2E5E9}"/>
              </a:ext>
            </a:extLst>
          </p:cNvPr>
          <p:cNvSpPr/>
          <p:nvPr/>
        </p:nvSpPr>
        <p:spPr>
          <a:xfrm>
            <a:off x="3314446" y="2256351"/>
            <a:ext cx="288032" cy="338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4BDB302-E9CA-42CF-BC7F-C7B60A99399A}"/>
              </a:ext>
            </a:extLst>
          </p:cNvPr>
          <p:cNvSpPr/>
          <p:nvPr/>
        </p:nvSpPr>
        <p:spPr>
          <a:xfrm>
            <a:off x="3645773" y="2614066"/>
            <a:ext cx="279276" cy="301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9B9102-7016-4743-8243-2CC58CB803A2}"/>
              </a:ext>
            </a:extLst>
          </p:cNvPr>
          <p:cNvSpPr/>
          <p:nvPr/>
        </p:nvSpPr>
        <p:spPr>
          <a:xfrm>
            <a:off x="4278937" y="4106450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ABA19D6-59CA-43FD-8856-92FB35CAC153}"/>
              </a:ext>
            </a:extLst>
          </p:cNvPr>
          <p:cNvSpPr/>
          <p:nvPr/>
        </p:nvSpPr>
        <p:spPr>
          <a:xfrm>
            <a:off x="4722303" y="3067878"/>
            <a:ext cx="216024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04B0660-7C98-4DD0-9C7C-35ADA0A8FFA6}"/>
              </a:ext>
            </a:extLst>
          </p:cNvPr>
          <p:cNvSpPr/>
          <p:nvPr/>
        </p:nvSpPr>
        <p:spPr>
          <a:xfrm>
            <a:off x="4830315" y="3429000"/>
            <a:ext cx="216024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A173E1C-7A93-412C-87CE-C5ECF0EC728A}"/>
              </a:ext>
            </a:extLst>
          </p:cNvPr>
          <p:cNvSpPr/>
          <p:nvPr/>
        </p:nvSpPr>
        <p:spPr>
          <a:xfrm>
            <a:off x="4907868" y="4636366"/>
            <a:ext cx="180020" cy="304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70038917-3F5C-4638-B0E3-38C7FC26C998}"/>
              </a:ext>
            </a:extLst>
          </p:cNvPr>
          <p:cNvSpPr/>
          <p:nvPr/>
        </p:nvSpPr>
        <p:spPr>
          <a:xfrm>
            <a:off x="2711624" y="2060847"/>
            <a:ext cx="162601" cy="83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783353" y="1988772"/>
            <a:ext cx="3657600" cy="2133600"/>
          </a:xfrm>
        </p:spPr>
        <p:txBody>
          <a:bodyPr rtlCol="0">
            <a:noAutofit/>
          </a:bodyPr>
          <a:lstStyle/>
          <a:p>
            <a:pPr rtl="0"/>
            <a:r>
              <a:rPr lang="fr-FR" dirty="0">
                <a:latin typeface="Bahnschrift Condensed" panose="020B0502040204020203" pitchFamily="34" charset="0"/>
              </a:rPr>
              <a:t>L’Esprit d’Equipe est notre Force qui nous a Guidé tout le long de ce Projet</a:t>
            </a:r>
            <a:br>
              <a:rPr lang="fr-FR" dirty="0">
                <a:latin typeface="Bahnschrift Condensed" panose="020B0502040204020203" pitchFamily="34" charset="0"/>
              </a:rPr>
            </a:br>
            <a:br>
              <a:rPr lang="fr-FR" dirty="0">
                <a:latin typeface="Bahnschrift Condensed" panose="020B0502040204020203" pitchFamily="34" charset="0"/>
              </a:rPr>
            </a:br>
            <a:r>
              <a:rPr lang="fr-FR" dirty="0">
                <a:latin typeface="Bahnschrift Condensed" panose="020B0502040204020203" pitchFamily="34" charset="0"/>
              </a:rPr>
              <a:t>Qu’avons-nous de Prévu aujourd’hui?</a:t>
            </a:r>
            <a:br>
              <a:rPr lang="fr-FR" dirty="0">
                <a:latin typeface="Bahnschrift Condensed" panose="020B0502040204020203" pitchFamily="34" charset="0"/>
              </a:rPr>
            </a:br>
            <a:endParaRPr lang="fr-FR" dirty="0">
              <a:latin typeface="Bahnschrift Condensed" panose="020B0502040204020203" pitchFamily="34" charset="0"/>
            </a:endParaRPr>
          </a:p>
        </p:txBody>
      </p:sp>
      <p:pic>
        <p:nvPicPr>
          <p:cNvPr id="5" name="Espace réservé d’image 4" descr="Joueurs de basket-ball levant les mains ensemble"/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239000" cy="6858000"/>
          </a:xfrm>
        </p:spPr>
      </p:pic>
      <p:sp>
        <p:nvSpPr>
          <p:cNvPr id="3" name="Espace réservé du texte 2"/>
          <p:cNvSpPr>
            <a:spLocks noGrp="1"/>
          </p:cNvSpPr>
          <p:nvPr>
            <p:ph type="body" sz="half" idx="2"/>
          </p:nvPr>
        </p:nvSpPr>
        <p:spPr>
          <a:xfrm>
            <a:off x="7768073" y="3637756"/>
            <a:ext cx="4392488" cy="3084984"/>
          </a:xfrm>
        </p:spPr>
        <p:txBody>
          <a:bodyPr rtlCol="0"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fr-FR" sz="4000" dirty="0">
                <a:latin typeface="Bahnschrift Condensed" panose="020B0502040204020203" pitchFamily="34" charset="0"/>
              </a:rPr>
              <a:t>Description du Jeu</a:t>
            </a:r>
          </a:p>
          <a:p>
            <a:pPr marL="457200" lvl="0" indent="-457200">
              <a:buFont typeface="+mj-lt"/>
              <a:buAutoNum type="arabicPeriod"/>
            </a:pPr>
            <a:r>
              <a:rPr lang="fr-FR" sz="4000" dirty="0">
                <a:latin typeface="Bahnschrift Condensed" panose="020B0502040204020203" pitchFamily="34" charset="0"/>
              </a:rPr>
              <a:t>Planification du Projet</a:t>
            </a:r>
          </a:p>
          <a:p>
            <a:pPr marL="457200" lvl="0" indent="-457200">
              <a:buFont typeface="+mj-lt"/>
              <a:buAutoNum type="arabicPeriod"/>
            </a:pPr>
            <a:r>
              <a:rPr lang="fr-FR" sz="4000" dirty="0">
                <a:latin typeface="Bahnschrift Condensed" panose="020B0502040204020203" pitchFamily="34" charset="0"/>
              </a:rPr>
              <a:t>Difficultés Rencontrées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fr-FR" sz="1200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pPr rtl="0"/>
            <a:r>
              <a:rPr lang="fr-FR" sz="1200" i="1" dirty="0">
                <a:latin typeface="Arial" pitchFamily="34" charset="0"/>
                <a:cs typeface="Arial" pitchFamily="34" charset="0"/>
              </a:rPr>
              <a:t>To change images on </a:t>
            </a:r>
            <a:r>
              <a:rPr lang="fr-FR" sz="1200" i="1" dirty="0" err="1">
                <a:latin typeface="Arial" pitchFamily="34" charset="0"/>
                <a:cs typeface="Arial" pitchFamily="34" charset="0"/>
              </a:rPr>
              <a:t>this</a:t>
            </a:r>
            <a:r>
              <a:rPr lang="fr-FR" sz="1200" i="1" dirty="0">
                <a:latin typeface="Arial" pitchFamily="34" charset="0"/>
                <a:cs typeface="Arial" pitchFamily="34" charset="0"/>
              </a:rPr>
              <a:t> slide, select a </a:t>
            </a:r>
            <a:r>
              <a:rPr lang="fr-FR" sz="1200" i="1" dirty="0" err="1">
                <a:latin typeface="Arial" pitchFamily="34" charset="0"/>
                <a:cs typeface="Arial" pitchFamily="34" charset="0"/>
              </a:rPr>
              <a:t>picture</a:t>
            </a:r>
            <a:r>
              <a:rPr lang="fr-FR" sz="1200" i="1" dirty="0">
                <a:latin typeface="Arial" pitchFamily="34" charset="0"/>
                <a:cs typeface="Arial" pitchFamily="34" charset="0"/>
              </a:rPr>
              <a:t> and </a:t>
            </a:r>
            <a:r>
              <a:rPr lang="fr-FR" sz="1200" i="1" dirty="0" err="1">
                <a:latin typeface="Arial" pitchFamily="34" charset="0"/>
                <a:cs typeface="Arial" pitchFamily="34" charset="0"/>
              </a:rPr>
              <a:t>delete</a:t>
            </a:r>
            <a:r>
              <a:rPr lang="fr-FR" sz="1200" i="1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1200" i="1" dirty="0" err="1">
                <a:latin typeface="Arial" pitchFamily="34" charset="0"/>
                <a:cs typeface="Arial" pitchFamily="34" charset="0"/>
              </a:rPr>
              <a:t>it</a:t>
            </a:r>
            <a:r>
              <a:rPr lang="fr-FR" sz="1200" i="1" dirty="0">
                <a:latin typeface="Arial" pitchFamily="34" charset="0"/>
                <a:cs typeface="Arial" pitchFamily="34" charset="0"/>
              </a:rPr>
              <a:t>. </a:t>
            </a:r>
            <a:r>
              <a:rPr lang="fr-FR" sz="1200" i="1" dirty="0" err="1">
                <a:latin typeface="Arial" pitchFamily="34" charset="0"/>
                <a:cs typeface="Arial" pitchFamily="34" charset="0"/>
              </a:rPr>
              <a:t>Then</a:t>
            </a:r>
            <a:r>
              <a:rPr lang="fr-FR" sz="1200" i="1" dirty="0">
                <a:latin typeface="Arial" pitchFamily="34" charset="0"/>
                <a:cs typeface="Arial" pitchFamily="34" charset="0"/>
              </a:rPr>
              <a:t> click the Insert Picture </a:t>
            </a:r>
            <a:r>
              <a:rPr lang="fr-FR" sz="1200" i="1" dirty="0" err="1">
                <a:latin typeface="Arial" pitchFamily="34" charset="0"/>
                <a:cs typeface="Arial" pitchFamily="34" charset="0"/>
              </a:rPr>
              <a:t>icon</a:t>
            </a:r>
            <a:endParaRPr lang="fr-FR" sz="1200" i="1" dirty="0">
              <a:latin typeface="Arial" pitchFamily="34" charset="0"/>
              <a:cs typeface="Arial" pitchFamily="34" charset="0"/>
            </a:endParaRPr>
          </a:p>
          <a:p>
            <a:pPr rtl="0"/>
            <a:r>
              <a:rPr lang="fr-FR" sz="1200" i="1" dirty="0">
                <a:latin typeface="Arial" pitchFamily="34" charset="0"/>
                <a:cs typeface="Arial" pitchFamily="34" charset="0"/>
              </a:rPr>
              <a:t>in the </a:t>
            </a:r>
            <a:r>
              <a:rPr lang="fr-FR" sz="1200" i="1" dirty="0" err="1">
                <a:latin typeface="Arial" pitchFamily="34" charset="0"/>
                <a:cs typeface="Arial" pitchFamily="34" charset="0"/>
              </a:rPr>
              <a:t>placeholder</a:t>
            </a:r>
            <a:r>
              <a:rPr lang="fr-FR" sz="1200" i="1" dirty="0">
                <a:latin typeface="Arial" pitchFamily="34" charset="0"/>
                <a:cs typeface="Arial" pitchFamily="34" charset="0"/>
              </a:rPr>
              <a:t> to insert </a:t>
            </a:r>
            <a:r>
              <a:rPr lang="fr-FR" sz="1200" i="1" dirty="0" err="1">
                <a:latin typeface="Arial" pitchFamily="34" charset="0"/>
                <a:cs typeface="Arial" pitchFamily="34" charset="0"/>
              </a:rPr>
              <a:t>your</a:t>
            </a:r>
            <a:r>
              <a:rPr lang="fr-FR" sz="1200" i="1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1200" i="1" dirty="0" err="1">
                <a:latin typeface="Arial" pitchFamily="34" charset="0"/>
                <a:cs typeface="Arial" pitchFamily="34" charset="0"/>
              </a:rPr>
              <a:t>own</a:t>
            </a:r>
            <a:r>
              <a:rPr lang="fr-FR" sz="1200" i="1" dirty="0">
                <a:latin typeface="Arial" pitchFamily="34" charset="0"/>
                <a:cs typeface="Arial" pitchFamily="34" charset="0"/>
              </a:rPr>
              <a:t> image.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1014A31-DAD7-46AD-B280-D249D10FAD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36" t="28267" r="47847" b="46886"/>
          <a:stretch/>
        </p:blipFill>
        <p:spPr>
          <a:xfrm>
            <a:off x="3252337" y="765102"/>
            <a:ext cx="1080807" cy="152794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C8FA681-388B-4679-8A59-88CD412380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41" t="17921" r="56101" b="54338"/>
          <a:stretch/>
        </p:blipFill>
        <p:spPr>
          <a:xfrm>
            <a:off x="5318307" y="765104"/>
            <a:ext cx="1080807" cy="152794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1969793-A53D-4FEB-8F68-54DA97E4865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8" t="1220" r="50333" b="34259"/>
          <a:stretch/>
        </p:blipFill>
        <p:spPr>
          <a:xfrm>
            <a:off x="1196587" y="765103"/>
            <a:ext cx="1080807" cy="152794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73E607F-4587-4289-965B-443FCF60735F}"/>
              </a:ext>
            </a:extLst>
          </p:cNvPr>
          <p:cNvSpPr txBox="1"/>
          <p:nvPr/>
        </p:nvSpPr>
        <p:spPr>
          <a:xfrm>
            <a:off x="641375" y="2580"/>
            <a:ext cx="678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  EYMARD VIRGILE        LILIAN ELISEI   CHRISTOPHER CABANTOUS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60F5392-2008-4CC1-8698-504012E6D3B8}"/>
              </a:ext>
            </a:extLst>
          </p:cNvPr>
          <p:cNvSpPr txBox="1"/>
          <p:nvPr/>
        </p:nvSpPr>
        <p:spPr>
          <a:xfrm>
            <a:off x="669231" y="2492896"/>
            <a:ext cx="6781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  </a:t>
            </a:r>
            <a:r>
              <a:rPr lang="fr-FR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RESP. MARKETING      Administrateur 	RESP. ARCHI</a:t>
            </a:r>
          </a:p>
          <a:p>
            <a:r>
              <a:rPr lang="fr-FR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&amp; PROJET                     SYSTEM		    SOFT</a:t>
            </a:r>
          </a:p>
        </p:txBody>
      </p:sp>
    </p:spTree>
    <p:extLst>
      <p:ext uri="{BB962C8B-B14F-4D97-AF65-F5344CB8AC3E}">
        <p14:creationId xmlns:p14="http://schemas.microsoft.com/office/powerpoint/2010/main" val="30533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143000"/>
          </a:xfrm>
        </p:spPr>
        <p:txBody>
          <a:bodyPr rtlCol="0"/>
          <a:lstStyle/>
          <a:p>
            <a:pPr marL="457200" lvl="0" indent="-457200">
              <a:buFont typeface="+mj-lt"/>
              <a:buAutoNum type="arabicPeriod"/>
            </a:pPr>
            <a:r>
              <a:rPr lang="fr-FR" dirty="0"/>
              <a:t>Description du Jeu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5360" y="1723787"/>
            <a:ext cx="4165104" cy="4343400"/>
          </a:xfrm>
        </p:spPr>
        <p:txBody>
          <a:bodyPr rtlCol="0">
            <a:normAutofit lnSpcReduction="10000"/>
          </a:bodyPr>
          <a:lstStyle/>
          <a:p>
            <a:pPr lvl="1"/>
            <a:r>
              <a:rPr lang="fr-FR" sz="3600" dirty="0" err="1">
                <a:solidFill>
                  <a:schemeClr val="bg1"/>
                </a:solidFill>
                <a:highlight>
                  <a:srgbClr val="FFFF00"/>
                </a:highlight>
              </a:rPr>
              <a:t>Regle</a:t>
            </a:r>
            <a:r>
              <a:rPr lang="fr-FR" sz="3600" dirty="0">
                <a:solidFill>
                  <a:schemeClr val="bg1"/>
                </a:solidFill>
                <a:highlight>
                  <a:srgbClr val="FFFF00"/>
                </a:highlight>
              </a:rPr>
              <a:t> du Jeu</a:t>
            </a:r>
          </a:p>
          <a:p>
            <a:pPr lvl="1"/>
            <a:endParaRPr lang="fr-FR" sz="3600" dirty="0"/>
          </a:p>
          <a:p>
            <a:pPr lvl="1"/>
            <a:r>
              <a:rPr lang="fr-FR" sz="3600" dirty="0"/>
              <a:t>Fonctionnalités</a:t>
            </a:r>
          </a:p>
          <a:p>
            <a:pPr lvl="1"/>
            <a:endParaRPr lang="fr-FR" sz="3600" dirty="0"/>
          </a:p>
          <a:p>
            <a:pPr lvl="1"/>
            <a:r>
              <a:rPr lang="fr-FR" sz="3600" dirty="0"/>
              <a:t>Processus</a:t>
            </a:r>
          </a:p>
          <a:p>
            <a:pPr lvl="1"/>
            <a:endParaRPr lang="fr-FR" sz="3600" dirty="0"/>
          </a:p>
          <a:p>
            <a:pPr lvl="1"/>
            <a:r>
              <a:rPr lang="fr-FR" sz="3600" dirty="0"/>
              <a:t> Architecture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9603BE1-9EE8-4F6B-A1DF-B66EF742B159}"/>
              </a:ext>
            </a:extLst>
          </p:cNvPr>
          <p:cNvSpPr txBox="1"/>
          <p:nvPr/>
        </p:nvSpPr>
        <p:spPr>
          <a:xfrm>
            <a:off x="5447928" y="571500"/>
            <a:ext cx="825624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highlight>
                  <a:srgbClr val="008080"/>
                </a:highlight>
              </a:rPr>
              <a:t>Déroulement d’un tour de jeu :</a:t>
            </a:r>
          </a:p>
          <a:p>
            <a:r>
              <a:rPr lang="fr-FR" sz="2400" dirty="0"/>
              <a:t>-3 lancé de 5 dé maximum</a:t>
            </a:r>
            <a:br>
              <a:rPr lang="fr-FR" sz="2400" dirty="0"/>
            </a:br>
            <a:r>
              <a:rPr lang="fr-FR" sz="2400" dirty="0"/>
              <a:t>(on peut garder un dé une fois lancé)</a:t>
            </a:r>
          </a:p>
          <a:p>
            <a:r>
              <a:rPr lang="fr-FR" sz="2400" dirty="0"/>
              <a:t>-Remplissage d’une ligne de la feuille de match</a:t>
            </a:r>
          </a:p>
          <a:p>
            <a:pPr marL="285750" indent="-285750">
              <a:buFontTx/>
              <a:buChar char="-"/>
            </a:pPr>
            <a:endParaRPr lang="fr-FR" sz="2400" dirty="0"/>
          </a:p>
          <a:p>
            <a:r>
              <a:rPr lang="fr-FR" sz="2400" dirty="0"/>
              <a:t>Pour la partie remplissages des </a:t>
            </a:r>
            <a:r>
              <a:rPr lang="fr-FR" sz="2400" dirty="0">
                <a:highlight>
                  <a:srgbClr val="FF00FF"/>
                </a:highlight>
              </a:rPr>
              <a:t>chiffres de 1 à 6 </a:t>
            </a:r>
            <a:r>
              <a:rPr lang="fr-FR" sz="2400" dirty="0"/>
              <a:t>: </a:t>
            </a:r>
          </a:p>
          <a:p>
            <a:r>
              <a:rPr lang="fr-FR" sz="2400" dirty="0"/>
              <a:t>Score = nb dé de la même face × valeur</a:t>
            </a:r>
          </a:p>
          <a:p>
            <a:endParaRPr lang="fr-FR" sz="2400" dirty="0"/>
          </a:p>
          <a:p>
            <a:r>
              <a:rPr lang="fr-FR" sz="2400" dirty="0"/>
              <a:t>Pour la partie remplissage des </a:t>
            </a:r>
            <a:r>
              <a:rPr lang="fr-FR" sz="2400" dirty="0">
                <a:highlight>
                  <a:srgbClr val="FF00FF"/>
                </a:highlight>
              </a:rPr>
              <a:t>figures</a:t>
            </a:r>
            <a:r>
              <a:rPr lang="fr-FR" sz="2400" dirty="0"/>
              <a:t> : </a:t>
            </a:r>
          </a:p>
          <a:p>
            <a:pPr lvl="1"/>
            <a:r>
              <a:rPr lang="fr-FR" sz="2400" dirty="0"/>
              <a:t>Yam = 50 (5 dés identique) </a:t>
            </a:r>
          </a:p>
          <a:p>
            <a:pPr lvl="1"/>
            <a:r>
              <a:rPr lang="fr-FR" sz="2400" dirty="0"/>
              <a:t>Carré = 40</a:t>
            </a:r>
          </a:p>
          <a:p>
            <a:pPr lvl="1"/>
            <a:r>
              <a:rPr lang="fr-FR" sz="2400" dirty="0"/>
              <a:t>Full = 30 </a:t>
            </a:r>
          </a:p>
          <a:p>
            <a:pPr lvl="1"/>
            <a:r>
              <a:rPr lang="fr-FR" sz="2400" dirty="0"/>
              <a:t>Brelan = somme de tous les dés (3 des identique) </a:t>
            </a:r>
          </a:p>
          <a:p>
            <a:pPr lvl="1"/>
            <a:r>
              <a:rPr lang="fr-FR" sz="2400" dirty="0"/>
              <a:t>Chance = somme de tous les dés</a:t>
            </a:r>
          </a:p>
          <a:p>
            <a:endParaRPr lang="fr-FR" sz="2400" dirty="0"/>
          </a:p>
          <a:p>
            <a:r>
              <a:rPr lang="fr-FR" sz="2400" dirty="0">
                <a:highlight>
                  <a:srgbClr val="800000"/>
                </a:highlight>
              </a:rPr>
              <a:t>Fin du Jeu quand chaque ligne est remplie!</a:t>
            </a:r>
          </a:p>
          <a:p>
            <a:r>
              <a:rPr lang="fr-FR" sz="2400" dirty="0"/>
              <a:t>soit au bout de 11 tours de Jeu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143000"/>
          </a:xfrm>
        </p:spPr>
        <p:txBody>
          <a:bodyPr rtlCol="0"/>
          <a:lstStyle/>
          <a:p>
            <a:pPr marL="457200" lvl="0" indent="-457200">
              <a:buFont typeface="+mj-lt"/>
              <a:buAutoNum type="arabicPeriod"/>
            </a:pPr>
            <a:r>
              <a:rPr lang="fr-FR" dirty="0"/>
              <a:t>Description du Jeu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9603BE1-9EE8-4F6B-A1DF-B66EF742B159}"/>
              </a:ext>
            </a:extLst>
          </p:cNvPr>
          <p:cNvSpPr txBox="1"/>
          <p:nvPr/>
        </p:nvSpPr>
        <p:spPr>
          <a:xfrm>
            <a:off x="5057936" y="626165"/>
            <a:ext cx="7148062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highlight>
                  <a:srgbClr val="00FF00"/>
                </a:highlight>
              </a:rPr>
              <a:t>FUNCTIONNALITES : </a:t>
            </a:r>
          </a:p>
          <a:p>
            <a:endParaRPr lang="fr-FR" sz="2800" b="1" cap="all" dirty="0"/>
          </a:p>
          <a:p>
            <a:r>
              <a:rPr lang="fr-FR" sz="2800" dirty="0"/>
              <a:t>-    Lancer de Dés Aléatoires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Affichage Statistiques  des Dés</a:t>
            </a:r>
          </a:p>
          <a:p>
            <a:r>
              <a:rPr lang="fr-FR" sz="2800" dirty="0"/>
              <a:t>-   Jouer au Yam en multijoueur sur le Réseau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Hotspot</a:t>
            </a:r>
          </a:p>
          <a:p>
            <a:pPr marL="285750" indent="-285750">
              <a:buFontTx/>
              <a:buChar char="-"/>
            </a:pPr>
            <a:endParaRPr lang="fr-FR" sz="2800" dirty="0"/>
          </a:p>
          <a:p>
            <a:r>
              <a:rPr lang="fr-FR" sz="2800" dirty="0">
                <a:highlight>
                  <a:srgbClr val="FF00FF"/>
                </a:highlight>
              </a:rPr>
              <a:t>PROCESSUS:</a:t>
            </a:r>
          </a:p>
          <a:p>
            <a:endParaRPr lang="fr-FR" sz="2800" dirty="0"/>
          </a:p>
          <a:p>
            <a:r>
              <a:rPr lang="fr-FR" sz="2800" dirty="0"/>
              <a:t>Père :</a:t>
            </a:r>
          </a:p>
          <a:p>
            <a:r>
              <a:rPr lang="fr-FR" sz="2800" dirty="0"/>
              <a:t>	Configurations Du Jeu (Menu)</a:t>
            </a:r>
          </a:p>
          <a:p>
            <a:r>
              <a:rPr lang="fr-FR" sz="2800" dirty="0"/>
              <a:t>Fils :</a:t>
            </a:r>
          </a:p>
          <a:p>
            <a:r>
              <a:rPr lang="fr-FR" sz="2800" dirty="0"/>
              <a:t>	Lancer de dé/ Tour de Jeu / </a:t>
            </a:r>
            <a:r>
              <a:rPr lang="fr-FR" sz="2800" dirty="0" err="1"/>
              <a:t>Yams</a:t>
            </a:r>
            <a:r>
              <a:rPr lang="fr-FR" sz="2800" dirty="0"/>
              <a:t> /Stat</a:t>
            </a:r>
            <a:br>
              <a:rPr lang="fr-FR" sz="2800" dirty="0"/>
            </a:br>
            <a:r>
              <a:rPr lang="fr-FR" sz="2800" dirty="0"/>
              <a:t>	 (Un fils par Jeu)</a:t>
            </a:r>
          </a:p>
          <a:p>
            <a:r>
              <a:rPr lang="fr-FR" sz="2400" dirty="0"/>
              <a:t>			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C098F969-07A1-48BD-8A99-E8CE2E165FAA}"/>
              </a:ext>
            </a:extLst>
          </p:cNvPr>
          <p:cNvSpPr txBox="1">
            <a:spLocks/>
          </p:cNvSpPr>
          <p:nvPr/>
        </p:nvSpPr>
        <p:spPr>
          <a:xfrm>
            <a:off x="335360" y="1723787"/>
            <a:ext cx="4165104" cy="434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3600" dirty="0"/>
              <a:t>Règle du Jeu</a:t>
            </a:r>
          </a:p>
          <a:p>
            <a:pPr lvl="1"/>
            <a:endParaRPr lang="fr-FR" sz="3600" dirty="0"/>
          </a:p>
          <a:p>
            <a:pPr lvl="1"/>
            <a:r>
              <a:rPr lang="fr-FR" sz="3600" dirty="0">
                <a:solidFill>
                  <a:schemeClr val="bg1"/>
                </a:solidFill>
                <a:highlight>
                  <a:srgbClr val="FFFF00"/>
                </a:highlight>
              </a:rPr>
              <a:t>Fonctionnalités</a:t>
            </a:r>
          </a:p>
          <a:p>
            <a:pPr lvl="1"/>
            <a:endParaRPr lang="fr-FR" sz="3600" dirty="0">
              <a:solidFill>
                <a:schemeClr val="bg1"/>
              </a:solidFill>
              <a:highlight>
                <a:srgbClr val="FFFF00"/>
              </a:highlight>
            </a:endParaRPr>
          </a:p>
          <a:p>
            <a:pPr lvl="1"/>
            <a:r>
              <a:rPr lang="fr-FR" sz="3600" dirty="0">
                <a:solidFill>
                  <a:schemeClr val="bg1"/>
                </a:solidFill>
                <a:highlight>
                  <a:srgbClr val="FFFF00"/>
                </a:highlight>
              </a:rPr>
              <a:t>Processus</a:t>
            </a:r>
          </a:p>
          <a:p>
            <a:pPr lvl="1"/>
            <a:endParaRPr lang="fr-FR" sz="3600" dirty="0">
              <a:solidFill>
                <a:schemeClr val="bg1"/>
              </a:solidFill>
            </a:endParaRPr>
          </a:p>
          <a:p>
            <a:pPr lvl="1"/>
            <a:r>
              <a:rPr lang="fr-FR" sz="3600" dirty="0"/>
              <a:t> Architecture</a:t>
            </a:r>
          </a:p>
        </p:txBody>
      </p:sp>
    </p:spTree>
    <p:extLst>
      <p:ext uri="{BB962C8B-B14F-4D97-AF65-F5344CB8AC3E}">
        <p14:creationId xmlns:p14="http://schemas.microsoft.com/office/powerpoint/2010/main" val="81420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143000"/>
          </a:xfrm>
        </p:spPr>
        <p:txBody>
          <a:bodyPr rtlCol="0"/>
          <a:lstStyle/>
          <a:p>
            <a:pPr marL="457200" lvl="0" indent="-457200">
              <a:buFont typeface="+mj-lt"/>
              <a:buAutoNum type="arabicPeriod"/>
            </a:pPr>
            <a:r>
              <a:rPr lang="fr-FR" dirty="0"/>
              <a:t>Description du Jeu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9603BE1-9EE8-4F6B-A1DF-B66EF742B159}"/>
              </a:ext>
            </a:extLst>
          </p:cNvPr>
          <p:cNvSpPr txBox="1"/>
          <p:nvPr/>
        </p:nvSpPr>
        <p:spPr>
          <a:xfrm>
            <a:off x="5542919" y="6507992"/>
            <a:ext cx="521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	(schéma a réitéré n fois pour n joueurs)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C7C8ED-6B5B-4B2B-AED8-9765404F0A85}"/>
              </a:ext>
            </a:extLst>
          </p:cNvPr>
          <p:cNvSpPr/>
          <p:nvPr/>
        </p:nvSpPr>
        <p:spPr>
          <a:xfrm>
            <a:off x="8551632" y="70469"/>
            <a:ext cx="3467100" cy="202546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fr-FR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BDD : </a:t>
            </a:r>
          </a:p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fr-FR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Structure  Joueur (Nom, lancé, Feuille de Match)</a:t>
            </a:r>
          </a:p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fr-FR" dirty="0">
                <a:ea typeface="Times New Roman" panose="02020603050405020304" pitchFamily="18" charset="0"/>
                <a:cs typeface="Times New Roman" panose="02020603050405020304" pitchFamily="18" charset="0"/>
              </a:rPr>
              <a:t>Fichier</a:t>
            </a:r>
            <a:r>
              <a:rPr lang="fr-FR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Stat : stat tout les joueurs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E9102D-B9CA-4C9C-934A-0687595062C6}"/>
              </a:ext>
            </a:extLst>
          </p:cNvPr>
          <p:cNvSpPr/>
          <p:nvPr/>
        </p:nvSpPr>
        <p:spPr>
          <a:xfrm>
            <a:off x="4632003" y="70469"/>
            <a:ext cx="3264197" cy="202546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Aft>
                <a:spcPts val="1000"/>
              </a:spcAft>
            </a:pPr>
            <a:endParaRPr lang="fr-FR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fr-FR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Stats : </a:t>
            </a:r>
          </a:p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fr-FR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Récupération D</a:t>
            </a:r>
            <a:r>
              <a:rPr lang="fr-FR" dirty="0">
                <a:ea typeface="Times New Roman" panose="02020603050405020304" pitchFamily="18" charset="0"/>
                <a:cs typeface="Times New Roman" panose="02020603050405020304" pitchFamily="18" charset="0"/>
              </a:rPr>
              <a:t>onnées Lancés</a:t>
            </a:r>
            <a:endParaRPr lang="fr-FR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fr-FR" strike="sngStrike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Calcul Stat </a:t>
            </a:r>
          </a:p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fr-FR" strike="sngStrike" dirty="0"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strike="sngStrike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ffichage</a:t>
            </a:r>
            <a:r>
              <a:rPr lang="fr-FR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fr-F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DFC0FEF8-30CF-4E6F-AEBD-3DAAC4CDE9BC}"/>
              </a:ext>
            </a:extLst>
          </p:cNvPr>
          <p:cNvSpPr/>
          <p:nvPr/>
        </p:nvSpPr>
        <p:spPr>
          <a:xfrm>
            <a:off x="6298855" y="2376457"/>
            <a:ext cx="3881908" cy="19783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fr-FR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Serveur : </a:t>
            </a:r>
          </a:p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fr-FR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Gestion des Joueurs : nom, stat </a:t>
            </a:r>
          </a:p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fr-FR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Gestion des stats </a:t>
            </a:r>
          </a:p>
        </p:txBody>
      </p:sp>
      <p:sp>
        <p:nvSpPr>
          <p:cNvPr id="12" name="Flèche : double flèche verticale 11">
            <a:extLst>
              <a:ext uri="{FF2B5EF4-FFF2-40B4-BE49-F238E27FC236}">
                <a16:creationId xmlns:a16="http://schemas.microsoft.com/office/drawing/2014/main" id="{8B5B1CF7-FFF3-4CFE-826A-4DDE8E068417}"/>
              </a:ext>
            </a:extLst>
          </p:cNvPr>
          <p:cNvSpPr/>
          <p:nvPr/>
        </p:nvSpPr>
        <p:spPr>
          <a:xfrm>
            <a:off x="8178720" y="4354797"/>
            <a:ext cx="345021" cy="497435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1" name="Zone de texte 21">
            <a:extLst>
              <a:ext uri="{FF2B5EF4-FFF2-40B4-BE49-F238E27FC236}">
                <a16:creationId xmlns:a16="http://schemas.microsoft.com/office/drawing/2014/main" id="{39C1FC02-F923-46CB-8406-D05560AC59A0}"/>
              </a:ext>
            </a:extLst>
          </p:cNvPr>
          <p:cNvSpPr txBox="1"/>
          <p:nvPr/>
        </p:nvSpPr>
        <p:spPr>
          <a:xfrm>
            <a:off x="8430524" y="4323850"/>
            <a:ext cx="1498435" cy="83573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fr-FR" sz="2800" b="1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endParaRPr lang="fr-FR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B5DA2B42-BF2C-4109-9A26-E9491F04EE22}"/>
              </a:ext>
            </a:extLst>
          </p:cNvPr>
          <p:cNvSpPr/>
          <p:nvPr/>
        </p:nvSpPr>
        <p:spPr>
          <a:xfrm>
            <a:off x="6919290" y="4869160"/>
            <a:ext cx="3065141" cy="144343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Aft>
                <a:spcPts val="1000"/>
              </a:spcAft>
            </a:pP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fr-FR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Client : </a:t>
            </a:r>
          </a:p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fr-FR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Connexion à un Socket Libre </a:t>
            </a:r>
          </a:p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fr-FR" dirty="0">
                <a:ea typeface="Times New Roman" panose="02020603050405020304" pitchFamily="18" charset="0"/>
                <a:cs typeface="Times New Roman" panose="02020603050405020304" pitchFamily="18" charset="0"/>
              </a:rPr>
              <a:t>Feuille de Match &amp; </a:t>
            </a:r>
            <a:r>
              <a:rPr lang="fr-FR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jeu </a:t>
            </a:r>
          </a:p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3179552E-8251-4FF7-8E0C-7B1B73CEBB7B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6264102" y="2095938"/>
            <a:ext cx="1108932" cy="44527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7971D9D9-FE3A-463B-91DC-FB0F23482581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9179742" y="2095938"/>
            <a:ext cx="1105440" cy="44527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F4E2108E-CEB5-410C-91F8-CC3C6B333249}"/>
              </a:ext>
            </a:extLst>
          </p:cNvPr>
          <p:cNvSpPr/>
          <p:nvPr/>
        </p:nvSpPr>
        <p:spPr>
          <a:xfrm>
            <a:off x="4151784" y="3774667"/>
            <a:ext cx="3744416" cy="178038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fr-FR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Transit : </a:t>
            </a:r>
            <a:endParaRPr lang="fr-FR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fr-FR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Nom/Communication interne entre les joueurs/Feuille de Match</a:t>
            </a:r>
            <a:endParaRPr lang="fr-FR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5526CA3E-60B0-45FC-A8F1-836A8C2AE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737" y="1602967"/>
            <a:ext cx="4165104" cy="4343400"/>
          </a:xfrm>
        </p:spPr>
        <p:txBody>
          <a:bodyPr rtlCol="0">
            <a:normAutofit lnSpcReduction="10000"/>
          </a:bodyPr>
          <a:lstStyle/>
          <a:p>
            <a:pPr lvl="1"/>
            <a:r>
              <a:rPr lang="fr-FR" sz="3600" dirty="0"/>
              <a:t>Règle du Jeu</a:t>
            </a:r>
          </a:p>
          <a:p>
            <a:pPr lvl="1"/>
            <a:endParaRPr lang="fr-FR" sz="3600" dirty="0"/>
          </a:p>
          <a:p>
            <a:pPr lvl="1"/>
            <a:r>
              <a:rPr lang="fr-FR" sz="3600" dirty="0"/>
              <a:t>Fonctionnalités</a:t>
            </a:r>
          </a:p>
          <a:p>
            <a:pPr lvl="1"/>
            <a:endParaRPr lang="fr-FR" sz="3600" dirty="0"/>
          </a:p>
          <a:p>
            <a:pPr lvl="1"/>
            <a:r>
              <a:rPr lang="fr-FR" sz="3600" dirty="0"/>
              <a:t>Processus</a:t>
            </a:r>
          </a:p>
          <a:p>
            <a:pPr lvl="1"/>
            <a:endParaRPr lang="fr-FR" sz="3600" dirty="0"/>
          </a:p>
          <a:p>
            <a:pPr lvl="1"/>
            <a:r>
              <a:rPr lang="fr-FR" sz="3600" dirty="0"/>
              <a:t> </a:t>
            </a:r>
            <a:r>
              <a:rPr lang="fr-FR" sz="3600" dirty="0">
                <a:solidFill>
                  <a:schemeClr val="bg1"/>
                </a:solidFill>
                <a:highlight>
                  <a:srgbClr val="FFFF00"/>
                </a:highlight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42678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2) </a:t>
            </a:r>
            <a:r>
              <a:rPr lang="fr-FR" dirty="0" err="1"/>
              <a:t>Plannification</a:t>
            </a:r>
            <a:r>
              <a:rPr lang="fr-FR" dirty="0"/>
              <a:t> du Projet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9515" y="840952"/>
            <a:ext cx="4846320" cy="823912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Itération 1 &amp; 2 : 30/11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-65170" y="1699677"/>
            <a:ext cx="6703887" cy="4396047"/>
          </a:xfrm>
        </p:spPr>
        <p:txBody>
          <a:bodyPr rtlCol="0">
            <a:noAutofit/>
          </a:bodyPr>
          <a:lstStyle/>
          <a:p>
            <a:r>
              <a:rPr lang="fr-FR" sz="2800" dirty="0"/>
              <a:t>Configuration Raspberry, Wifi Direct</a:t>
            </a:r>
          </a:p>
          <a:p>
            <a:r>
              <a:rPr lang="fr-FR" sz="2800" dirty="0"/>
              <a:t>Architecture Produit</a:t>
            </a:r>
          </a:p>
          <a:p>
            <a:r>
              <a:rPr lang="fr-FR" sz="2800" dirty="0"/>
              <a:t>Script pour automatiser le </a:t>
            </a:r>
            <a:r>
              <a:rPr lang="fr-FR" sz="2800" dirty="0" err="1"/>
              <a:t>Rpi</a:t>
            </a:r>
            <a:r>
              <a:rPr lang="fr-FR" sz="2800" dirty="0"/>
              <a:t> comme Hotspot</a:t>
            </a:r>
          </a:p>
          <a:p>
            <a:r>
              <a:rPr lang="fr-FR" sz="2800" dirty="0"/>
              <a:t>Processus Père : Configuration du Jeu </a:t>
            </a:r>
          </a:p>
          <a:p>
            <a:pPr marL="0" indent="0">
              <a:buNone/>
            </a:pPr>
            <a:r>
              <a:rPr lang="fr-FR" sz="2800" dirty="0"/>
              <a:t> - lancer un dé aléatoirement</a:t>
            </a:r>
          </a:p>
          <a:p>
            <a:pPr marL="0" indent="0">
              <a:buNone/>
            </a:pPr>
            <a:r>
              <a:rPr lang="fr-FR" sz="2800" dirty="0"/>
              <a:t> -afficher &amp; stocker résultat dans un fichier</a:t>
            </a:r>
          </a:p>
          <a:p>
            <a:pPr rtl="0"/>
            <a:endParaRPr lang="fr-FR" sz="20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903178" y="1568106"/>
            <a:ext cx="4990336" cy="1428846"/>
          </a:xfrm>
        </p:spPr>
        <p:txBody>
          <a:bodyPr rtlCol="0">
            <a:noAutofit/>
          </a:bodyPr>
          <a:lstStyle/>
          <a:p>
            <a:r>
              <a:rPr lang="fr-FR" sz="2800" dirty="0"/>
              <a:t>Jouer les tour de jeu au Yam fluidement</a:t>
            </a:r>
          </a:p>
          <a:p>
            <a:r>
              <a:rPr lang="fr-FR" sz="2800" dirty="0"/>
              <a:t>2 joueurs fixe</a:t>
            </a:r>
          </a:p>
          <a:p>
            <a:endParaRPr lang="fr-FR" sz="2000" dirty="0"/>
          </a:p>
          <a:p>
            <a:pPr marL="0" indent="0">
              <a:buNone/>
            </a:pPr>
            <a:r>
              <a:rPr lang="fr-FR" sz="2000" dirty="0"/>
              <a:t> </a:t>
            </a:r>
          </a:p>
          <a:p>
            <a:pPr rtl="0"/>
            <a:endParaRPr lang="fr-FR" sz="2000" dirty="0"/>
          </a:p>
        </p:txBody>
      </p:sp>
      <p:sp>
        <p:nvSpPr>
          <p:cNvPr id="7" name="Espace réservé du texte 4">
            <a:extLst>
              <a:ext uri="{FF2B5EF4-FFF2-40B4-BE49-F238E27FC236}">
                <a16:creationId xmlns:a16="http://schemas.microsoft.com/office/drawing/2014/main" id="{F357B1C4-5DCE-448E-82F3-5BD3DE338BAA}"/>
              </a:ext>
            </a:extLst>
          </p:cNvPr>
          <p:cNvSpPr txBox="1">
            <a:spLocks/>
          </p:cNvSpPr>
          <p:nvPr/>
        </p:nvSpPr>
        <p:spPr>
          <a:xfrm>
            <a:off x="7032104" y="823074"/>
            <a:ext cx="4846320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Itération 3 : 14/12</a:t>
            </a:r>
          </a:p>
        </p:txBody>
      </p:sp>
      <p:sp>
        <p:nvSpPr>
          <p:cNvPr id="10" name="Espace réservé du contenu 5">
            <a:extLst>
              <a:ext uri="{FF2B5EF4-FFF2-40B4-BE49-F238E27FC236}">
                <a16:creationId xmlns:a16="http://schemas.microsoft.com/office/drawing/2014/main" id="{07ABBFB7-63B7-4DD2-9817-2350BD8D79EF}"/>
              </a:ext>
            </a:extLst>
          </p:cNvPr>
          <p:cNvSpPr txBox="1">
            <a:spLocks/>
          </p:cNvSpPr>
          <p:nvPr/>
        </p:nvSpPr>
        <p:spPr>
          <a:xfrm>
            <a:off x="6903177" y="3437722"/>
            <a:ext cx="5536095" cy="120950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b="1" dirty="0"/>
          </a:p>
          <a:p>
            <a:r>
              <a:rPr lang="fr-FR" sz="11200" dirty="0"/>
              <a:t>Multijoueur N clients potentiel </a:t>
            </a:r>
          </a:p>
          <a:p>
            <a:r>
              <a:rPr lang="fr-FR" sz="11200" dirty="0"/>
              <a:t>Statistiques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56EEE2A9-DC01-437A-8AD7-923F5F3D6B97}"/>
              </a:ext>
            </a:extLst>
          </p:cNvPr>
          <p:cNvSpPr txBox="1">
            <a:spLocks/>
          </p:cNvSpPr>
          <p:nvPr/>
        </p:nvSpPr>
        <p:spPr>
          <a:xfrm>
            <a:off x="7029062" y="4390164"/>
            <a:ext cx="4846320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Itération 5 : 21/12</a:t>
            </a:r>
          </a:p>
        </p:txBody>
      </p:sp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DFADAF5A-E748-4F7C-9D39-7A6467C64CA7}"/>
              </a:ext>
            </a:extLst>
          </p:cNvPr>
          <p:cNvSpPr txBox="1">
            <a:spLocks/>
          </p:cNvSpPr>
          <p:nvPr/>
        </p:nvSpPr>
        <p:spPr>
          <a:xfrm>
            <a:off x="6903176" y="4643005"/>
            <a:ext cx="5536095" cy="10215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b="1" dirty="0"/>
          </a:p>
          <a:p>
            <a:r>
              <a:rPr lang="fr-FR" sz="2800" dirty="0"/>
              <a:t>Multijoueur sur Le Réseau </a:t>
            </a:r>
          </a:p>
          <a:p>
            <a:endParaRPr lang="fr-FR" dirty="0"/>
          </a:p>
        </p:txBody>
      </p:sp>
      <p:sp>
        <p:nvSpPr>
          <p:cNvPr id="13" name="Espace réservé du texte 4">
            <a:extLst>
              <a:ext uri="{FF2B5EF4-FFF2-40B4-BE49-F238E27FC236}">
                <a16:creationId xmlns:a16="http://schemas.microsoft.com/office/drawing/2014/main" id="{C2EDE2E8-0592-4FC5-B548-2669B16287D5}"/>
              </a:ext>
            </a:extLst>
          </p:cNvPr>
          <p:cNvSpPr txBox="1">
            <a:spLocks/>
          </p:cNvSpPr>
          <p:nvPr/>
        </p:nvSpPr>
        <p:spPr>
          <a:xfrm>
            <a:off x="6903177" y="3071570"/>
            <a:ext cx="4846320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Itération 4 : 20/12</a:t>
            </a:r>
          </a:p>
        </p:txBody>
      </p:sp>
    </p:spTree>
    <p:extLst>
      <p:ext uri="{BB962C8B-B14F-4D97-AF65-F5344CB8AC3E}">
        <p14:creationId xmlns:p14="http://schemas.microsoft.com/office/powerpoint/2010/main" val="40787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3) Difficultés rencontrées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-35092" y="2117005"/>
            <a:ext cx="5913120" cy="4102967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fr-FR" sz="3000" dirty="0">
                <a:highlight>
                  <a:srgbClr val="000080"/>
                </a:highlight>
              </a:rPr>
              <a:t>Problème de Connexion </a:t>
            </a:r>
            <a:r>
              <a:rPr lang="fr-FR" sz="3000" dirty="0"/>
              <a:t>:</a:t>
            </a:r>
          </a:p>
          <a:p>
            <a:pPr marL="0" indent="0">
              <a:buNone/>
            </a:pPr>
            <a:r>
              <a:rPr lang="fr-FR" sz="3000" dirty="0">
                <a:highlight>
                  <a:srgbClr val="FF00FF"/>
                </a:highlight>
              </a:rPr>
              <a:t>Tâche :  </a:t>
            </a:r>
            <a:r>
              <a:rPr lang="fr-FR" sz="3000" dirty="0"/>
              <a:t>Script Automatisant le RPI comme Hotspot (AP)</a:t>
            </a:r>
          </a:p>
          <a:p>
            <a:pPr marL="0" indent="0">
              <a:buNone/>
            </a:pPr>
            <a:r>
              <a:rPr lang="fr-FR" sz="3000" dirty="0">
                <a:highlight>
                  <a:srgbClr val="008000"/>
                </a:highlight>
              </a:rPr>
              <a:t>Résolution : </a:t>
            </a:r>
            <a:r>
              <a:rPr lang="fr-FR" sz="3000" dirty="0"/>
              <a:t>Utilisation de </a:t>
            </a:r>
            <a:r>
              <a:rPr lang="fr-FR" sz="3000" dirty="0" err="1"/>
              <a:t>RaspAP</a:t>
            </a:r>
            <a:endParaRPr lang="fr-FR" sz="30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98308" y="778595"/>
            <a:ext cx="4846320" cy="823912"/>
          </a:xfrm>
        </p:spPr>
        <p:txBody>
          <a:bodyPr rtlCol="0"/>
          <a:lstStyle/>
          <a:p>
            <a:pPr algn="just" rtl="0"/>
            <a:r>
              <a:rPr lang="fr-FR" dirty="0"/>
              <a:t>Jour de l’</a:t>
            </a:r>
            <a:r>
              <a:rPr lang="fr-FR" dirty="0" err="1"/>
              <a:t>Iteration</a:t>
            </a:r>
            <a:r>
              <a:rPr lang="fr-FR" dirty="0"/>
              <a:t> 1&amp;2 : 30/11</a:t>
            </a:r>
          </a:p>
        </p:txBody>
      </p:sp>
      <p:sp>
        <p:nvSpPr>
          <p:cNvPr id="7" name="Espace réservé du texte 4">
            <a:extLst>
              <a:ext uri="{FF2B5EF4-FFF2-40B4-BE49-F238E27FC236}">
                <a16:creationId xmlns:a16="http://schemas.microsoft.com/office/drawing/2014/main" id="{0E40E8CE-C50D-4589-BE56-7A475256CC1D}"/>
              </a:ext>
            </a:extLst>
          </p:cNvPr>
          <p:cNvSpPr txBox="1">
            <a:spLocks/>
          </p:cNvSpPr>
          <p:nvPr/>
        </p:nvSpPr>
        <p:spPr>
          <a:xfrm>
            <a:off x="6812280" y="778595"/>
            <a:ext cx="4846320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/>
              <a:t>Jour de l’</a:t>
            </a:r>
            <a:r>
              <a:rPr lang="fr-FR" dirty="0" err="1"/>
              <a:t>Iteration</a:t>
            </a:r>
            <a:r>
              <a:rPr lang="fr-FR" dirty="0"/>
              <a:t> 3 : 14/12</a:t>
            </a:r>
          </a:p>
        </p:txBody>
      </p:sp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id="{B12E871E-E25D-4C21-AF5F-C5B99D382762}"/>
              </a:ext>
            </a:extLst>
          </p:cNvPr>
          <p:cNvSpPr txBox="1">
            <a:spLocks/>
          </p:cNvSpPr>
          <p:nvPr/>
        </p:nvSpPr>
        <p:spPr>
          <a:xfrm>
            <a:off x="5807968" y="1447800"/>
            <a:ext cx="6384032" cy="52215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3200" dirty="0">
                <a:highlight>
                  <a:srgbClr val="000080"/>
                </a:highlight>
              </a:rPr>
              <a:t>Fonctionnalité abandonné: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3200" dirty="0"/>
              <a:t>Chrono personnelle</a:t>
            </a:r>
            <a:br>
              <a:rPr lang="fr-FR" sz="3200" dirty="0"/>
            </a:br>
            <a:r>
              <a:rPr lang="fr-FR" sz="3200" dirty="0"/>
              <a:t>Face résultat dé ( LED)</a:t>
            </a:r>
            <a:br>
              <a:rPr lang="fr-FR" sz="3200" dirty="0"/>
            </a:br>
            <a:r>
              <a:rPr lang="fr-FR" sz="3200" dirty="0"/>
              <a:t>Personnalisations des Statistiques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3200" dirty="0">
                <a:highlight>
                  <a:srgbClr val="FF0000"/>
                </a:highlight>
              </a:rPr>
              <a:t>Pourquoi? 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sz="3200" dirty="0">
                <a:sym typeface="Wingdings" panose="05000000000000000000" pitchFamily="2" charset="2"/>
              </a:rPr>
              <a:t> Non Nécessaire au Bon Fonctionnement du Jeu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sz="3200" dirty="0"/>
              <a:t> Travail à faire sur les Fonctionnalités Principales comme le Multijoueur &amp; les Stats </a:t>
            </a:r>
          </a:p>
        </p:txBody>
      </p:sp>
    </p:spTree>
    <p:extLst>
      <p:ext uri="{BB962C8B-B14F-4D97-AF65-F5344CB8AC3E}">
        <p14:creationId xmlns:p14="http://schemas.microsoft.com/office/powerpoint/2010/main" val="271468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3) Difficultés rencontrées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9319" y="1447800"/>
            <a:ext cx="5913120" cy="5221560"/>
          </a:xfrm>
        </p:spPr>
        <p:txBody>
          <a:bodyPr rtlCol="0">
            <a:normAutofit fontScale="25000" lnSpcReduction="20000"/>
          </a:bodyPr>
          <a:lstStyle/>
          <a:p>
            <a:r>
              <a:rPr lang="fr-FR" sz="8800" dirty="0">
                <a:highlight>
                  <a:srgbClr val="0000FF"/>
                </a:highlight>
              </a:rPr>
              <a:t>Problème Lecture  Fichier :</a:t>
            </a:r>
          </a:p>
          <a:p>
            <a:pPr marL="0" indent="0">
              <a:buNone/>
            </a:pPr>
            <a:r>
              <a:rPr lang="fr-FR" sz="8800" dirty="0"/>
              <a:t>Mauvais formatage Fichier lors de l’Enregistrement, Fichier contient :   </a:t>
            </a:r>
            <a:br>
              <a:rPr lang="fr-FR" sz="8800" dirty="0"/>
            </a:br>
            <a:r>
              <a:rPr lang="fr-FR" sz="8800" dirty="0"/>
              <a:t>nom + </a:t>
            </a:r>
            <a:r>
              <a:rPr lang="fr-FR" sz="8800" dirty="0">
                <a:highlight>
                  <a:srgbClr val="FF0000"/>
                </a:highlight>
              </a:rPr>
              <a:t>0*Nb char restant </a:t>
            </a:r>
            <a:r>
              <a:rPr lang="fr-FR" sz="8800" dirty="0"/>
              <a:t>+ valeur du dé</a:t>
            </a:r>
          </a:p>
          <a:p>
            <a:pPr marL="274320" lvl="1" indent="0">
              <a:buNone/>
            </a:pPr>
            <a:r>
              <a:rPr lang="fr-FR" sz="8800" dirty="0"/>
              <a:t>	nom</a:t>
            </a:r>
            <a:r>
              <a:rPr lang="fr-FR" sz="8800" dirty="0">
                <a:highlight>
                  <a:srgbClr val="FF0000"/>
                </a:highlight>
              </a:rPr>
              <a:t>0000…00</a:t>
            </a:r>
            <a:r>
              <a:rPr lang="fr-FR" sz="8800" dirty="0"/>
              <a:t>1</a:t>
            </a:r>
            <a:r>
              <a:rPr lang="fr-FR" sz="8800" dirty="0">
                <a:highlight>
                  <a:srgbClr val="00FF00"/>
                </a:highlight>
              </a:rPr>
              <a:t> </a:t>
            </a:r>
          </a:p>
          <a:p>
            <a:pPr marL="0" indent="0">
              <a:buNone/>
            </a:pPr>
            <a:r>
              <a:rPr lang="fr-FR" sz="8800" dirty="0">
                <a:highlight>
                  <a:srgbClr val="FF00FF"/>
                </a:highlight>
              </a:rPr>
              <a:t>Origine</a:t>
            </a:r>
            <a:r>
              <a:rPr lang="fr-FR" sz="8800" dirty="0"/>
              <a:t> : Write est une fonction binaire, enregistrement de la variable entière qui est un char[50] </a:t>
            </a:r>
          </a:p>
          <a:p>
            <a:pPr marL="0" indent="0">
              <a:buNone/>
            </a:pPr>
            <a:r>
              <a:rPr lang="fr-FR" sz="8800" dirty="0">
                <a:highlight>
                  <a:srgbClr val="008000"/>
                </a:highlight>
              </a:rPr>
              <a:t>Résolution</a:t>
            </a:r>
            <a:r>
              <a:rPr lang="fr-FR" sz="8800" dirty="0"/>
              <a:t> : lire jusqu’à 0 , lire après les 0</a:t>
            </a:r>
          </a:p>
          <a:p>
            <a:r>
              <a:rPr lang="fr-FR" sz="8800" dirty="0">
                <a:highlight>
                  <a:srgbClr val="0000FF"/>
                </a:highlight>
              </a:rPr>
              <a:t>Probleme Sockets : </a:t>
            </a:r>
          </a:p>
          <a:p>
            <a:pPr marL="274320" lvl="1" indent="0">
              <a:buNone/>
            </a:pPr>
            <a:r>
              <a:rPr lang="fr-FR" sz="8800" dirty="0"/>
              <a:t>Serveur doit accepter connexion simultané, mais traite les données l’une après l’autre, client 1 ,2 puis 3…</a:t>
            </a:r>
          </a:p>
          <a:p>
            <a:pPr marL="274320" lvl="1" indent="0">
              <a:buNone/>
            </a:pPr>
            <a:br>
              <a:rPr lang="fr-FR" sz="8800" dirty="0"/>
            </a:br>
            <a:r>
              <a:rPr lang="fr-FR" sz="8800" dirty="0">
                <a:highlight>
                  <a:srgbClr val="008000"/>
                </a:highlight>
              </a:rPr>
              <a:t>Résolution : </a:t>
            </a:r>
            <a:r>
              <a:rPr lang="fr-FR" sz="8800" dirty="0"/>
              <a:t>Fonction </a:t>
            </a:r>
            <a:r>
              <a:rPr lang="fr-FR" sz="8800" dirty="0" err="1"/>
              <a:t>send</a:t>
            </a:r>
            <a:r>
              <a:rPr lang="fr-FR" sz="8800" dirty="0"/>
              <a:t> configuré Bloquante pour envoyer les données clients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736" y="787844"/>
            <a:ext cx="4846320" cy="823912"/>
          </a:xfrm>
        </p:spPr>
        <p:txBody>
          <a:bodyPr rtlCol="0"/>
          <a:lstStyle/>
          <a:p>
            <a:pPr algn="just" rtl="0"/>
            <a:r>
              <a:rPr lang="fr-FR" dirty="0"/>
              <a:t>Jour de l’Itération 4 : 20/12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096000" y="1196752"/>
            <a:ext cx="5913120" cy="4689486"/>
          </a:xfrm>
        </p:spPr>
        <p:txBody>
          <a:bodyPr rtlCol="0">
            <a:normAutofit fontScale="25000" lnSpcReduction="20000"/>
          </a:bodyPr>
          <a:lstStyle/>
          <a:p>
            <a:pPr marL="0" indent="0">
              <a:buNone/>
            </a:pPr>
            <a:r>
              <a:rPr lang="fr-FR" sz="1200" dirty="0"/>
              <a:t> </a:t>
            </a:r>
          </a:p>
          <a:p>
            <a:pPr marL="0" indent="0">
              <a:buNone/>
            </a:pPr>
            <a:r>
              <a:rPr lang="fr-FR" sz="9600" dirty="0">
                <a:highlight>
                  <a:srgbClr val="0000FF"/>
                </a:highlight>
              </a:rPr>
              <a:t>Fonctionnalité abandonné:</a:t>
            </a:r>
          </a:p>
          <a:p>
            <a:pPr marL="0" indent="0">
              <a:buNone/>
            </a:pPr>
            <a:endParaRPr lang="fr-FR" sz="9600" dirty="0">
              <a:highlight>
                <a:srgbClr val="0000FF"/>
              </a:highlight>
            </a:endParaRPr>
          </a:p>
          <a:p>
            <a:pPr marL="0" indent="0">
              <a:buNone/>
            </a:pPr>
            <a:r>
              <a:rPr lang="fr-FR" sz="9600" dirty="0"/>
              <a:t>Chronométrage temps de jeu</a:t>
            </a:r>
            <a:br>
              <a:rPr lang="fr-FR" sz="9600" dirty="0"/>
            </a:br>
            <a:endParaRPr lang="fr-FR" sz="9600" dirty="0"/>
          </a:p>
          <a:p>
            <a:pPr marL="0" indent="0">
              <a:buNone/>
            </a:pPr>
            <a:r>
              <a:rPr lang="fr-FR" sz="9600" dirty="0">
                <a:highlight>
                  <a:srgbClr val="FF0000"/>
                </a:highlight>
              </a:rPr>
              <a:t>Pourquoi?  </a:t>
            </a:r>
          </a:p>
          <a:p>
            <a:pPr marL="0" indent="0">
              <a:buNone/>
            </a:pPr>
            <a:endParaRPr lang="fr-FR" sz="9600" dirty="0">
              <a:highlight>
                <a:srgbClr val="FF0000"/>
              </a:highlight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fr-FR" sz="9600" dirty="0">
                <a:sym typeface="Wingdings" panose="05000000000000000000" pitchFamily="2" charset="2"/>
              </a:rPr>
              <a:t>Fonctionnalité Non </a:t>
            </a:r>
            <a:r>
              <a:rPr lang="fr-FR" sz="9600">
                <a:sym typeface="Wingdings" panose="05000000000000000000" pitchFamily="2" charset="2"/>
              </a:rPr>
              <a:t>nécessaire au </a:t>
            </a:r>
            <a:r>
              <a:rPr lang="fr-FR" sz="9600" dirty="0">
                <a:sym typeface="Wingdings" panose="05000000000000000000" pitchFamily="2" charset="2"/>
              </a:rPr>
              <a:t>bon fonctionnement du Jeu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sz="9600" dirty="0"/>
              <a:t> Travail à faire sur les fonctionnalités principales comme le Multijoueur &amp; les Stats </a:t>
            </a:r>
          </a:p>
          <a:p>
            <a:pPr rtl="0"/>
            <a:endParaRPr lang="fr-FR" sz="12800" dirty="0">
              <a:highlight>
                <a:srgbClr val="0000FF"/>
              </a:highlight>
            </a:endParaRPr>
          </a:p>
          <a:p>
            <a:pPr rtl="0"/>
            <a:endParaRPr lang="fr-FR" sz="12800" dirty="0">
              <a:highlight>
                <a:srgbClr val="0000FF"/>
              </a:highlight>
            </a:endParaRPr>
          </a:p>
          <a:p>
            <a:pPr rtl="0"/>
            <a:endParaRPr lang="fr-FR" sz="12800" dirty="0">
              <a:highlight>
                <a:srgbClr val="0000FF"/>
              </a:highlight>
            </a:endParaRPr>
          </a:p>
          <a:p>
            <a:pPr rtl="0"/>
            <a:endParaRPr lang="fr-FR" sz="12800" dirty="0"/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E94817FA-8B96-484F-97D4-5818D8EB8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54676" y="1092644"/>
            <a:ext cx="4846320" cy="823912"/>
          </a:xfrm>
        </p:spPr>
        <p:txBody>
          <a:bodyPr/>
          <a:lstStyle/>
          <a:p>
            <a:r>
              <a:rPr lang="fr-FR" dirty="0"/>
              <a:t>Jour de l’Itération 5 : 21/12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24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rtlCol="0">
            <a:normAutofit/>
          </a:bodyPr>
          <a:lstStyle/>
          <a:p>
            <a:pPr rtl="0"/>
            <a:r>
              <a:rPr lang="fr-FR" sz="4800" dirty="0"/>
              <a:t>Statistique d’une partie avec 3 joueur</a:t>
            </a:r>
          </a:p>
        </p:txBody>
      </p:sp>
      <p:graphicFrame>
        <p:nvGraphicFramePr>
          <p:cNvPr id="10" name="Espace réservé du contenu 9" descr="Histogramme groupé affichant les valeurs de 3 séries pour 4 caté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984078"/>
              </p:ext>
            </p:extLst>
          </p:nvPr>
        </p:nvGraphicFramePr>
        <p:xfrm>
          <a:off x="0" y="548680"/>
          <a:ext cx="7248128" cy="5919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7957625" y="3573016"/>
            <a:ext cx="4799856" cy="2895600"/>
          </a:xfrm>
        </p:spPr>
        <p:txBody>
          <a:bodyPr rtlCol="0">
            <a:normAutofit/>
          </a:bodyPr>
          <a:lstStyle/>
          <a:p>
            <a:pPr rtl="0"/>
            <a:r>
              <a:rPr lang="fr-FR" sz="3600" dirty="0"/>
              <a:t>Proba (dé=1) : </a:t>
            </a:r>
            <a:br>
              <a:rPr lang="fr-FR" sz="3600" dirty="0"/>
            </a:br>
            <a:r>
              <a:rPr lang="fr-FR" sz="3600" dirty="0"/>
              <a:t>nb(dé =1)/nb lancés </a:t>
            </a:r>
          </a:p>
        </p:txBody>
      </p:sp>
    </p:spTree>
    <p:extLst>
      <p:ext uri="{BB962C8B-B14F-4D97-AF65-F5344CB8AC3E}">
        <p14:creationId xmlns:p14="http://schemas.microsoft.com/office/powerpoint/2010/main" val="194957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-ball 16: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363_TF04001173.potx" id="{DAE4509D-DC3E-44C6-98EB-5B8A0872E5D2}" vid="{62E58525-1829-484C-8B8D-3749D8B7F88A}"/>
    </a:ext>
  </a:extLst>
</a:theme>
</file>

<file path=ppt/theme/theme2.xml><?xml version="1.0" encoding="utf-8"?>
<a:theme xmlns:a="http://schemas.openxmlformats.org/drawingml/2006/main" name="Thème Offic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30E8E9-C5F6-40D8-943C-DA5B4196A6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DDEFBA-1D7E-4587-9763-EBF5A6740E9A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8E42578-9CD4-4AFF-AA5E-F33052F6B6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basket-ball (grand écran)</Template>
  <TotalTime>771</TotalTime>
  <Words>333</Words>
  <Application>Microsoft Office PowerPoint</Application>
  <PresentationFormat>Grand écran</PresentationFormat>
  <Paragraphs>160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Bahnschrift Condensed</vt:lpstr>
      <vt:lpstr>Franklin Gothic Medium</vt:lpstr>
      <vt:lpstr>Impact</vt:lpstr>
      <vt:lpstr>Wingdings</vt:lpstr>
      <vt:lpstr>Basket-ball 16:9</vt:lpstr>
      <vt:lpstr>Roll The Dice</vt:lpstr>
      <vt:lpstr>L’Esprit d’Equipe est notre Force qui nous a Guidé tout le long de ce Projet  Qu’avons-nous de Prévu aujourd’hui? </vt:lpstr>
      <vt:lpstr>Description du Jeu</vt:lpstr>
      <vt:lpstr>Description du Jeu</vt:lpstr>
      <vt:lpstr>Description du Jeu</vt:lpstr>
      <vt:lpstr>2) Plannification du Projet </vt:lpstr>
      <vt:lpstr>3) Difficultés rencontrées </vt:lpstr>
      <vt:lpstr>3) Difficultés rencontrées </vt:lpstr>
      <vt:lpstr>Statistique d’une partie avec 3 joueur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Disposition du titre</dc:title>
  <dc:creator>virgile eymard</dc:creator>
  <cp:lastModifiedBy>virgile eymard</cp:lastModifiedBy>
  <cp:revision>69</cp:revision>
  <dcterms:created xsi:type="dcterms:W3CDTF">2019-12-20T13:58:54Z</dcterms:created>
  <dcterms:modified xsi:type="dcterms:W3CDTF">2019-12-21T16:15:11Z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