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825935069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825935069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825935069d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825935069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825935069d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825935069d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825935069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825935069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825935069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825935069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825935069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825935069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825935069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825935069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825935069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825935069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825935069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825935069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825935069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825935069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2593506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2593506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825935069d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825935069d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825935069d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825935069d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825935069d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825935069d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825935069d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825935069d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25935069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2593506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2593506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2593506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25935069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25935069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25935069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25935069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25935069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25935069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825935069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825935069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 </a:t>
            </a:r>
            <a:r>
              <a:rPr lang="en"/>
              <a:t>because</a:t>
            </a:r>
            <a:r>
              <a:rPr lang="en"/>
              <a:t> the last one is ordered! We always see the last r last.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825935069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825935069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ology.datahub.berkeley.edu/" TargetMode="External"/><Relationship Id="rId4" Type="http://schemas.openxmlformats.org/officeDocument/2006/relationships/hyperlink" Target="https://github.com/CCB293/Fall-2025.gi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2: DESeq2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Young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DESeq2 is built on the negative binomial </a:t>
            </a:r>
            <a:endParaRPr/>
          </a:p>
        </p:txBody>
      </p:sp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311700" y="1152475"/>
            <a:ext cx="7860900" cy="3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DESeq2: </a:t>
            </a:r>
            <a:r>
              <a:rPr lang="en"/>
              <a:t>Does the same rate parameter (</a:t>
            </a:r>
            <a:r>
              <a:rPr b="1" i="1" lang="en"/>
              <a:t>p</a:t>
            </a:r>
            <a:r>
              <a:rPr lang="en"/>
              <a:t>) explain expression in both treatment groups?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How it gets there: </a:t>
            </a:r>
            <a:r>
              <a:rPr lang="en"/>
              <a:t>Generalized linear models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R"/>
            </a:pPr>
            <a:r>
              <a:rPr lang="en">
                <a:solidFill>
                  <a:schemeClr val="lt1"/>
                </a:solidFill>
              </a:rPr>
              <a:t>Define the random component for sample </a:t>
            </a:r>
            <a:r>
              <a:rPr i="1" lang="en">
                <a:solidFill>
                  <a:schemeClr val="lt1"/>
                </a:solidFill>
              </a:rPr>
              <a:t>j </a:t>
            </a:r>
            <a:r>
              <a:rPr lang="en">
                <a:solidFill>
                  <a:schemeClr val="lt1"/>
                </a:solidFill>
              </a:rPr>
              <a:t>(we did this on the last slide!):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 </a:t>
            </a:r>
            <a:r>
              <a:rPr i="1" lang="en" sz="2300">
                <a:solidFill>
                  <a:schemeClr val="lt1"/>
                </a:solidFill>
              </a:rPr>
              <a:t>b</a:t>
            </a:r>
            <a:r>
              <a:rPr baseline="-25000" i="1" lang="en" sz="2300">
                <a:solidFill>
                  <a:schemeClr val="lt1"/>
                </a:solidFill>
              </a:rPr>
              <a:t>j</a:t>
            </a:r>
            <a:r>
              <a:rPr i="1" lang="en" sz="2300">
                <a:solidFill>
                  <a:schemeClr val="lt1"/>
                </a:solidFill>
              </a:rPr>
              <a:t>~NB(p</a:t>
            </a:r>
            <a:r>
              <a:rPr baseline="-25000" i="1" lang="en" sz="2300">
                <a:solidFill>
                  <a:schemeClr val="lt1"/>
                </a:solidFill>
              </a:rPr>
              <a:t>j</a:t>
            </a:r>
            <a:r>
              <a:rPr i="1" lang="en" sz="2300">
                <a:solidFill>
                  <a:schemeClr val="lt1"/>
                </a:solidFill>
              </a:rPr>
              <a:t>, k</a:t>
            </a:r>
            <a:r>
              <a:rPr baseline="-25000" i="1" lang="en" sz="2300">
                <a:solidFill>
                  <a:schemeClr val="lt1"/>
                </a:solidFill>
              </a:rPr>
              <a:t>j</a:t>
            </a:r>
            <a:r>
              <a:rPr i="1" lang="en" sz="2300">
                <a:solidFill>
                  <a:schemeClr val="lt1"/>
                </a:solidFill>
              </a:rPr>
              <a:t>)</a:t>
            </a:r>
            <a:endParaRPr i="1" sz="23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R"/>
            </a:pPr>
            <a:r>
              <a:rPr lang="en">
                <a:solidFill>
                  <a:schemeClr val="lt1"/>
                </a:solidFill>
              </a:rPr>
              <a:t>Model the rate parameter as a function of regression coefficients (this is the linear regression part)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300">
                <a:solidFill>
                  <a:schemeClr val="lt1"/>
                </a:solidFill>
              </a:rPr>
              <a:t>p</a:t>
            </a:r>
            <a:r>
              <a:rPr baseline="-25000" i="1" lang="en" sz="2300">
                <a:solidFill>
                  <a:schemeClr val="lt1"/>
                </a:solidFill>
              </a:rPr>
              <a:t>j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i="1" lang="en" sz="2300">
                <a:solidFill>
                  <a:schemeClr val="lt1"/>
                </a:solidFill>
              </a:rPr>
              <a:t>~x</a:t>
            </a:r>
            <a:r>
              <a:rPr baseline="-25000" i="1" lang="en" sz="2300">
                <a:solidFill>
                  <a:schemeClr val="lt1"/>
                </a:solidFill>
              </a:rPr>
              <a:t>j</a:t>
            </a:r>
            <a:r>
              <a:rPr i="1" lang="en" sz="2300">
                <a:solidFill>
                  <a:schemeClr val="lt1"/>
                </a:solidFill>
              </a:rPr>
              <a:t>𝛽</a:t>
            </a:r>
            <a:r>
              <a:rPr baseline="-25000" i="1" lang="en" sz="2300">
                <a:solidFill>
                  <a:schemeClr val="lt1"/>
                </a:solidFill>
              </a:rPr>
              <a:t>j</a:t>
            </a:r>
            <a:endParaRPr baseline="-25000" i="1" sz="23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R"/>
            </a:pPr>
            <a:r>
              <a:rPr lang="en">
                <a:solidFill>
                  <a:schemeClr val="lt1"/>
                </a:solidFill>
              </a:rPr>
              <a:t>Test if </a:t>
            </a:r>
            <a:r>
              <a:rPr i="1" lang="en">
                <a:solidFill>
                  <a:schemeClr val="lt1"/>
                </a:solidFill>
              </a:rPr>
              <a:t>p </a:t>
            </a:r>
            <a:r>
              <a:rPr lang="en">
                <a:solidFill>
                  <a:schemeClr val="lt1"/>
                </a:solidFill>
              </a:rPr>
              <a:t>is actually dependent on </a:t>
            </a:r>
            <a:r>
              <a:rPr i="1" lang="en">
                <a:solidFill>
                  <a:schemeClr val="lt1"/>
                </a:solidFill>
              </a:rPr>
              <a:t>𝛽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DESeq2 is built on the negative binomial </a:t>
            </a:r>
            <a:endParaRPr/>
          </a:p>
        </p:txBody>
      </p:sp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311700" y="1152475"/>
            <a:ext cx="7860900" cy="3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DESeq2: </a:t>
            </a:r>
            <a:r>
              <a:rPr lang="en"/>
              <a:t>Does the same rate parameter (</a:t>
            </a:r>
            <a:r>
              <a:rPr b="1" i="1" lang="en"/>
              <a:t>p</a:t>
            </a:r>
            <a:r>
              <a:rPr lang="en"/>
              <a:t>) explain expression in both treatment groups?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How it gets there: </a:t>
            </a:r>
            <a:r>
              <a:rPr lang="en"/>
              <a:t>Generalized linear models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Define the random component for sample </a:t>
            </a:r>
            <a:r>
              <a:rPr i="1" lang="en"/>
              <a:t>j </a:t>
            </a:r>
            <a:r>
              <a:rPr lang="en"/>
              <a:t>(we did this on the last slide!):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 </a:t>
            </a:r>
            <a:r>
              <a:rPr i="1" lang="en" sz="2300"/>
              <a:t>b</a:t>
            </a:r>
            <a:r>
              <a:rPr baseline="-25000" i="1" lang="en" sz="2300"/>
              <a:t>j</a:t>
            </a:r>
            <a:r>
              <a:rPr i="1" lang="en" sz="2300"/>
              <a:t>~NB(p</a:t>
            </a:r>
            <a:r>
              <a:rPr baseline="-25000" i="1" lang="en" sz="2300"/>
              <a:t>j</a:t>
            </a:r>
            <a:r>
              <a:rPr i="1" lang="en" sz="2300"/>
              <a:t>, k</a:t>
            </a:r>
            <a:r>
              <a:rPr baseline="-25000" i="1" lang="en" sz="2300"/>
              <a:t>j</a:t>
            </a:r>
            <a:r>
              <a:rPr i="1" lang="en" sz="2300"/>
              <a:t>)</a:t>
            </a:r>
            <a:endParaRPr i="1" sz="23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R"/>
            </a:pPr>
            <a:r>
              <a:rPr lang="en">
                <a:solidFill>
                  <a:schemeClr val="lt1"/>
                </a:solidFill>
              </a:rPr>
              <a:t>Model the rate parameter as a function of regression coefficients (this is the linear regression part)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300">
                <a:solidFill>
                  <a:schemeClr val="lt1"/>
                </a:solidFill>
              </a:rPr>
              <a:t>p</a:t>
            </a:r>
            <a:r>
              <a:rPr baseline="-25000" i="1" lang="en" sz="2300">
                <a:solidFill>
                  <a:schemeClr val="lt1"/>
                </a:solidFill>
              </a:rPr>
              <a:t>j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i="1" lang="en" sz="2300">
                <a:solidFill>
                  <a:schemeClr val="lt1"/>
                </a:solidFill>
              </a:rPr>
              <a:t>~x</a:t>
            </a:r>
            <a:r>
              <a:rPr baseline="-25000" i="1" lang="en" sz="2300">
                <a:solidFill>
                  <a:schemeClr val="lt1"/>
                </a:solidFill>
              </a:rPr>
              <a:t>j</a:t>
            </a:r>
            <a:r>
              <a:rPr i="1" lang="en" sz="2300">
                <a:solidFill>
                  <a:schemeClr val="lt1"/>
                </a:solidFill>
              </a:rPr>
              <a:t>𝛽</a:t>
            </a:r>
            <a:r>
              <a:rPr baseline="-25000" i="1" lang="en" sz="2300">
                <a:solidFill>
                  <a:schemeClr val="lt1"/>
                </a:solidFill>
              </a:rPr>
              <a:t>j</a:t>
            </a:r>
            <a:endParaRPr baseline="-25000" i="1" sz="23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R"/>
            </a:pPr>
            <a:r>
              <a:rPr lang="en">
                <a:solidFill>
                  <a:schemeClr val="lt1"/>
                </a:solidFill>
              </a:rPr>
              <a:t>Test if </a:t>
            </a:r>
            <a:r>
              <a:rPr i="1" lang="en">
                <a:solidFill>
                  <a:schemeClr val="lt1"/>
                </a:solidFill>
              </a:rPr>
              <a:t>p </a:t>
            </a:r>
            <a:r>
              <a:rPr lang="en">
                <a:solidFill>
                  <a:schemeClr val="lt1"/>
                </a:solidFill>
              </a:rPr>
              <a:t>is actually dependent on </a:t>
            </a:r>
            <a:r>
              <a:rPr i="1" lang="en">
                <a:solidFill>
                  <a:schemeClr val="lt1"/>
                </a:solidFill>
              </a:rPr>
              <a:t>𝛽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DESeq2 is built on the negative binomial </a:t>
            </a:r>
            <a:endParaRPr/>
          </a:p>
        </p:txBody>
      </p:sp>
      <p:sp>
        <p:nvSpPr>
          <p:cNvPr id="251" name="Google Shape;251;p24"/>
          <p:cNvSpPr txBox="1"/>
          <p:nvPr>
            <p:ph idx="1" type="body"/>
          </p:nvPr>
        </p:nvSpPr>
        <p:spPr>
          <a:xfrm>
            <a:off x="311700" y="1152475"/>
            <a:ext cx="7860900" cy="3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DESeq2: </a:t>
            </a:r>
            <a:r>
              <a:rPr lang="en"/>
              <a:t>Does the same rate parameter (</a:t>
            </a:r>
            <a:r>
              <a:rPr b="1" i="1" lang="en"/>
              <a:t>p</a:t>
            </a:r>
            <a:r>
              <a:rPr lang="en"/>
              <a:t>) explain expression in both treatment groups?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How it gets there: </a:t>
            </a:r>
            <a:r>
              <a:rPr lang="en"/>
              <a:t>Generalized linear models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Define the random component for sample </a:t>
            </a:r>
            <a:r>
              <a:rPr i="1" lang="en"/>
              <a:t>j </a:t>
            </a:r>
            <a:r>
              <a:rPr lang="en"/>
              <a:t>(we did this on the last slide!):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 </a:t>
            </a:r>
            <a:r>
              <a:rPr i="1" lang="en" sz="2300"/>
              <a:t>b</a:t>
            </a:r>
            <a:r>
              <a:rPr baseline="-25000" i="1" lang="en" sz="2300"/>
              <a:t>j</a:t>
            </a:r>
            <a:r>
              <a:rPr i="1" lang="en" sz="2300"/>
              <a:t>~NB(p</a:t>
            </a:r>
            <a:r>
              <a:rPr baseline="-25000" i="1" lang="en" sz="2300"/>
              <a:t>j</a:t>
            </a:r>
            <a:r>
              <a:rPr i="1" lang="en" sz="2300"/>
              <a:t>, k</a:t>
            </a:r>
            <a:r>
              <a:rPr baseline="-25000" i="1" lang="en" sz="2300"/>
              <a:t>j</a:t>
            </a:r>
            <a:r>
              <a:rPr i="1" lang="en" sz="2300"/>
              <a:t>)</a:t>
            </a:r>
            <a:endParaRPr i="1" sz="23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Model the rate parameter as a function of regression coefficients (this is the linear regression part)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300"/>
              <a:t>p</a:t>
            </a:r>
            <a:r>
              <a:rPr baseline="-25000" i="1" lang="en" sz="2300"/>
              <a:t>j</a:t>
            </a:r>
            <a:r>
              <a:rPr lang="en"/>
              <a:t> </a:t>
            </a:r>
            <a:r>
              <a:rPr i="1" lang="en" sz="2300"/>
              <a:t>~x</a:t>
            </a:r>
            <a:r>
              <a:rPr baseline="-25000" i="1" lang="en" sz="2300"/>
              <a:t>j</a:t>
            </a:r>
            <a:r>
              <a:rPr i="1" lang="en" sz="2300"/>
              <a:t>𝛽</a:t>
            </a:r>
            <a:r>
              <a:rPr baseline="-25000" i="1" lang="en" sz="2300"/>
              <a:t>j</a:t>
            </a:r>
            <a:endParaRPr baseline="-25000" i="1" sz="23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R"/>
            </a:pPr>
            <a:r>
              <a:rPr lang="en">
                <a:solidFill>
                  <a:schemeClr val="lt1"/>
                </a:solidFill>
              </a:rPr>
              <a:t>Test if </a:t>
            </a:r>
            <a:r>
              <a:rPr i="1" lang="en">
                <a:solidFill>
                  <a:schemeClr val="lt1"/>
                </a:solidFill>
              </a:rPr>
              <a:t>p </a:t>
            </a:r>
            <a:r>
              <a:rPr lang="en">
                <a:solidFill>
                  <a:schemeClr val="lt1"/>
                </a:solidFill>
              </a:rPr>
              <a:t>is actually dependent on </a:t>
            </a:r>
            <a:r>
              <a:rPr i="1" lang="en">
                <a:solidFill>
                  <a:schemeClr val="lt1"/>
                </a:solidFill>
              </a:rPr>
              <a:t>𝛽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DESeq2 is built on the negative binomial </a:t>
            </a:r>
            <a:endParaRPr/>
          </a:p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311700" y="1152475"/>
            <a:ext cx="7860900" cy="3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DESeq2: </a:t>
            </a:r>
            <a:r>
              <a:rPr lang="en"/>
              <a:t>Does the same rate parameter (</a:t>
            </a:r>
            <a:r>
              <a:rPr b="1" i="1" lang="en"/>
              <a:t>p</a:t>
            </a:r>
            <a:r>
              <a:rPr lang="en"/>
              <a:t>) explain expression in both treatment groups?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How it gets there: </a:t>
            </a:r>
            <a:r>
              <a:rPr lang="en"/>
              <a:t>Generalized linear models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Define the random component for sample </a:t>
            </a:r>
            <a:r>
              <a:rPr i="1" lang="en"/>
              <a:t>j </a:t>
            </a:r>
            <a:r>
              <a:rPr lang="en"/>
              <a:t>(we did this on the last slide!):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 </a:t>
            </a:r>
            <a:r>
              <a:rPr i="1" lang="en" sz="2300"/>
              <a:t>b</a:t>
            </a:r>
            <a:r>
              <a:rPr baseline="-25000" i="1" lang="en" sz="2300"/>
              <a:t>j</a:t>
            </a:r>
            <a:r>
              <a:rPr i="1" lang="en" sz="2300"/>
              <a:t>~NB(p</a:t>
            </a:r>
            <a:r>
              <a:rPr baseline="-25000" i="1" lang="en" sz="2300"/>
              <a:t>j</a:t>
            </a:r>
            <a:r>
              <a:rPr i="1" lang="en" sz="2300"/>
              <a:t>, k</a:t>
            </a:r>
            <a:r>
              <a:rPr baseline="-25000" i="1" lang="en" sz="2300"/>
              <a:t>j</a:t>
            </a:r>
            <a:r>
              <a:rPr i="1" lang="en" sz="2300"/>
              <a:t>)</a:t>
            </a:r>
            <a:endParaRPr i="1" sz="23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Model the rate parameter as a function of regression coefficients (this is the linear regression part)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300"/>
              <a:t>p</a:t>
            </a:r>
            <a:r>
              <a:rPr baseline="-25000" i="1" lang="en" sz="2300"/>
              <a:t>j</a:t>
            </a:r>
            <a:r>
              <a:rPr lang="en"/>
              <a:t> </a:t>
            </a:r>
            <a:r>
              <a:rPr i="1" lang="en" sz="2300"/>
              <a:t>~x</a:t>
            </a:r>
            <a:r>
              <a:rPr baseline="-25000" i="1" lang="en" sz="2300"/>
              <a:t>j</a:t>
            </a:r>
            <a:r>
              <a:rPr i="1" lang="en" sz="2300"/>
              <a:t>𝛽</a:t>
            </a:r>
            <a:r>
              <a:rPr baseline="-25000" i="1" lang="en" sz="2300"/>
              <a:t>j</a:t>
            </a:r>
            <a:endParaRPr baseline="-25000" i="1" sz="23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Test if </a:t>
            </a:r>
            <a:r>
              <a:rPr i="1" lang="en"/>
              <a:t>p </a:t>
            </a:r>
            <a:r>
              <a:rPr lang="en"/>
              <a:t>is actually dependent on </a:t>
            </a:r>
            <a:r>
              <a:rPr i="1" lang="en"/>
              <a:t>𝛽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started: back to the biohub</a:t>
            </a:r>
            <a:endParaRPr/>
          </a:p>
        </p:txBody>
      </p:sp>
      <p:sp>
        <p:nvSpPr>
          <p:cNvPr id="263" name="Google Shape;26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Navigate back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https://biology.datahub.berkeley.edu/</a:t>
            </a: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 a terminal and clone the class </a:t>
            </a:r>
            <a:r>
              <a:rPr lang="en"/>
              <a:t>repository: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clone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https://github.com/CCB293/Fall-2025.git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 the tutorial notebook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Load the R Kernel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in the data that has been mapped to </a:t>
            </a:r>
            <a:r>
              <a:rPr i="1" lang="en"/>
              <a:t>C. intestinalis</a:t>
            </a:r>
            <a:r>
              <a:rPr lang="en"/>
              <a:t>: what that means</a:t>
            </a:r>
            <a:endParaRPr/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311700" y="1346200"/>
            <a:ext cx="8520600" cy="32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DESeq2</a:t>
            </a:r>
            <a:r>
              <a:rPr b="1" lang="en"/>
              <a:t> </a:t>
            </a:r>
            <a:r>
              <a:rPr lang="en"/>
              <a:t>takes counts, not raw reads.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How Ashley got those: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Raw reads were mapped to a reference genome with Bowtie2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Bacteria don't have alternative splicing so Ashley didn’t need to use one of the splice-aware aligners designed for eukaryotes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Bowtie2 output was used to count how many reads aligned to each gene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don’t say, but probably featureCounts or HTSeq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Counting of polycistronic mRNAs sometimes messed up by this choice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Shrunk vs not </a:t>
            </a:r>
            <a:r>
              <a:rPr lang="en"/>
              <a:t>shrunk</a:t>
            </a:r>
            <a:endParaRPr/>
          </a:p>
        </p:txBody>
      </p:sp>
      <p:sp>
        <p:nvSpPr>
          <p:cNvPr id="275" name="Google Shape;275;p28"/>
          <p:cNvSpPr txBox="1"/>
          <p:nvPr>
            <p:ph idx="1" type="body"/>
          </p:nvPr>
        </p:nvSpPr>
        <p:spPr>
          <a:xfrm>
            <a:off x="311700" y="1152475"/>
            <a:ext cx="85206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DESeq2 gives us a maximum likelihood estimator of βs (fold changes)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β*=a</a:t>
            </a:r>
            <a:r>
              <a:rPr i="1" lang="en"/>
              <a:t>rgmax(P(data|β))</a:t>
            </a:r>
            <a:endParaRPr i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Shrunk vs not shrunk</a:t>
            </a:r>
            <a:endParaRPr/>
          </a:p>
        </p:txBody>
      </p:sp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311700" y="1152475"/>
            <a:ext cx="85206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DESeq2 gives us a maximum likelihood estimator of βs (fold changes)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β*=argmax(P(data|β))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shrinkage, we add in prior belief about the system. Namely, most genes are not DE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Shrunk vs not shrunk</a:t>
            </a:r>
            <a:endParaRPr/>
          </a:p>
        </p:txBody>
      </p:sp>
      <p:sp>
        <p:nvSpPr>
          <p:cNvPr id="287" name="Google Shape;287;p30"/>
          <p:cNvSpPr txBox="1"/>
          <p:nvPr>
            <p:ph idx="1" type="body"/>
          </p:nvPr>
        </p:nvSpPr>
        <p:spPr>
          <a:xfrm>
            <a:off x="311700" y="1152475"/>
            <a:ext cx="85206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DESeq2 gives us a maximum likelihood estimator of βs (fold changes)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β*=argmax(P(data|β))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shrinkage, we add in prior belief about the system. Namely, most genes are not 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assume </a:t>
            </a:r>
            <a:r>
              <a:rPr i="1" lang="en"/>
              <a:t>β ~ Laplace(0, b)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288" name="Google Shape;2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425" y="2796200"/>
            <a:ext cx="2180875" cy="16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Shrunk vs not shrunk</a:t>
            </a:r>
            <a:endParaRPr/>
          </a:p>
        </p:txBody>
      </p:sp>
      <p:sp>
        <p:nvSpPr>
          <p:cNvPr id="294" name="Google Shape;294;p31"/>
          <p:cNvSpPr txBox="1"/>
          <p:nvPr>
            <p:ph idx="1" type="body"/>
          </p:nvPr>
        </p:nvSpPr>
        <p:spPr>
          <a:xfrm>
            <a:off x="311700" y="1152475"/>
            <a:ext cx="85206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DESeq2 gives us a maximum likelihood estimator of βs (fold changes)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β*=argmax(P(data|β))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shrinkage, we add in prior belief about the system. Namely, most genes are not 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assume </a:t>
            </a:r>
            <a:r>
              <a:rPr i="1" lang="en"/>
              <a:t>β ~ Laplace(0, b)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Bayes rule to find a posterior distribution on </a:t>
            </a:r>
            <a:r>
              <a:rPr i="1" lang="en"/>
              <a:t>β</a:t>
            </a:r>
            <a:endParaRPr i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P(β|data) ∝ P(data|β)P(β)</a:t>
            </a:r>
            <a:endParaRPr i="1"/>
          </a:p>
        </p:txBody>
      </p:sp>
      <p:pic>
        <p:nvPicPr>
          <p:cNvPr id="295" name="Google Shape;2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425" y="2796200"/>
            <a:ext cx="2180875" cy="16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data: Wolf et al, 2019 (Ashley’s postdoc work)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04650" y="1213650"/>
            <a:ext cx="406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Observation: </a:t>
            </a:r>
            <a:r>
              <a:rPr lang="en"/>
              <a:t>When mice are fed fructoselysine (FL), the relative abundance of </a:t>
            </a:r>
            <a:r>
              <a:rPr i="1" lang="en"/>
              <a:t>C. intestinalis</a:t>
            </a:r>
            <a:r>
              <a:rPr lang="en"/>
              <a:t> increases, while </a:t>
            </a:r>
            <a:r>
              <a:rPr i="1" lang="en"/>
              <a:t>C. aerofaciens</a:t>
            </a:r>
            <a:r>
              <a:rPr lang="en"/>
              <a:t> decreases.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Weird because both carry the genes for metabolizing FL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Finding: </a:t>
            </a:r>
            <a:r>
              <a:rPr lang="en"/>
              <a:t>Glucose represses FL metabolism in </a:t>
            </a:r>
            <a:r>
              <a:rPr i="1" lang="en"/>
              <a:t>C. aero</a:t>
            </a:r>
            <a:r>
              <a:rPr lang="en"/>
              <a:t>. They’re wired differently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78901"/>
            <a:ext cx="3971275" cy="39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Shrunk vs not shrunk</a:t>
            </a:r>
            <a:endParaRPr/>
          </a:p>
        </p:txBody>
      </p:sp>
      <p:sp>
        <p:nvSpPr>
          <p:cNvPr id="301" name="Google Shape;301;p32"/>
          <p:cNvSpPr txBox="1"/>
          <p:nvPr>
            <p:ph idx="1" type="body"/>
          </p:nvPr>
        </p:nvSpPr>
        <p:spPr>
          <a:xfrm>
            <a:off x="311700" y="1152475"/>
            <a:ext cx="85206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DESeq2 gives us a maximum likelihood estimator of βs (fold changes)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β*=argmax(P(data|β))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shrinkage, we add in prior belief about the system. Namely, most genes are not 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assume </a:t>
            </a:r>
            <a:r>
              <a:rPr i="1" lang="en"/>
              <a:t>β ~ Laplace(0, b)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Bayes rule to find a posterior distribution on </a:t>
            </a:r>
            <a:r>
              <a:rPr i="1" lang="en"/>
              <a:t>β</a:t>
            </a:r>
            <a:endParaRPr i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P(β|data) ∝ P(data|β)P(β)</a:t>
            </a:r>
            <a:endParaRPr i="1"/>
          </a:p>
        </p:txBody>
      </p:sp>
      <p:pic>
        <p:nvPicPr>
          <p:cNvPr id="302" name="Google Shape;3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425" y="2796200"/>
            <a:ext cx="2180875" cy="1638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32"/>
          <p:cNvCxnSpPr/>
          <p:nvPr/>
        </p:nvCxnSpPr>
        <p:spPr>
          <a:xfrm flipH="1" rot="10800000">
            <a:off x="2038125" y="4282725"/>
            <a:ext cx="1377000" cy="33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2"/>
          <p:cNvSpPr txBox="1"/>
          <p:nvPr/>
        </p:nvSpPr>
        <p:spPr>
          <a:xfrm>
            <a:off x="798725" y="4404600"/>
            <a:ext cx="158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“Posterior”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(maximized)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2782675" y="4404600"/>
            <a:ext cx="194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“likelihood”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(default DESeq2)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06" name="Google Shape;306;p32"/>
          <p:cNvCxnSpPr/>
          <p:nvPr/>
        </p:nvCxnSpPr>
        <p:spPr>
          <a:xfrm flipH="1" rot="10800000">
            <a:off x="4186400" y="4214050"/>
            <a:ext cx="523200" cy="38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32"/>
          <p:cNvSpPr txBox="1"/>
          <p:nvPr/>
        </p:nvSpPr>
        <p:spPr>
          <a:xfrm>
            <a:off x="5659900" y="4404600"/>
            <a:ext cx="122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“prior”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(beliefs)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08" name="Google Shape;308;p32"/>
          <p:cNvCxnSpPr>
            <a:stCxn id="307" idx="1"/>
          </p:cNvCxnSpPr>
          <p:nvPr/>
        </p:nvCxnSpPr>
        <p:spPr>
          <a:xfrm rot="10800000">
            <a:off x="5522200" y="4241550"/>
            <a:ext cx="137700" cy="53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Shrunk vs not shrunk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3"/>
          <p:cNvSpPr txBox="1"/>
          <p:nvPr>
            <p:ph idx="1" type="body"/>
          </p:nvPr>
        </p:nvSpPr>
        <p:spPr>
          <a:xfrm>
            <a:off x="311700" y="1152475"/>
            <a:ext cx="8520600" cy="1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P(β|data) ∝ P(data|β)P(β)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More reads == more trust in the likelihood, less attention payed to prior belief</a:t>
            </a:r>
            <a:endParaRPr/>
          </a:p>
        </p:txBody>
      </p:sp>
      <p:pic>
        <p:nvPicPr>
          <p:cNvPr id="315" name="Google Shape;3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75" y="2186625"/>
            <a:ext cx="2926080" cy="292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950" y="2186625"/>
            <a:ext cx="2926080" cy="2926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33"/>
          <p:cNvCxnSpPr>
            <a:stCxn id="315" idx="3"/>
            <a:endCxn id="316" idx="1"/>
          </p:cNvCxnSpPr>
          <p:nvPr/>
        </p:nvCxnSpPr>
        <p:spPr>
          <a:xfrm>
            <a:off x="3692055" y="3649665"/>
            <a:ext cx="137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results: what these mean</a:t>
            </a:r>
            <a:endParaRPr/>
          </a:p>
        </p:txBody>
      </p:sp>
      <p:sp>
        <p:nvSpPr>
          <p:cNvPr id="323" name="Google Shape;323;p34"/>
          <p:cNvSpPr txBox="1"/>
          <p:nvPr>
            <p:ph idx="1" type="body"/>
          </p:nvPr>
        </p:nvSpPr>
        <p:spPr>
          <a:xfrm>
            <a:off x="311700" y="1152475"/>
            <a:ext cx="43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FL and the G + FL treatments are expressing the same genes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 and G+L are similar on PC1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Tells us that </a:t>
            </a:r>
            <a:r>
              <a:rPr i="1" lang="en"/>
              <a:t>C. intestinalis</a:t>
            </a:r>
            <a:r>
              <a:rPr lang="en"/>
              <a:t> changes gene </a:t>
            </a:r>
            <a:r>
              <a:rPr lang="en"/>
              <a:t>expression</a:t>
            </a:r>
            <a:r>
              <a:rPr lang="en"/>
              <a:t> in the presence of FL, </a:t>
            </a:r>
            <a:r>
              <a:rPr lang="en"/>
              <a:t>regardless</a:t>
            </a:r>
            <a:r>
              <a:rPr lang="en"/>
              <a:t> of glucose presence (no carbon catabolite repression)</a:t>
            </a:r>
            <a:endParaRPr/>
          </a:p>
        </p:txBody>
      </p:sp>
      <p:pic>
        <p:nvPicPr>
          <p:cNvPr id="324" name="Google Shape;324;p34"/>
          <p:cNvPicPr preferRelativeResize="0"/>
          <p:nvPr/>
        </p:nvPicPr>
        <p:blipFill rotWithShape="1">
          <a:blip r:embed="rId3">
            <a:alphaModFix/>
          </a:blip>
          <a:srcRect b="19452" l="0" r="3512" t="21598"/>
          <a:stretch/>
        </p:blipFill>
        <p:spPr>
          <a:xfrm>
            <a:off x="4427500" y="1745475"/>
            <a:ext cx="4716500" cy="288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top gene: COLINT_02684</a:t>
            </a:r>
            <a:endParaRPr/>
          </a:p>
        </p:txBody>
      </p:sp>
      <p:sp>
        <p:nvSpPr>
          <p:cNvPr id="330" name="Google Shape;330;p35"/>
          <p:cNvSpPr txBox="1"/>
          <p:nvPr>
            <p:ph idx="1" type="body"/>
          </p:nvPr>
        </p:nvSpPr>
        <p:spPr>
          <a:xfrm>
            <a:off x="311700" y="1152475"/>
            <a:ext cx="85206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LFC: -5.48348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(down without FL)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Corrected p value: 5.22957e-153</a:t>
            </a:r>
            <a:endParaRPr/>
          </a:p>
        </p:txBody>
      </p:sp>
      <p:pic>
        <p:nvPicPr>
          <p:cNvPr id="331" name="Google Shape;331;p35" title="Screenshot 2025-09-24 at 7.24.07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438" y="1303375"/>
            <a:ext cx="34194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5"/>
          <p:cNvSpPr txBox="1"/>
          <p:nvPr>
            <p:ph idx="1" type="body"/>
          </p:nvPr>
        </p:nvSpPr>
        <p:spPr>
          <a:xfrm>
            <a:off x="5132525" y="906000"/>
            <a:ext cx="36999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From BV-BRC:</a:t>
            </a:r>
            <a:endParaRPr/>
          </a:p>
        </p:txBody>
      </p:sp>
      <p:sp>
        <p:nvSpPr>
          <p:cNvPr id="333" name="Google Shape;333;p35"/>
          <p:cNvSpPr txBox="1"/>
          <p:nvPr>
            <p:ph idx="1" type="body"/>
          </p:nvPr>
        </p:nvSpPr>
        <p:spPr>
          <a:xfrm>
            <a:off x="381475" y="2368675"/>
            <a:ext cx="85206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Bacterial PTS systems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Phosphoenolpyruvate</a:t>
            </a:r>
            <a:r>
              <a:rPr lang="en"/>
              <a:t>:carbohydrate </a:t>
            </a:r>
            <a:r>
              <a:rPr lang="en"/>
              <a:t>phosphotransferase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for importing carbohydrates (like FL!) into a cell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Phosphorylates so they can enter stuff like glycolysis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FL is interesting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04650" y="1213650"/>
            <a:ext cx="8251200" cy="22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FL: </a:t>
            </a:r>
            <a:r>
              <a:rPr lang="en"/>
              <a:t>A maillard reaction product (MRP) common in highly processed foods (like whey protein)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Translational importance: </a:t>
            </a:r>
            <a:r>
              <a:rPr lang="en"/>
              <a:t>How eating processed foods changes the composition of the </a:t>
            </a:r>
            <a:r>
              <a:rPr lang="en"/>
              <a:t>microbiome</a:t>
            </a:r>
            <a:r>
              <a:rPr lang="en"/>
              <a:t>. How microbes might influence food safety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Microbiology: </a:t>
            </a:r>
            <a:r>
              <a:rPr lang="en"/>
              <a:t>Evolution of carbon catabolite repression. Why would </a:t>
            </a:r>
            <a:r>
              <a:rPr i="1" lang="en"/>
              <a:t>C. aerofaciens</a:t>
            </a:r>
            <a:r>
              <a:rPr lang="en"/>
              <a:t> want to repress FL metabolism?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68255" l="0" r="0" t="0"/>
          <a:stretch/>
        </p:blipFill>
        <p:spPr>
          <a:xfrm>
            <a:off x="2268204" y="3470549"/>
            <a:ext cx="5155825" cy="16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re-running the differential expression analysis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class:  </a:t>
            </a:r>
            <a:r>
              <a:rPr lang="en"/>
              <a:t>Differential expression of </a:t>
            </a:r>
            <a:r>
              <a:rPr i="1" lang="en"/>
              <a:t>C. intestinalis </a:t>
            </a:r>
            <a:r>
              <a:rPr lang="en"/>
              <a:t>genes on various </a:t>
            </a:r>
            <a:r>
              <a:rPr i="1" lang="en"/>
              <a:t>in vitro </a:t>
            </a:r>
            <a:r>
              <a:rPr lang="en"/>
              <a:t>media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Homework</a:t>
            </a:r>
            <a:r>
              <a:rPr lang="en"/>
              <a:t>: Again, but on </a:t>
            </a:r>
            <a:r>
              <a:rPr i="1" lang="en"/>
              <a:t>C. aerofaciens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Differential expression tool: </a:t>
            </a:r>
            <a:r>
              <a:rPr lang="en"/>
              <a:t>DESeq2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Platform: </a:t>
            </a:r>
            <a:r>
              <a:rPr lang="en"/>
              <a:t>biohub, R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150" y="1727100"/>
            <a:ext cx="3313500" cy="33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3032725"/>
            <a:ext cx="4535700" cy="19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What this shows us: </a:t>
            </a:r>
            <a:r>
              <a:rPr i="1" lang="en"/>
              <a:t>C. intestinalis </a:t>
            </a:r>
            <a:r>
              <a:rPr lang="en"/>
              <a:t>doesn’t downregulate FL metabolism in the presence of glucose. In contrast, </a:t>
            </a:r>
            <a:r>
              <a:rPr i="1" lang="en"/>
              <a:t>C. aerofaciens </a:t>
            </a:r>
            <a:r>
              <a:rPr lang="en"/>
              <a:t>does.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11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probabilistic</a:t>
            </a:r>
            <a:r>
              <a:rPr lang="en"/>
              <a:t> measure of expression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4367400" cy="3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Define</a:t>
            </a:r>
            <a:r>
              <a:rPr lang="en"/>
              <a:t> </a:t>
            </a:r>
            <a:r>
              <a:rPr b="1" i="1" lang="en"/>
              <a:t>p: </a:t>
            </a:r>
            <a:r>
              <a:rPr lang="en"/>
              <a:t>underlying </a:t>
            </a:r>
            <a:r>
              <a:rPr lang="en"/>
              <a:t>proportion</a:t>
            </a:r>
            <a:r>
              <a:rPr lang="en"/>
              <a:t> of blue reads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/>
          </a:p>
        </p:txBody>
      </p:sp>
      <p:sp>
        <p:nvSpPr>
          <p:cNvPr id="84" name="Google Shape;84;p17"/>
          <p:cNvSpPr/>
          <p:nvPr/>
        </p:nvSpPr>
        <p:spPr>
          <a:xfrm>
            <a:off x="4862525" y="1253850"/>
            <a:ext cx="3379200" cy="2110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5046025" y="1467950"/>
            <a:ext cx="1559700" cy="1575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7"/>
          <p:cNvCxnSpPr/>
          <p:nvPr/>
        </p:nvCxnSpPr>
        <p:spPr>
          <a:xfrm>
            <a:off x="6758125" y="22554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7"/>
          <p:cNvCxnSpPr/>
          <p:nvPr/>
        </p:nvCxnSpPr>
        <p:spPr>
          <a:xfrm>
            <a:off x="6758125" y="270600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7"/>
          <p:cNvCxnSpPr/>
          <p:nvPr/>
        </p:nvCxnSpPr>
        <p:spPr>
          <a:xfrm>
            <a:off x="7339525" y="229312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7"/>
          <p:cNvCxnSpPr/>
          <p:nvPr/>
        </p:nvCxnSpPr>
        <p:spPr>
          <a:xfrm>
            <a:off x="6972625" y="2001575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7"/>
          <p:cNvCxnSpPr/>
          <p:nvPr/>
        </p:nvCxnSpPr>
        <p:spPr>
          <a:xfrm>
            <a:off x="7429825" y="19424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7"/>
          <p:cNvCxnSpPr/>
          <p:nvPr/>
        </p:nvCxnSpPr>
        <p:spPr>
          <a:xfrm>
            <a:off x="7429825" y="20948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/>
          <p:nvPr/>
        </p:nvCxnSpPr>
        <p:spPr>
          <a:xfrm>
            <a:off x="5642425" y="2003614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>
            <a:off x="5642425" y="25717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>
            <a:off x="6391225" y="16473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/>
          <p:nvPr/>
        </p:nvCxnSpPr>
        <p:spPr>
          <a:xfrm>
            <a:off x="6861050" y="25717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/>
          <p:nvPr/>
        </p:nvCxnSpPr>
        <p:spPr>
          <a:xfrm>
            <a:off x="5275525" y="24193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>
            <a:off x="6543625" y="31953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/>
          <p:nvPr/>
        </p:nvCxnSpPr>
        <p:spPr>
          <a:xfrm>
            <a:off x="7153225" y="30429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6009325" y="22554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7429825" y="2780475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5394275" y="22554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7706425" y="2369575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5763733" y="2830677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6693925" y="295250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6693925" y="20948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7339525" y="25717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5947225" y="24193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7"/>
          <p:cNvCxnSpPr/>
          <p:nvPr/>
        </p:nvCxnSpPr>
        <p:spPr>
          <a:xfrm>
            <a:off x="6693925" y="180490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5642425" y="1787825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6972625" y="1607938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7"/>
          <p:cNvSpPr txBox="1"/>
          <p:nvPr/>
        </p:nvSpPr>
        <p:spPr>
          <a:xfrm>
            <a:off x="4922675" y="3347750"/>
            <a:ext cx="204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A00"/>
                </a:solidFill>
              </a:rPr>
              <a:t>Sequenced reads </a:t>
            </a:r>
            <a:endParaRPr sz="1800">
              <a:solidFill>
                <a:srgbClr val="FF0A00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7227950" y="3248100"/>
            <a:ext cx="15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</a:rPr>
              <a:t>Total</a:t>
            </a:r>
            <a:r>
              <a:rPr lang="en" sz="1800">
                <a:solidFill>
                  <a:srgbClr val="212121"/>
                </a:solidFill>
              </a:rPr>
              <a:t> reads </a:t>
            </a:r>
            <a:endParaRPr sz="1800">
              <a:solidFill>
                <a:srgbClr val="212121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033850" y="5015450"/>
            <a:ext cx="21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7339525" y="944621"/>
            <a:ext cx="18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Gene of interest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29211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probabilistic measure of expression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152475"/>
            <a:ext cx="4367400" cy="3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Define</a:t>
            </a:r>
            <a:r>
              <a:rPr lang="en"/>
              <a:t> </a:t>
            </a:r>
            <a:r>
              <a:rPr b="1" i="1" lang="en"/>
              <a:t>p: </a:t>
            </a:r>
            <a:r>
              <a:rPr lang="en"/>
              <a:t>underlying proportion of blue reads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Then the probability of observing </a:t>
            </a:r>
            <a:r>
              <a:rPr b="1" i="1" lang="en"/>
              <a:t>b</a:t>
            </a:r>
            <a:r>
              <a:rPr b="1" i="1" lang="en"/>
              <a:t> </a:t>
            </a:r>
            <a:r>
              <a:rPr b="1" lang="en"/>
              <a:t>blue reads followed by </a:t>
            </a:r>
            <a:r>
              <a:rPr b="1" i="1" lang="en"/>
              <a:t>k </a:t>
            </a:r>
            <a:r>
              <a:rPr b="1" lang="en"/>
              <a:t>black reads is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300"/>
              <a:t>P(b, k</a:t>
            </a:r>
            <a:r>
              <a:rPr lang="en" sz="2300"/>
              <a:t>) </a:t>
            </a:r>
            <a:r>
              <a:rPr i="1" lang="en" sz="2300"/>
              <a:t>= p</a:t>
            </a:r>
            <a:r>
              <a:rPr baseline="30000" i="1" lang="en" sz="2300"/>
              <a:t>b</a:t>
            </a:r>
            <a:r>
              <a:rPr i="1" lang="en" sz="2300"/>
              <a:t>(1-p)</a:t>
            </a:r>
            <a:r>
              <a:rPr baseline="30000" i="1" lang="en" sz="2300"/>
              <a:t>k</a:t>
            </a:r>
            <a:endParaRPr b="1" baseline="30000" i="1" sz="23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/>
          </a:p>
        </p:txBody>
      </p:sp>
      <p:sp>
        <p:nvSpPr>
          <p:cNvPr id="121" name="Google Shape;121;p18"/>
          <p:cNvSpPr/>
          <p:nvPr/>
        </p:nvSpPr>
        <p:spPr>
          <a:xfrm>
            <a:off x="4862525" y="1253850"/>
            <a:ext cx="3379200" cy="2110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046025" y="1467950"/>
            <a:ext cx="1559700" cy="1575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8"/>
          <p:cNvCxnSpPr/>
          <p:nvPr/>
        </p:nvCxnSpPr>
        <p:spPr>
          <a:xfrm>
            <a:off x="6758125" y="22554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/>
          <p:nvPr/>
        </p:nvCxnSpPr>
        <p:spPr>
          <a:xfrm>
            <a:off x="6758125" y="270600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8"/>
          <p:cNvCxnSpPr/>
          <p:nvPr/>
        </p:nvCxnSpPr>
        <p:spPr>
          <a:xfrm>
            <a:off x="7339525" y="229312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8"/>
          <p:cNvCxnSpPr/>
          <p:nvPr/>
        </p:nvCxnSpPr>
        <p:spPr>
          <a:xfrm>
            <a:off x="6972625" y="2001575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429825" y="19424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/>
          <p:nvPr/>
        </p:nvCxnSpPr>
        <p:spPr>
          <a:xfrm>
            <a:off x="7429825" y="20948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/>
          <p:nvPr/>
        </p:nvCxnSpPr>
        <p:spPr>
          <a:xfrm>
            <a:off x="5642425" y="2003614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5642425" y="25717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6391225" y="16473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6861050" y="25717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/>
          <p:nvPr/>
        </p:nvCxnSpPr>
        <p:spPr>
          <a:xfrm>
            <a:off x="5275525" y="24193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/>
          <p:nvPr/>
        </p:nvCxnSpPr>
        <p:spPr>
          <a:xfrm>
            <a:off x="6543625" y="31953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/>
          <p:nvPr/>
        </p:nvCxnSpPr>
        <p:spPr>
          <a:xfrm>
            <a:off x="7153225" y="30429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6009325" y="22554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7429825" y="2780475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8"/>
          <p:cNvCxnSpPr/>
          <p:nvPr/>
        </p:nvCxnSpPr>
        <p:spPr>
          <a:xfrm>
            <a:off x="5394275" y="22554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7706425" y="2369575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5763733" y="2830677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6693925" y="295250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6693925" y="20948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7339525" y="25717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8"/>
          <p:cNvCxnSpPr/>
          <p:nvPr/>
        </p:nvCxnSpPr>
        <p:spPr>
          <a:xfrm>
            <a:off x="5947225" y="24193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6693925" y="180490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8"/>
          <p:cNvCxnSpPr/>
          <p:nvPr/>
        </p:nvCxnSpPr>
        <p:spPr>
          <a:xfrm>
            <a:off x="5642425" y="1787825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8"/>
          <p:cNvCxnSpPr/>
          <p:nvPr/>
        </p:nvCxnSpPr>
        <p:spPr>
          <a:xfrm>
            <a:off x="6972625" y="1607938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8"/>
          <p:cNvSpPr txBox="1"/>
          <p:nvPr/>
        </p:nvSpPr>
        <p:spPr>
          <a:xfrm>
            <a:off x="4922675" y="3347750"/>
            <a:ext cx="204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A00"/>
                </a:solidFill>
              </a:rPr>
              <a:t>Sequenced reads </a:t>
            </a:r>
            <a:endParaRPr sz="1800">
              <a:solidFill>
                <a:srgbClr val="FF0A00"/>
              </a:solidFill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7227950" y="3248100"/>
            <a:ext cx="15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</a:rPr>
              <a:t>Total reads </a:t>
            </a:r>
            <a:endParaRPr sz="1800">
              <a:solidFill>
                <a:srgbClr val="212121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7033850" y="5015450"/>
            <a:ext cx="21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7339525" y="944621"/>
            <a:ext cx="18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Gene of interest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311700" y="29211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probabilistic measure of expression</a:t>
            </a:r>
            <a:endParaRPr/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311700" y="1152475"/>
            <a:ext cx="4367400" cy="3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Define</a:t>
            </a:r>
            <a:r>
              <a:rPr lang="en"/>
              <a:t> </a:t>
            </a:r>
            <a:r>
              <a:rPr b="1" i="1" lang="en"/>
              <a:t>p: </a:t>
            </a:r>
            <a:r>
              <a:rPr lang="en"/>
              <a:t>underlying proportion of blue reads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Then the probability of observing </a:t>
            </a:r>
            <a:r>
              <a:rPr b="1" i="1" lang="en"/>
              <a:t>b</a:t>
            </a:r>
            <a:r>
              <a:rPr b="1" i="1" lang="en"/>
              <a:t> </a:t>
            </a:r>
            <a:r>
              <a:rPr b="1" lang="en"/>
              <a:t>blue reads followed by </a:t>
            </a:r>
            <a:r>
              <a:rPr b="1" i="1" lang="en"/>
              <a:t>k </a:t>
            </a:r>
            <a:r>
              <a:rPr b="1" lang="en"/>
              <a:t>black reads is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300"/>
              <a:t>P(b, k</a:t>
            </a:r>
            <a:r>
              <a:rPr lang="en" sz="2300"/>
              <a:t>) </a:t>
            </a:r>
            <a:r>
              <a:rPr i="1" lang="en" sz="2300"/>
              <a:t>= p</a:t>
            </a:r>
            <a:r>
              <a:rPr baseline="30000" i="1" lang="en" sz="2300"/>
              <a:t>b</a:t>
            </a:r>
            <a:r>
              <a:rPr i="1" lang="en" sz="2300"/>
              <a:t>(1-p)</a:t>
            </a:r>
            <a:r>
              <a:rPr baseline="30000" i="1" lang="en" sz="2300"/>
              <a:t>k</a:t>
            </a:r>
            <a:endParaRPr b="1" baseline="30000" i="1"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And the probability of seeing them in any order (permutation) is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300"/>
              <a:t>P(b, k</a:t>
            </a:r>
            <a:r>
              <a:rPr lang="en" sz="2300"/>
              <a:t>) </a:t>
            </a:r>
            <a:r>
              <a:rPr i="1" lang="en" sz="2300"/>
              <a:t>= </a:t>
            </a:r>
            <a:r>
              <a:rPr i="1" lang="en" sz="2300">
                <a:solidFill>
                  <a:srgbClr val="FF0000"/>
                </a:solidFill>
              </a:rPr>
              <a:t>(</a:t>
            </a:r>
            <a:r>
              <a:rPr baseline="30000" i="1" lang="en" sz="2300">
                <a:solidFill>
                  <a:srgbClr val="FF0000"/>
                </a:solidFill>
              </a:rPr>
              <a:t>k+</a:t>
            </a:r>
            <a:r>
              <a:rPr baseline="-25000" i="1" lang="en" sz="2300">
                <a:solidFill>
                  <a:srgbClr val="FF0000"/>
                </a:solidFill>
              </a:rPr>
              <a:t>k</a:t>
            </a:r>
            <a:r>
              <a:rPr baseline="30000" i="1" lang="en" sz="2300">
                <a:solidFill>
                  <a:srgbClr val="FF0000"/>
                </a:solidFill>
              </a:rPr>
              <a:t>b</a:t>
            </a:r>
            <a:r>
              <a:rPr baseline="30000" i="1" lang="en" sz="2300">
                <a:solidFill>
                  <a:srgbClr val="FF0000"/>
                </a:solidFill>
              </a:rPr>
              <a:t> - 1</a:t>
            </a:r>
            <a:r>
              <a:rPr i="1" lang="en" sz="2300">
                <a:solidFill>
                  <a:srgbClr val="FF0000"/>
                </a:solidFill>
              </a:rPr>
              <a:t>)</a:t>
            </a:r>
            <a:r>
              <a:rPr i="1" lang="en" sz="2300"/>
              <a:t>p</a:t>
            </a:r>
            <a:r>
              <a:rPr baseline="30000" i="1" lang="en" sz="2300"/>
              <a:t>b</a:t>
            </a:r>
            <a:r>
              <a:rPr i="1" lang="en" sz="2300"/>
              <a:t>(1-p)</a:t>
            </a:r>
            <a:r>
              <a:rPr baseline="30000" i="1" lang="en" sz="2300"/>
              <a:t>k</a:t>
            </a:r>
            <a:endParaRPr b="1" sz="2300"/>
          </a:p>
        </p:txBody>
      </p:sp>
      <p:sp>
        <p:nvSpPr>
          <p:cNvPr id="158" name="Google Shape;158;p19"/>
          <p:cNvSpPr/>
          <p:nvPr/>
        </p:nvSpPr>
        <p:spPr>
          <a:xfrm>
            <a:off x="4862525" y="1253850"/>
            <a:ext cx="3379200" cy="2110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5046025" y="1467950"/>
            <a:ext cx="1559700" cy="1575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19"/>
          <p:cNvCxnSpPr/>
          <p:nvPr/>
        </p:nvCxnSpPr>
        <p:spPr>
          <a:xfrm>
            <a:off x="6758125" y="22554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9"/>
          <p:cNvCxnSpPr/>
          <p:nvPr/>
        </p:nvCxnSpPr>
        <p:spPr>
          <a:xfrm>
            <a:off x="6758125" y="270600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9"/>
          <p:cNvCxnSpPr/>
          <p:nvPr/>
        </p:nvCxnSpPr>
        <p:spPr>
          <a:xfrm>
            <a:off x="7339525" y="229312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9"/>
          <p:cNvCxnSpPr/>
          <p:nvPr/>
        </p:nvCxnSpPr>
        <p:spPr>
          <a:xfrm>
            <a:off x="6972625" y="2001575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9"/>
          <p:cNvCxnSpPr/>
          <p:nvPr/>
        </p:nvCxnSpPr>
        <p:spPr>
          <a:xfrm>
            <a:off x="7429825" y="19424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9"/>
          <p:cNvCxnSpPr/>
          <p:nvPr/>
        </p:nvCxnSpPr>
        <p:spPr>
          <a:xfrm>
            <a:off x="7429825" y="20948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9"/>
          <p:cNvCxnSpPr/>
          <p:nvPr/>
        </p:nvCxnSpPr>
        <p:spPr>
          <a:xfrm>
            <a:off x="5642425" y="2003614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9"/>
          <p:cNvCxnSpPr/>
          <p:nvPr/>
        </p:nvCxnSpPr>
        <p:spPr>
          <a:xfrm>
            <a:off x="5642425" y="25717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9"/>
          <p:cNvCxnSpPr/>
          <p:nvPr/>
        </p:nvCxnSpPr>
        <p:spPr>
          <a:xfrm>
            <a:off x="6391225" y="16473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9"/>
          <p:cNvCxnSpPr/>
          <p:nvPr/>
        </p:nvCxnSpPr>
        <p:spPr>
          <a:xfrm>
            <a:off x="6861050" y="25717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9"/>
          <p:cNvCxnSpPr/>
          <p:nvPr/>
        </p:nvCxnSpPr>
        <p:spPr>
          <a:xfrm>
            <a:off x="5275525" y="24193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9"/>
          <p:cNvCxnSpPr/>
          <p:nvPr/>
        </p:nvCxnSpPr>
        <p:spPr>
          <a:xfrm>
            <a:off x="6543625" y="31953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9"/>
          <p:cNvCxnSpPr/>
          <p:nvPr/>
        </p:nvCxnSpPr>
        <p:spPr>
          <a:xfrm>
            <a:off x="7153225" y="30429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9"/>
          <p:cNvCxnSpPr/>
          <p:nvPr/>
        </p:nvCxnSpPr>
        <p:spPr>
          <a:xfrm>
            <a:off x="6009325" y="22554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9"/>
          <p:cNvCxnSpPr/>
          <p:nvPr/>
        </p:nvCxnSpPr>
        <p:spPr>
          <a:xfrm>
            <a:off x="7429825" y="2780475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9"/>
          <p:cNvCxnSpPr/>
          <p:nvPr/>
        </p:nvCxnSpPr>
        <p:spPr>
          <a:xfrm>
            <a:off x="5394275" y="22554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9"/>
          <p:cNvCxnSpPr/>
          <p:nvPr/>
        </p:nvCxnSpPr>
        <p:spPr>
          <a:xfrm>
            <a:off x="7706425" y="2369575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9"/>
          <p:cNvCxnSpPr/>
          <p:nvPr/>
        </p:nvCxnSpPr>
        <p:spPr>
          <a:xfrm>
            <a:off x="5763733" y="2830677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9"/>
          <p:cNvCxnSpPr/>
          <p:nvPr/>
        </p:nvCxnSpPr>
        <p:spPr>
          <a:xfrm>
            <a:off x="6693925" y="295250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9"/>
          <p:cNvCxnSpPr/>
          <p:nvPr/>
        </p:nvCxnSpPr>
        <p:spPr>
          <a:xfrm>
            <a:off x="6693925" y="20948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9"/>
          <p:cNvCxnSpPr/>
          <p:nvPr/>
        </p:nvCxnSpPr>
        <p:spPr>
          <a:xfrm>
            <a:off x="7339525" y="25717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9"/>
          <p:cNvCxnSpPr/>
          <p:nvPr/>
        </p:nvCxnSpPr>
        <p:spPr>
          <a:xfrm>
            <a:off x="5947225" y="24193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9"/>
          <p:cNvCxnSpPr/>
          <p:nvPr/>
        </p:nvCxnSpPr>
        <p:spPr>
          <a:xfrm>
            <a:off x="6693925" y="180490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9"/>
          <p:cNvCxnSpPr/>
          <p:nvPr/>
        </p:nvCxnSpPr>
        <p:spPr>
          <a:xfrm>
            <a:off x="5642425" y="1787825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9"/>
          <p:cNvCxnSpPr/>
          <p:nvPr/>
        </p:nvCxnSpPr>
        <p:spPr>
          <a:xfrm>
            <a:off x="6972625" y="1607938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9"/>
          <p:cNvSpPr txBox="1"/>
          <p:nvPr/>
        </p:nvSpPr>
        <p:spPr>
          <a:xfrm>
            <a:off x="4922675" y="3347750"/>
            <a:ext cx="204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A00"/>
                </a:solidFill>
              </a:rPr>
              <a:t>Sequenced reads </a:t>
            </a:r>
            <a:endParaRPr sz="1800">
              <a:solidFill>
                <a:srgbClr val="FF0A00"/>
              </a:solidFill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7227950" y="3248100"/>
            <a:ext cx="15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</a:rPr>
              <a:t>Total reads </a:t>
            </a:r>
            <a:endParaRPr sz="1800">
              <a:solidFill>
                <a:srgbClr val="212121"/>
              </a:solidFill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7033850" y="5015450"/>
            <a:ext cx="21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7339525" y="944621"/>
            <a:ext cx="18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Gene of interest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311700" y="29211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probabilistic measure of expression</a:t>
            </a:r>
            <a:endParaRPr/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311700" y="1152475"/>
            <a:ext cx="4367400" cy="3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Define</a:t>
            </a:r>
            <a:r>
              <a:rPr lang="en"/>
              <a:t> </a:t>
            </a:r>
            <a:r>
              <a:rPr b="1" i="1" lang="en"/>
              <a:t>p: </a:t>
            </a:r>
            <a:r>
              <a:rPr lang="en"/>
              <a:t>underlying proportion of blue reads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Then the probability of observing </a:t>
            </a:r>
            <a:r>
              <a:rPr b="1" i="1" lang="en"/>
              <a:t>b</a:t>
            </a:r>
            <a:r>
              <a:rPr b="1" i="1" lang="en"/>
              <a:t> </a:t>
            </a:r>
            <a:r>
              <a:rPr b="1" lang="en"/>
              <a:t>blue reads followed by </a:t>
            </a:r>
            <a:r>
              <a:rPr b="1" i="1" lang="en"/>
              <a:t>k </a:t>
            </a:r>
            <a:r>
              <a:rPr b="1" lang="en"/>
              <a:t>black reads is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300"/>
              <a:t>P(b, k</a:t>
            </a:r>
            <a:r>
              <a:rPr lang="en" sz="2300"/>
              <a:t>) </a:t>
            </a:r>
            <a:r>
              <a:rPr i="1" lang="en" sz="2300"/>
              <a:t>= p</a:t>
            </a:r>
            <a:r>
              <a:rPr baseline="30000" i="1" lang="en" sz="2300"/>
              <a:t>b</a:t>
            </a:r>
            <a:r>
              <a:rPr i="1" lang="en" sz="2300"/>
              <a:t>(1-p)</a:t>
            </a:r>
            <a:r>
              <a:rPr baseline="30000" i="1" lang="en" sz="2300"/>
              <a:t>k</a:t>
            </a:r>
            <a:endParaRPr b="1" baseline="30000" i="1"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And the probability of seeing them in any order (permutation) is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300"/>
              <a:t>P(b, k</a:t>
            </a:r>
            <a:r>
              <a:rPr lang="en" sz="2300"/>
              <a:t>) </a:t>
            </a:r>
            <a:r>
              <a:rPr i="1" lang="en" sz="2300"/>
              <a:t>= (</a:t>
            </a:r>
            <a:r>
              <a:rPr baseline="30000" i="1" lang="en" sz="2300"/>
              <a:t>k+</a:t>
            </a:r>
            <a:r>
              <a:rPr baseline="-25000" i="1" lang="en" sz="2300"/>
              <a:t>k</a:t>
            </a:r>
            <a:r>
              <a:rPr baseline="30000" i="1" lang="en" sz="2300"/>
              <a:t>b</a:t>
            </a:r>
            <a:r>
              <a:rPr baseline="30000" i="1" lang="en" sz="2300"/>
              <a:t> - 1</a:t>
            </a:r>
            <a:r>
              <a:rPr i="1" lang="en" sz="2300"/>
              <a:t>)p</a:t>
            </a:r>
            <a:r>
              <a:rPr baseline="30000" i="1" lang="en" sz="2300"/>
              <a:t>b</a:t>
            </a:r>
            <a:r>
              <a:rPr i="1" lang="en" sz="2300"/>
              <a:t>(1-p)</a:t>
            </a:r>
            <a:r>
              <a:rPr baseline="30000" i="1" lang="en" sz="2300"/>
              <a:t>k</a:t>
            </a:r>
            <a:endParaRPr b="1" sz="2300"/>
          </a:p>
        </p:txBody>
      </p:sp>
      <p:sp>
        <p:nvSpPr>
          <p:cNvPr id="195" name="Google Shape;195;p20"/>
          <p:cNvSpPr/>
          <p:nvPr/>
        </p:nvSpPr>
        <p:spPr>
          <a:xfrm>
            <a:off x="4862525" y="1253850"/>
            <a:ext cx="3379200" cy="2110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5046025" y="1467950"/>
            <a:ext cx="1559700" cy="1575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0"/>
          <p:cNvCxnSpPr/>
          <p:nvPr/>
        </p:nvCxnSpPr>
        <p:spPr>
          <a:xfrm>
            <a:off x="6758125" y="22554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0"/>
          <p:cNvCxnSpPr/>
          <p:nvPr/>
        </p:nvCxnSpPr>
        <p:spPr>
          <a:xfrm>
            <a:off x="6758125" y="270600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0"/>
          <p:cNvCxnSpPr/>
          <p:nvPr/>
        </p:nvCxnSpPr>
        <p:spPr>
          <a:xfrm>
            <a:off x="7339525" y="229312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0"/>
          <p:cNvCxnSpPr/>
          <p:nvPr/>
        </p:nvCxnSpPr>
        <p:spPr>
          <a:xfrm>
            <a:off x="6972625" y="2001575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0"/>
          <p:cNvCxnSpPr/>
          <p:nvPr/>
        </p:nvCxnSpPr>
        <p:spPr>
          <a:xfrm>
            <a:off x="7429825" y="19424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0"/>
          <p:cNvCxnSpPr/>
          <p:nvPr/>
        </p:nvCxnSpPr>
        <p:spPr>
          <a:xfrm>
            <a:off x="7429825" y="20948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5642425" y="2003614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0"/>
          <p:cNvCxnSpPr/>
          <p:nvPr/>
        </p:nvCxnSpPr>
        <p:spPr>
          <a:xfrm>
            <a:off x="5642425" y="25717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0"/>
          <p:cNvCxnSpPr/>
          <p:nvPr/>
        </p:nvCxnSpPr>
        <p:spPr>
          <a:xfrm>
            <a:off x="6391225" y="16473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0"/>
          <p:cNvCxnSpPr/>
          <p:nvPr/>
        </p:nvCxnSpPr>
        <p:spPr>
          <a:xfrm>
            <a:off x="6861050" y="25717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0"/>
          <p:cNvCxnSpPr/>
          <p:nvPr/>
        </p:nvCxnSpPr>
        <p:spPr>
          <a:xfrm>
            <a:off x="5275525" y="24193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0"/>
          <p:cNvCxnSpPr/>
          <p:nvPr/>
        </p:nvCxnSpPr>
        <p:spPr>
          <a:xfrm>
            <a:off x="6543625" y="31953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0"/>
          <p:cNvCxnSpPr/>
          <p:nvPr/>
        </p:nvCxnSpPr>
        <p:spPr>
          <a:xfrm>
            <a:off x="7153225" y="30429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0"/>
          <p:cNvCxnSpPr/>
          <p:nvPr/>
        </p:nvCxnSpPr>
        <p:spPr>
          <a:xfrm>
            <a:off x="6009325" y="22554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0"/>
          <p:cNvCxnSpPr/>
          <p:nvPr/>
        </p:nvCxnSpPr>
        <p:spPr>
          <a:xfrm>
            <a:off x="7429825" y="2780475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0"/>
          <p:cNvCxnSpPr/>
          <p:nvPr/>
        </p:nvCxnSpPr>
        <p:spPr>
          <a:xfrm>
            <a:off x="5394275" y="22554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0"/>
          <p:cNvCxnSpPr/>
          <p:nvPr/>
        </p:nvCxnSpPr>
        <p:spPr>
          <a:xfrm>
            <a:off x="7706425" y="2369575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0"/>
          <p:cNvCxnSpPr/>
          <p:nvPr/>
        </p:nvCxnSpPr>
        <p:spPr>
          <a:xfrm>
            <a:off x="5763733" y="2830677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0"/>
          <p:cNvCxnSpPr/>
          <p:nvPr/>
        </p:nvCxnSpPr>
        <p:spPr>
          <a:xfrm>
            <a:off x="6693925" y="295250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0"/>
          <p:cNvCxnSpPr/>
          <p:nvPr/>
        </p:nvCxnSpPr>
        <p:spPr>
          <a:xfrm>
            <a:off x="6693925" y="20948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0"/>
          <p:cNvCxnSpPr/>
          <p:nvPr/>
        </p:nvCxnSpPr>
        <p:spPr>
          <a:xfrm>
            <a:off x="7339525" y="25717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0"/>
          <p:cNvCxnSpPr/>
          <p:nvPr/>
        </p:nvCxnSpPr>
        <p:spPr>
          <a:xfrm>
            <a:off x="5947225" y="241935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0"/>
          <p:cNvCxnSpPr/>
          <p:nvPr/>
        </p:nvCxnSpPr>
        <p:spPr>
          <a:xfrm>
            <a:off x="6693925" y="1804900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0"/>
          <p:cNvCxnSpPr/>
          <p:nvPr/>
        </p:nvCxnSpPr>
        <p:spPr>
          <a:xfrm>
            <a:off x="5642425" y="1787825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0"/>
          <p:cNvCxnSpPr/>
          <p:nvPr/>
        </p:nvCxnSpPr>
        <p:spPr>
          <a:xfrm>
            <a:off x="6972625" y="1607938"/>
            <a:ext cx="366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0"/>
          <p:cNvSpPr txBox="1"/>
          <p:nvPr/>
        </p:nvSpPr>
        <p:spPr>
          <a:xfrm>
            <a:off x="4922675" y="3347750"/>
            <a:ext cx="204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A00"/>
                </a:solidFill>
              </a:rPr>
              <a:t>Sequenced reads </a:t>
            </a:r>
            <a:endParaRPr sz="1800">
              <a:solidFill>
                <a:srgbClr val="FF0A00"/>
              </a:solidFill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7227950" y="3248100"/>
            <a:ext cx="15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</a:rPr>
              <a:t>Total reads </a:t>
            </a:r>
            <a:endParaRPr sz="1800">
              <a:solidFill>
                <a:srgbClr val="212121"/>
              </a:solidFill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7033850" y="5015450"/>
            <a:ext cx="21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7339525" y="944621"/>
            <a:ext cx="18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Gene of interest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5642425" y="4043000"/>
            <a:ext cx="337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We call this the “negative binomial”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227" name="Google Shape;227;p20"/>
          <p:cNvCxnSpPr>
            <a:stCxn id="226" idx="1"/>
          </p:cNvCxnSpPr>
          <p:nvPr/>
        </p:nvCxnSpPr>
        <p:spPr>
          <a:xfrm flipH="1">
            <a:off x="4057525" y="4412450"/>
            <a:ext cx="1584900" cy="25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DESeq2 is built on the negative binomial </a:t>
            </a:r>
            <a:endParaRPr/>
          </a:p>
        </p:txBody>
      </p:sp>
      <p:sp>
        <p:nvSpPr>
          <p:cNvPr id="233" name="Google Shape;233;p21"/>
          <p:cNvSpPr txBox="1"/>
          <p:nvPr>
            <p:ph idx="1" type="body"/>
          </p:nvPr>
        </p:nvSpPr>
        <p:spPr>
          <a:xfrm>
            <a:off x="311700" y="1152475"/>
            <a:ext cx="7860900" cy="3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DESeq2: </a:t>
            </a:r>
            <a:r>
              <a:rPr lang="en"/>
              <a:t>Does the same rate parameter (</a:t>
            </a:r>
            <a:r>
              <a:rPr b="1" i="1" lang="en"/>
              <a:t>p</a:t>
            </a:r>
            <a:r>
              <a:rPr lang="en"/>
              <a:t>) explain expression in both treatment groups?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How it gets there: </a:t>
            </a:r>
            <a:r>
              <a:rPr lang="en">
                <a:solidFill>
                  <a:schemeClr val="lt1"/>
                </a:solidFill>
              </a:rPr>
              <a:t>Generalized linear models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R"/>
            </a:pPr>
            <a:r>
              <a:rPr lang="en">
                <a:solidFill>
                  <a:schemeClr val="lt1"/>
                </a:solidFill>
              </a:rPr>
              <a:t>Define the random component for sample </a:t>
            </a:r>
            <a:r>
              <a:rPr i="1" lang="en">
                <a:solidFill>
                  <a:schemeClr val="lt1"/>
                </a:solidFill>
              </a:rPr>
              <a:t>j </a:t>
            </a:r>
            <a:r>
              <a:rPr lang="en">
                <a:solidFill>
                  <a:schemeClr val="lt1"/>
                </a:solidFill>
              </a:rPr>
              <a:t>(we did this on the last slide!)</a:t>
            </a:r>
            <a:r>
              <a:rPr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 </a:t>
            </a:r>
            <a:r>
              <a:rPr i="1" lang="en" sz="2300">
                <a:solidFill>
                  <a:schemeClr val="lt1"/>
                </a:solidFill>
              </a:rPr>
              <a:t>b</a:t>
            </a:r>
            <a:r>
              <a:rPr baseline="-25000" i="1" lang="en" sz="2300">
                <a:solidFill>
                  <a:schemeClr val="lt1"/>
                </a:solidFill>
              </a:rPr>
              <a:t>j</a:t>
            </a:r>
            <a:r>
              <a:rPr i="1" lang="en" sz="2300">
                <a:solidFill>
                  <a:schemeClr val="lt1"/>
                </a:solidFill>
              </a:rPr>
              <a:t>~NB(p</a:t>
            </a:r>
            <a:r>
              <a:rPr baseline="-25000" i="1" lang="en" sz="2300">
                <a:solidFill>
                  <a:schemeClr val="lt1"/>
                </a:solidFill>
              </a:rPr>
              <a:t>j</a:t>
            </a:r>
            <a:r>
              <a:rPr i="1" lang="en" sz="2300">
                <a:solidFill>
                  <a:schemeClr val="lt1"/>
                </a:solidFill>
              </a:rPr>
              <a:t>, k</a:t>
            </a:r>
            <a:r>
              <a:rPr baseline="-25000" i="1" lang="en" sz="2300">
                <a:solidFill>
                  <a:schemeClr val="lt1"/>
                </a:solidFill>
              </a:rPr>
              <a:t>j</a:t>
            </a:r>
            <a:r>
              <a:rPr i="1" lang="en" sz="2300">
                <a:solidFill>
                  <a:schemeClr val="lt1"/>
                </a:solidFill>
              </a:rPr>
              <a:t>)</a:t>
            </a:r>
            <a:endParaRPr i="1" sz="23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R"/>
            </a:pPr>
            <a:r>
              <a:rPr lang="en">
                <a:solidFill>
                  <a:schemeClr val="lt1"/>
                </a:solidFill>
              </a:rPr>
              <a:t>Model the rate parameter as a function of regression coefficients (this is the linear regression part)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300">
                <a:solidFill>
                  <a:schemeClr val="lt1"/>
                </a:solidFill>
              </a:rPr>
              <a:t>p</a:t>
            </a:r>
            <a:r>
              <a:rPr baseline="-25000" i="1" lang="en" sz="2300">
                <a:solidFill>
                  <a:schemeClr val="lt1"/>
                </a:solidFill>
              </a:rPr>
              <a:t>j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i="1" lang="en" sz="2300">
                <a:solidFill>
                  <a:schemeClr val="lt1"/>
                </a:solidFill>
              </a:rPr>
              <a:t>~x</a:t>
            </a:r>
            <a:r>
              <a:rPr baseline="-25000" i="1" lang="en" sz="2300">
                <a:solidFill>
                  <a:schemeClr val="lt1"/>
                </a:solidFill>
              </a:rPr>
              <a:t>j</a:t>
            </a:r>
            <a:r>
              <a:rPr i="1" lang="en" sz="2300">
                <a:solidFill>
                  <a:schemeClr val="lt1"/>
                </a:solidFill>
              </a:rPr>
              <a:t>𝛽</a:t>
            </a:r>
            <a:r>
              <a:rPr baseline="-25000" i="1" lang="en" sz="2300">
                <a:solidFill>
                  <a:schemeClr val="lt1"/>
                </a:solidFill>
              </a:rPr>
              <a:t>j</a:t>
            </a:r>
            <a:endParaRPr baseline="-25000" i="1" sz="23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R"/>
            </a:pPr>
            <a:r>
              <a:rPr lang="en">
                <a:solidFill>
                  <a:schemeClr val="lt1"/>
                </a:solidFill>
              </a:rPr>
              <a:t>Test if </a:t>
            </a:r>
            <a:r>
              <a:rPr i="1" lang="en">
                <a:solidFill>
                  <a:schemeClr val="lt1"/>
                </a:solidFill>
              </a:rPr>
              <a:t>p </a:t>
            </a:r>
            <a:r>
              <a:rPr lang="en">
                <a:solidFill>
                  <a:schemeClr val="lt1"/>
                </a:solidFill>
              </a:rPr>
              <a:t>is actually dependent on </a:t>
            </a:r>
            <a:r>
              <a:rPr i="1" lang="en">
                <a:solidFill>
                  <a:schemeClr val="lt1"/>
                </a:solidFill>
              </a:rPr>
              <a:t>𝛽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