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20000"/>
            </a:srgbClr>
          </a:solidFill>
        </a:fill>
      </a:tcStyle>
    </a:wholeTbl>
    <a:band2H>
      <a:tcTxStyle b="def" i="def"/>
      <a:tcStyle>
        <a:tcBdr/>
        <a:fill>
          <a:solidFill>
            <a:srgbClr val="FFFFFF">
              <a:alpha val="0"/>
            </a:srgbClr>
          </a:solidFill>
        </a:fill>
      </a:tcStyle>
    </a:band2H>
    <a:firstCol>
      <a:tcTxStyle b="on" i="off">
        <a:fontRef idx="major">
          <a:srgbClr val="FFFFFF"/>
        </a:fontRef>
        <a:srgbClr val="FFFFFF"/>
      </a:tcTxStyle>
      <a:tcStyle>
        <a:tcBdr>
          <a:left>
            <a:ln w="9525" cap="flat">
              <a:solidFill>
                <a:schemeClr val="accent4">
                  <a:hueOff val="-617933"/>
                  <a:lumOff val="36487"/>
                </a:schemeClr>
              </a:solidFill>
              <a:prstDash val="solid"/>
              <a:round/>
            </a:ln>
          </a:left>
          <a:right>
            <a:ln w="9525" cap="flat">
              <a:solidFill>
                <a:srgbClr val="FFFFFF"/>
              </a:solidFill>
              <a:prstDash val="solid"/>
              <a:round/>
            </a:ln>
          </a:right>
          <a:top>
            <a:ln w="9525" cap="flat">
              <a:solidFill>
                <a:srgbClr val="000000">
                  <a:alpha val="0"/>
                </a:srgbClr>
              </a:solidFill>
              <a:prstDash val="solid"/>
              <a:round/>
            </a:ln>
          </a:top>
          <a:bottom>
            <a:ln w="9525" cap="flat">
              <a:solidFill>
                <a:srgbClr val="000000">
                  <a:alpha val="0"/>
                </a:srgb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20000"/>
            </a:srgbClr>
          </a:solidFill>
        </a:fill>
      </a:tcStyle>
    </a:firstCol>
    <a:lastRow>
      <a:tcTxStyle b="on" i="off">
        <a:fontRef idx="maj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rgbClr val="FFFFFF"/>
              </a:solidFill>
              <a:prstDash val="solid"/>
              <a:round/>
            </a:ln>
          </a:top>
          <a:bottom>
            <a:ln w="9525" cap="flat">
              <a:solidFill>
                <a:schemeClr val="accent4">
                  <a:hueOff val="-617933"/>
                  <a:lumOff val="36487"/>
                </a:schemeClr>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lastRow>
    <a:firstRow>
      <a:tcTxStyle b="on" i="off">
        <a:fontRef idx="major">
          <a:srgbClr val="FFFFFF"/>
        </a:fontRef>
        <a:srgbClr val="FFFFFF"/>
      </a:tcTxStyle>
      <a:tcStyle>
        <a:tcBdr>
          <a:left>
            <a:ln w="9525" cap="flat">
              <a:solidFill>
                <a:srgbClr val="000000">
                  <a:alpha val="0"/>
                </a:srgbClr>
              </a:solidFill>
              <a:prstDash val="solid"/>
              <a:round/>
            </a:ln>
          </a:left>
          <a:right>
            <a:ln w="9525" cap="flat">
              <a:solidFill>
                <a:srgbClr val="000000">
                  <a:alpha val="0"/>
                </a:srgbClr>
              </a:solidFill>
              <a:prstDash val="solid"/>
              <a:round/>
            </a:ln>
          </a:right>
          <a:top>
            <a:ln w="9525" cap="flat">
              <a:solidFill>
                <a:schemeClr val="accent4">
                  <a:hueOff val="-617933"/>
                  <a:lumOff val="36487"/>
                </a:schemeClr>
              </a:solidFill>
              <a:prstDash val="solid"/>
              <a:round/>
            </a:ln>
          </a:top>
          <a:bottom>
            <a:ln w="9525" cap="flat">
              <a:solidFill>
                <a:srgbClr val="FFFFFF"/>
              </a:solidFill>
              <a:prstDash val="solid"/>
              <a:round/>
            </a:ln>
          </a:bottom>
          <a:insideH>
            <a:ln w="9525" cap="flat">
              <a:solidFill>
                <a:srgbClr val="000000">
                  <a:alpha val="0"/>
                </a:srgbClr>
              </a:solidFill>
              <a:prstDash val="solid"/>
              <a:round/>
            </a:ln>
          </a:insideH>
          <a:insideV>
            <a:ln w="9525" cap="flat">
              <a:solidFill>
                <a:srgbClr val="000000">
                  <a:alpha val="0"/>
                </a:srgbClr>
              </a:solidFill>
              <a:prstDash val="solid"/>
              <a:round/>
            </a:ln>
          </a:insideV>
        </a:tcBdr>
        <a:fill>
          <a:solidFill>
            <a:srgbClr val="FFFFFF">
              <a:alpha val="0"/>
            </a:srgbClr>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1" name="Shape 121"/>
          <p:cNvSpPr/>
          <p:nvPr>
            <p:ph type="sldImg"/>
          </p:nvPr>
        </p:nvSpPr>
        <p:spPr>
          <a:xfrm>
            <a:off x="1143000" y="685800"/>
            <a:ext cx="4572000" cy="3429000"/>
          </a:xfrm>
          <a:prstGeom prst="rect">
            <a:avLst/>
          </a:prstGeom>
        </p:spPr>
        <p:txBody>
          <a:bodyPr/>
          <a:lstStyle/>
          <a:p>
            <a:pPr/>
          </a:p>
        </p:txBody>
      </p:sp>
      <p:sp>
        <p:nvSpPr>
          <p:cNvPr id="122" name="Shape 12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hape 382"/>
          <p:cNvSpPr/>
          <p:nvPr>
            <p:ph type="sldImg"/>
          </p:nvPr>
        </p:nvSpPr>
        <p:spPr>
          <a:prstGeom prst="rect">
            <a:avLst/>
          </a:prstGeom>
        </p:spPr>
        <p:txBody>
          <a:bodyPr/>
          <a:lstStyle/>
          <a:p>
            <a:pPr/>
          </a:p>
        </p:txBody>
      </p:sp>
      <p:sp>
        <p:nvSpPr>
          <p:cNvPr id="383" name="Shape 383"/>
          <p:cNvSpPr/>
          <p:nvPr>
            <p:ph type="body" sz="quarter" idx="1"/>
          </p:nvPr>
        </p:nvSpPr>
        <p:spPr>
          <a:prstGeom prst="rect">
            <a:avLst/>
          </a:prstGeom>
        </p:spPr>
        <p:txBody>
          <a:bodyPr/>
          <a:lstStyle/>
          <a:p>
            <a:pPr>
              <a:defRPr sz="1200">
                <a:latin typeface="Calibri"/>
                <a:ea typeface="Calibri"/>
                <a:cs typeface="Calibri"/>
                <a:sym typeface="Calibri"/>
              </a:defRPr>
            </a:pPr>
            <a:r>
              <a:t>naive Bayes classifiers are a family of linear "probabilistic classifiers" which assumes that the features are conditionally independent, given the target class. The strength (naivety) of this assumption is what gives the classifier its name. These classifiers are among the simplest Bayesian network models.</a:t>
            </a:r>
          </a:p>
          <a:p>
            <a:pPr>
              <a:defRPr sz="1200">
                <a:latin typeface="Calibri"/>
                <a:ea typeface="Calibri"/>
                <a:cs typeface="Calibri"/>
                <a:sym typeface="Calibri"/>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Shape 404"/>
          <p:cNvSpPr/>
          <p:nvPr>
            <p:ph type="sldImg"/>
          </p:nvPr>
        </p:nvSpPr>
        <p:spPr>
          <a:prstGeom prst="rect">
            <a:avLst/>
          </a:prstGeom>
        </p:spPr>
        <p:txBody>
          <a:bodyPr/>
          <a:lstStyle/>
          <a:p>
            <a:pPr/>
          </a:p>
        </p:txBody>
      </p:sp>
      <p:sp>
        <p:nvSpPr>
          <p:cNvPr id="405" name="Shape 405"/>
          <p:cNvSpPr/>
          <p:nvPr>
            <p:ph type="body" sz="quarter" idx="1"/>
          </p:nvPr>
        </p:nvSpPr>
        <p:spPr>
          <a:prstGeom prst="rect">
            <a:avLst/>
          </a:prstGeom>
        </p:spPr>
        <p:txBody>
          <a:bodyPr/>
          <a:lstStyle/>
          <a:p>
            <a:pPr>
              <a:defRPr sz="1200">
                <a:latin typeface="Calibri"/>
                <a:ea typeface="Calibri"/>
                <a:cs typeface="Calibri"/>
                <a:sym typeface="Calibri"/>
              </a:defRPr>
            </a:pPr>
            <a:r>
              <a:t>naive Bayes classifiers are a family of linear "probabilistic classifiers" which assumes that the features are conditionally independent, given the target class. The strength (naivety) of this assumption is what gives the classifier its name. These classifiers are among the simplest Bayesian network models.</a:t>
            </a:r>
          </a:p>
          <a:p>
            <a:pPr>
              <a:defRPr sz="1200">
                <a:latin typeface="Calibri"/>
                <a:ea typeface="Calibri"/>
                <a:cs typeface="Calibri"/>
                <a:sym typeface="Calibri"/>
              </a:defRPr>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406400" indent="-355600" algn="ctr">
              <a:buClrTx/>
              <a:buSzTx/>
              <a:buFontTx/>
              <a:buNone/>
              <a:defRPr sz="2400"/>
            </a:lvl1pPr>
            <a:lvl2pPr marL="406400" indent="127000" algn="ctr">
              <a:buClrTx/>
              <a:buSzTx/>
              <a:buFontTx/>
              <a:buNone/>
              <a:defRPr sz="2400"/>
            </a:lvl2pPr>
            <a:lvl3pPr marL="406400" indent="609600" algn="ctr">
              <a:buClrTx/>
              <a:buSzTx/>
              <a:buFontTx/>
              <a:buNone/>
              <a:defRPr sz="2400"/>
            </a:lvl3pPr>
            <a:lvl4pPr marL="406400" indent="1079500" algn="ctr">
              <a:buClrTx/>
              <a:buSzTx/>
              <a:buFontTx/>
              <a:buNone/>
              <a:defRPr sz="2400"/>
            </a:lvl4pPr>
            <a:lvl5pPr marL="406400" indent="15367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39"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3"/>
            <a:ext cx="5811839" cy="2628901"/>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bg>
      <p:bgPr>
        <a:solidFill>
          <a:srgbClr val="E7E6E6"/>
        </a:solidFill>
      </p:bgPr>
    </p:bg>
    <p:spTree>
      <p:nvGrpSpPr>
        <p:cNvPr id="1" name=""/>
        <p:cNvGrpSpPr/>
        <p:nvPr/>
      </p:nvGrpSpPr>
      <p:grpSpPr>
        <a:xfrm>
          <a:off x="0" y="0"/>
          <a:ext cx="0" cy="0"/>
          <a:chOff x="0" y="0"/>
          <a:chExt cx="0" cy="0"/>
        </a:xfrm>
      </p:grpSpPr>
      <p:sp>
        <p:nvSpPr>
          <p:cNvPr id="113" name="Title Text"/>
          <p:cNvSpPr txBox="1"/>
          <p:nvPr>
            <p:ph type="title"/>
          </p:nvPr>
        </p:nvSpPr>
        <p:spPr>
          <a:prstGeom prst="rect">
            <a:avLst/>
          </a:prstGeom>
        </p:spPr>
        <p:txBody>
          <a:bodyPr/>
          <a:lstStyle>
            <a:lvl1pPr>
              <a:defRPr>
                <a:solidFill>
                  <a:srgbClr val="000000"/>
                </a:solidFill>
              </a:defRPr>
            </a:lvl1pPr>
          </a:lstStyle>
          <a:p>
            <a:pPr/>
            <a:r>
              <a:t>Title Text</a:t>
            </a:r>
          </a:p>
        </p:txBody>
      </p:sp>
      <p:sp>
        <p:nvSpPr>
          <p:cNvPr id="114" name="Body Level One…"/>
          <p:cNvSpPr txBox="1"/>
          <p:nvPr>
            <p:ph type="body" idx="1"/>
          </p:nvPr>
        </p:nvSpPr>
        <p:spPr>
          <a:prstGeom prst="rect">
            <a:avLst/>
          </a:prstGeom>
        </p:spPr>
        <p:txBody>
          <a:bodyPr/>
          <a:lstStyle>
            <a:lvl1pPr>
              <a:buClr>
                <a:srgbClr val="000000"/>
              </a:buClr>
              <a:defRPr>
                <a:solidFill>
                  <a:srgbClr val="000000"/>
                </a:solidFill>
              </a:defRPr>
            </a:lvl1pPr>
            <a:lvl2pPr>
              <a:buClr>
                <a:srgbClr val="000000"/>
              </a:buClr>
              <a:defRPr>
                <a:solidFill>
                  <a:srgbClr val="000000"/>
                </a:solidFill>
              </a:defRPr>
            </a:lvl2pPr>
            <a:lvl3pPr>
              <a:buClr>
                <a:srgbClr val="000000"/>
              </a:buClr>
              <a:defRPr>
                <a:solidFill>
                  <a:srgbClr val="000000"/>
                </a:solidFill>
              </a:defRPr>
            </a:lvl3pPr>
            <a:lvl4pPr>
              <a:buClr>
                <a:srgbClr val="000000"/>
              </a:buClr>
              <a:defRPr>
                <a:solidFill>
                  <a:srgbClr val="000000"/>
                </a:solidFill>
              </a:defRPr>
            </a:lvl4pPr>
            <a:lvl5pPr>
              <a:buClr>
                <a:srgbClr val="000000"/>
              </a:buClr>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lvl1pPr>
              <a:defRPr>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21" name="Body Level One…"/>
          <p:cNvSpPr txBox="1"/>
          <p:nvPr>
            <p:ph type="body" sz="quarter" idx="1"/>
          </p:nvPr>
        </p:nvSpPr>
        <p:spPr>
          <a:xfrm>
            <a:off x="831850" y="4589462"/>
            <a:ext cx="10515600" cy="1500188"/>
          </a:xfrm>
          <a:prstGeom prst="rect">
            <a:avLst/>
          </a:prstGeom>
        </p:spPr>
        <p:txBody>
          <a:bodyPr/>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9" name="Title Text"/>
          <p:cNvSpPr txBox="1"/>
          <p:nvPr>
            <p:ph type="title"/>
          </p:nvPr>
        </p:nvSpPr>
        <p:spPr>
          <a:prstGeom prst="rect">
            <a:avLst/>
          </a:prstGeom>
        </p:spPr>
        <p:txBody>
          <a:bodyPr/>
          <a:lstStyle/>
          <a:p>
            <a:pPr/>
            <a:r>
              <a:t>Title Text</a:t>
            </a:r>
          </a:p>
        </p:txBody>
      </p:sp>
      <p:sp>
        <p:nvSpPr>
          <p:cNvPr id="3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6;p41"/>
          <p:cNvSpPr txBox="1"/>
          <p:nvPr>
            <p:ph type="body" sz="half" idx="21"/>
          </p:nvPr>
        </p:nvSpPr>
        <p:spPr>
          <a:xfrm>
            <a:off x="6172200" y="1825625"/>
            <a:ext cx="5181600" cy="4351338"/>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563"/>
          </a:xfrm>
          <a:prstGeom prst="rect">
            <a:avLst/>
          </a:prstGeom>
        </p:spPr>
        <p:txBody>
          <a:bodyPr/>
          <a:lstStyle/>
          <a:p>
            <a:pPr/>
            <a:r>
              <a:t>Title Text</a:t>
            </a:r>
          </a:p>
        </p:txBody>
      </p:sp>
      <p:sp>
        <p:nvSpPr>
          <p:cNvPr id="49" name="Body Level One…"/>
          <p:cNvSpPr txBox="1"/>
          <p:nvPr>
            <p:ph type="body" sz="quarter" idx="1"/>
          </p:nvPr>
        </p:nvSpPr>
        <p:spPr>
          <a:xfrm>
            <a:off x="839787" y="1681163"/>
            <a:ext cx="5157789" cy="823913"/>
          </a:xfrm>
          <a:prstGeom prst="rect">
            <a:avLst/>
          </a:prstGeom>
        </p:spPr>
        <p:txBody>
          <a:bodyPr anchor="b"/>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42"/>
          <p:cNvSpPr txBox="1"/>
          <p:nvPr>
            <p:ph type="body" sz="half" idx="21"/>
          </p:nvPr>
        </p:nvSpPr>
        <p:spPr>
          <a:xfrm>
            <a:off x="839787" y="2505075"/>
            <a:ext cx="5157788" cy="3684588"/>
          </a:xfrm>
          <a:prstGeom prst="rect">
            <a:avLst/>
          </a:prstGeom>
        </p:spPr>
        <p:txBody>
          <a:bodyPr/>
          <a:lstStyle/>
          <a:p>
            <a:pPr/>
          </a:p>
        </p:txBody>
      </p:sp>
      <p:sp>
        <p:nvSpPr>
          <p:cNvPr id="51" name="Google Shape;44;p42"/>
          <p:cNvSpPr txBox="1"/>
          <p:nvPr>
            <p:ph type="body" sz="quarter" idx="22"/>
          </p:nvPr>
        </p:nvSpPr>
        <p:spPr>
          <a:xfrm>
            <a:off x="6172200" y="1681163"/>
            <a:ext cx="5183188" cy="823913"/>
          </a:xfrm>
          <a:prstGeom prst="rect">
            <a:avLst/>
          </a:prstGeom>
        </p:spPr>
        <p:txBody>
          <a:bodyPr anchor="b"/>
          <a:lstStyle/>
          <a:p>
            <a:pPr marL="228600" indent="0">
              <a:buClrTx/>
              <a:buSzTx/>
              <a:buFontTx/>
              <a:buNone/>
              <a:defRPr sz="2400"/>
            </a:pPr>
          </a:p>
        </p:txBody>
      </p:sp>
      <p:sp>
        <p:nvSpPr>
          <p:cNvPr id="52" name="Google Shape;45;p42"/>
          <p:cNvSpPr txBox="1"/>
          <p:nvPr>
            <p:ph type="body" sz="half" idx="23"/>
          </p:nvPr>
        </p:nvSpPr>
        <p:spPr>
          <a:xfrm>
            <a:off x="6172200" y="2505075"/>
            <a:ext cx="5183188" cy="3684588"/>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1"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61;p45"/>
          <p:cNvSpPr txBox="1"/>
          <p:nvPr>
            <p:ph type="body" sz="quarter" idx="21"/>
          </p:nvPr>
        </p:nvSpPr>
        <p:spPr>
          <a:xfrm>
            <a:off x="839787" y="2057400"/>
            <a:ext cx="3932238" cy="3811588"/>
          </a:xfrm>
          <a:prstGeom prst="rect">
            <a:avLst/>
          </a:prstGeom>
        </p:spPr>
        <p:txBody>
          <a:bodyPr/>
          <a:lstStyle/>
          <a:p>
            <a:pPr marL="228600" indent="0">
              <a:buClrTx/>
              <a:buSzTx/>
              <a:buFontTx/>
              <a:buNone/>
              <a:defRPr sz="16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6" name="Google Shape;67;p46"/>
          <p:cNvSpPr/>
          <p:nvPr>
            <p:ph type="pic" sz="half" idx="21"/>
          </p:nvPr>
        </p:nvSpPr>
        <p:spPr>
          <a:xfrm>
            <a:off x="5183187" y="987425"/>
            <a:ext cx="6172201"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39" cy="3811588"/>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44546A"/>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928" y="6404312"/>
            <a:ext cx="272872" cy="269201"/>
          </a:xfrm>
          <a:prstGeom prst="rect">
            <a:avLst/>
          </a:prstGeom>
          <a:ln w="12700">
            <a:miter lim="400000"/>
          </a:ln>
        </p:spPr>
        <p:txBody>
          <a:bodyPr wrap="none" lIns="45699" tIns="45699" rIns="45699" bIns="45699" anchor="ctr">
            <a:spAutoFit/>
          </a:bodyPr>
          <a:lstStyle>
            <a:lvl1pPr algn="r">
              <a:defRPr sz="1200">
                <a:solidFill>
                  <a:srgbClr val="FFFFFF"/>
                </a:solidFill>
                <a:latin typeface="Cambria"/>
                <a:ea typeface="Cambria"/>
                <a:cs typeface="Cambria"/>
                <a:sym typeface="Cambri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FFFFFF"/>
          </a:solidFill>
          <a:uFillTx/>
          <a:latin typeface="Cambria"/>
          <a:ea typeface="Cambria"/>
          <a:cs typeface="Cambria"/>
          <a:sym typeface="Cambria"/>
        </a:defRPr>
      </a:lvl9pPr>
    </p:titleStyle>
    <p:bodyStyle>
      <a:lvl1pPr marL="457200" marR="0" indent="-3429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1pPr>
      <a:lvl2pPr marL="971550" marR="0" indent="-40005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2pPr>
      <a:lvl3pPr marL="1508760" marR="0" indent="-48006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3pPr>
      <a:lvl4pPr marL="20193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4pPr>
      <a:lvl5pPr marL="24765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5pPr>
      <a:lvl6pPr marL="29337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6pPr>
      <a:lvl7pPr marL="33909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7pPr>
      <a:lvl8pPr marL="38481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8pPr>
      <a:lvl9pPr marL="4305300" marR="0" indent="-533400" algn="l" defTabSz="914400" rtl="0" latinLnBrk="0">
        <a:lnSpc>
          <a:spcPct val="90000"/>
        </a:lnSpc>
        <a:spcBef>
          <a:spcPts val="1000"/>
        </a:spcBef>
        <a:spcAft>
          <a:spcPts val="0"/>
        </a:spcAft>
        <a:buClr>
          <a:srgbClr val="FFFFFF"/>
        </a:buClr>
        <a:buSzPts val="2800"/>
        <a:buFont typeface="Arial"/>
        <a:buChar char="•"/>
        <a:tabLst/>
        <a:defRPr b="0" baseline="0" cap="none" i="0" spc="0" strike="noStrike" sz="2800" u="none">
          <a:solidFill>
            <a:srgbClr val="FFFFFF"/>
          </a:solidFill>
          <a:uFillTx/>
          <a:latin typeface="Cambria"/>
          <a:ea typeface="Cambria"/>
          <a:cs typeface="Cambria"/>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mbri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biology.datahub.berkeley.edu/"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qiime2.org/2024.5/tutorials/moving-pictures/"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qiime2.org/2024.5/about/"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biology.datahub.berkeley.edu/" TargetMode="Externa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24" name="Google Shape;100;p1"/>
          <p:cNvSpPr/>
          <p:nvPr/>
        </p:nvSpPr>
        <p:spPr>
          <a:xfrm>
            <a:off x="0" y="0"/>
            <a:ext cx="12192000" cy="6858000"/>
          </a:xfrm>
          <a:prstGeom prst="rect">
            <a:avLst/>
          </a:prstGeom>
          <a:solidFill>
            <a:srgbClr val="44546A"/>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25" name="Google Shape;101;p1"/>
          <p:cNvSpPr/>
          <p:nvPr/>
        </p:nvSpPr>
        <p:spPr>
          <a:xfrm rot="2700000">
            <a:off x="82782" y="-1386168"/>
            <a:ext cx="2424873" cy="3611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504"/>
                </a:moveTo>
                <a:lnTo>
                  <a:pt x="21600" y="0"/>
                </a:lnTo>
                <a:lnTo>
                  <a:pt x="21600" y="21600"/>
                </a:lnTo>
                <a:lnTo>
                  <a:pt x="10567" y="21600"/>
                </a:lnTo>
                <a:close/>
              </a:path>
            </a:pathLst>
          </a:custGeom>
          <a:solidFill>
            <a:schemeClr val="accent4">
              <a:alpha val="400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26" name="Google Shape;102;p1"/>
          <p:cNvSpPr/>
          <p:nvPr/>
        </p:nvSpPr>
        <p:spPr>
          <a:xfrm rot="2700000">
            <a:off x="1571000" y="-338582"/>
            <a:ext cx="1635956" cy="16359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649"/>
                </a:moveTo>
                <a:lnTo>
                  <a:pt x="12649" y="0"/>
                </a:lnTo>
                <a:lnTo>
                  <a:pt x="21600" y="0"/>
                </a:lnTo>
                <a:lnTo>
                  <a:pt x="21600" y="21600"/>
                </a:lnTo>
                <a:lnTo>
                  <a:pt x="0" y="21600"/>
                </a:lnTo>
                <a:close/>
              </a:path>
            </a:pathLst>
          </a:custGeom>
          <a:solidFill>
            <a:schemeClr val="accent4">
              <a:alpha val="400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27" name="Google Shape;103;p1"/>
          <p:cNvSpPr/>
          <p:nvPr/>
        </p:nvSpPr>
        <p:spPr>
          <a:xfrm rot="2700000">
            <a:off x="9627985" y="-6588"/>
            <a:ext cx="4059394" cy="25481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2811"/>
                </a:moveTo>
                <a:lnTo>
                  <a:pt x="8042" y="0"/>
                </a:lnTo>
                <a:lnTo>
                  <a:pt x="21600" y="21600"/>
                </a:lnTo>
                <a:lnTo>
                  <a:pt x="0"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28" name="Google Shape;104;p1"/>
          <p:cNvSpPr/>
          <p:nvPr/>
        </p:nvSpPr>
        <p:spPr>
          <a:xfrm rot="2700000">
            <a:off x="10262923" y="1465780"/>
            <a:ext cx="1185709" cy="1185708"/>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29" name="Google Shape;105;p1"/>
          <p:cNvSpPr/>
          <p:nvPr/>
        </p:nvSpPr>
        <p:spPr>
          <a:xfrm rot="2700000">
            <a:off x="-29557" y="5198743"/>
            <a:ext cx="2444908" cy="23661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5838"/>
                </a:lnTo>
                <a:lnTo>
                  <a:pt x="6346" y="21600"/>
                </a:lnTo>
                <a:lnTo>
                  <a:pt x="0" y="15042"/>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0" name="Google Shape;106;p1"/>
          <p:cNvSpPr/>
          <p:nvPr/>
        </p:nvSpPr>
        <p:spPr>
          <a:xfrm rot="2700000">
            <a:off x="1769786" y="5439893"/>
            <a:ext cx="928468" cy="928468"/>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1" name="Google Shape;107;p1"/>
          <p:cNvSpPr/>
          <p:nvPr/>
        </p:nvSpPr>
        <p:spPr>
          <a:xfrm rot="2700000">
            <a:off x="3401310" y="734310"/>
            <a:ext cx="5389381" cy="53893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4"/>
                </a:moveTo>
                <a:lnTo>
                  <a:pt x="2164" y="0"/>
                </a:lnTo>
                <a:lnTo>
                  <a:pt x="21600" y="0"/>
                </a:lnTo>
                <a:lnTo>
                  <a:pt x="21600" y="19393"/>
                </a:lnTo>
                <a:lnTo>
                  <a:pt x="19393" y="21600"/>
                </a:lnTo>
                <a:lnTo>
                  <a:pt x="0" y="21600"/>
                </a:lnTo>
                <a:close/>
              </a:path>
            </a:pathLst>
          </a:cu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2" name="Google Shape;108;p1"/>
          <p:cNvSpPr/>
          <p:nvPr/>
        </p:nvSpPr>
        <p:spPr>
          <a:xfrm rot="2700000">
            <a:off x="2700283" y="33282"/>
            <a:ext cx="6791436" cy="67914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19" y="258"/>
                </a:moveTo>
                <a:lnTo>
                  <a:pt x="6177" y="0"/>
                </a:lnTo>
                <a:lnTo>
                  <a:pt x="21600" y="0"/>
                </a:lnTo>
                <a:lnTo>
                  <a:pt x="21600" y="15389"/>
                </a:lnTo>
                <a:lnTo>
                  <a:pt x="21342" y="15647"/>
                </a:lnTo>
                <a:lnTo>
                  <a:pt x="21342" y="258"/>
                </a:lnTo>
                <a:close/>
                <a:moveTo>
                  <a:pt x="0" y="6177"/>
                </a:moveTo>
                <a:lnTo>
                  <a:pt x="258" y="5919"/>
                </a:lnTo>
                <a:lnTo>
                  <a:pt x="258" y="21342"/>
                </a:lnTo>
                <a:lnTo>
                  <a:pt x="15647" y="21342"/>
                </a:lnTo>
                <a:lnTo>
                  <a:pt x="15389" y="21600"/>
                </a:lnTo>
                <a:lnTo>
                  <a:pt x="0" y="21600"/>
                </a:lnTo>
                <a:close/>
              </a:path>
            </a:pathLst>
          </a:custGeom>
          <a:solidFill>
            <a:srgbClr val="FFFFFF">
              <a:alpha val="60000"/>
            </a:srgb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3" name="Google Shape;109;p1"/>
          <p:cNvSpPr txBox="1"/>
          <p:nvPr>
            <p:ph type="subTitle" sz="quarter" idx="1"/>
          </p:nvPr>
        </p:nvSpPr>
        <p:spPr>
          <a:xfrm>
            <a:off x="4439632" y="4518923"/>
            <a:ext cx="3312734" cy="1141852"/>
          </a:xfrm>
          <a:prstGeom prst="rect">
            <a:avLst/>
          </a:prstGeom>
        </p:spPr>
        <p:txBody>
          <a:bodyPr/>
          <a:lstStyle/>
          <a:p>
            <a:pPr marL="0" indent="0">
              <a:spcBef>
                <a:spcPts val="0"/>
              </a:spcBef>
              <a:defRPr sz="1900">
                <a:solidFill>
                  <a:srgbClr val="080808"/>
                </a:solidFill>
              </a:defRPr>
            </a:pPr>
            <a:r>
              <a:t>CMPBIO293 Tutorial 1</a:t>
            </a:r>
          </a:p>
          <a:p>
            <a:pPr marL="0" indent="0">
              <a:spcBef>
                <a:spcPts val="0"/>
              </a:spcBef>
            </a:pPr>
            <a:endParaRPr sz="1900">
              <a:solidFill>
                <a:srgbClr val="080808"/>
              </a:solidFill>
            </a:endParaRPr>
          </a:p>
          <a:p>
            <a:pPr marL="0" indent="0">
              <a:spcBef>
                <a:spcPts val="0"/>
              </a:spcBef>
              <a:defRPr sz="1900">
                <a:solidFill>
                  <a:srgbClr val="080808"/>
                </a:solidFill>
              </a:defRPr>
            </a:pPr>
            <a:r>
              <a:t>Audrey Wang, Mark Young</a:t>
            </a:r>
          </a:p>
        </p:txBody>
      </p:sp>
      <p:sp>
        <p:nvSpPr>
          <p:cNvPr id="134" name="Google Shape;110;p1"/>
          <p:cNvSpPr txBox="1"/>
          <p:nvPr>
            <p:ph type="ctrTitle"/>
          </p:nvPr>
        </p:nvSpPr>
        <p:spPr>
          <a:xfrm>
            <a:off x="3204649" y="2353649"/>
            <a:ext cx="5843701" cy="2150701"/>
          </a:xfrm>
          <a:prstGeom prst="rect">
            <a:avLst/>
          </a:prstGeom>
        </p:spPr>
        <p:txBody>
          <a:bodyPr anchor="ctr"/>
          <a:lstStyle>
            <a:lvl1pPr>
              <a:defRPr sz="3600">
                <a:solidFill>
                  <a:srgbClr val="080808"/>
                </a:solidFill>
              </a:defRPr>
            </a:lvl1pPr>
          </a:lstStyle>
          <a:p>
            <a:pPr/>
            <a:r>
              <a:t>QIIME2: 16S rRNA analysis platform</a:t>
            </a:r>
          </a:p>
        </p:txBody>
      </p:sp>
      <p:sp>
        <p:nvSpPr>
          <p:cNvPr id="135" name="Google Shape;111;p1"/>
          <p:cNvSpPr/>
          <p:nvPr/>
        </p:nvSpPr>
        <p:spPr>
          <a:xfrm rot="2700000">
            <a:off x="9629822" y="5457590"/>
            <a:ext cx="2231795" cy="2568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338" y="0"/>
                </a:lnTo>
                <a:lnTo>
                  <a:pt x="21600" y="2834"/>
                </a:lnTo>
                <a:lnTo>
                  <a:pt x="0" y="21600"/>
                </a:lnTo>
                <a:close/>
              </a:path>
            </a:pathLst>
          </a:custGeom>
          <a:solidFill>
            <a:schemeClr val="accent4">
              <a:alpha val="400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6" name="Google Shape;112;p1"/>
          <p:cNvSpPr/>
          <p:nvPr/>
        </p:nvSpPr>
        <p:spPr>
          <a:xfrm rot="2700000">
            <a:off x="9720058" y="5243545"/>
            <a:ext cx="959986" cy="959986"/>
          </a:xfrm>
          <a:prstGeom prst="rect">
            <a:avLst/>
          </a:prstGeom>
          <a:solidFill>
            <a:schemeClr val="accent4">
              <a:alpha val="400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22" name="Google Shape;239;g2f8f4d036f4_0_348" descr="Google Shape;239;g2f8f4d036f4_0_348"/>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223" name="Google Shape;240;g2f8f4d036f4_0_348"/>
          <p:cNvSpPr/>
          <p:nvPr/>
        </p:nvSpPr>
        <p:spPr>
          <a:xfrm>
            <a:off x="6661274" y="1688600"/>
            <a:ext cx="4056901" cy="15576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24" name="Google Shape;241;g2f8f4d036f4_0_348"/>
          <p:cNvSpPr/>
          <p:nvPr/>
        </p:nvSpPr>
        <p:spPr>
          <a:xfrm>
            <a:off x="7655249" y="3246299"/>
            <a:ext cx="4056901" cy="31377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25" name="Google Shape;242;g2f8f4d036f4_0_348"/>
          <p:cNvSpPr/>
          <p:nvPr/>
        </p:nvSpPr>
        <p:spPr>
          <a:xfrm>
            <a:off x="7250700" y="373025"/>
            <a:ext cx="2492101" cy="15576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26" name="Google Shape;243;g2f8f4d036f4_0_348"/>
          <p:cNvSpPr/>
          <p:nvPr/>
        </p:nvSpPr>
        <p:spPr>
          <a:xfrm>
            <a:off x="3900125" y="1688600"/>
            <a:ext cx="28620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27" name="Google Shape;245;g2f8f4d036f4_0_348"/>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228" name="Google Shape;246;g2f8f4d036f4_0_348"/>
          <p:cNvSpPr/>
          <p:nvPr/>
        </p:nvSpPr>
        <p:spPr>
          <a:xfrm>
            <a:off x="2582325" y="749800"/>
            <a:ext cx="5121000" cy="12438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29" name="Google Shape;247;g2f8f4d036f4_0_348"/>
          <p:cNvSpPr txBox="1"/>
          <p:nvPr/>
        </p:nvSpPr>
        <p:spPr>
          <a:xfrm>
            <a:off x="574149" y="1688850"/>
            <a:ext cx="3910801" cy="1211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74650">
              <a:buClr>
                <a:srgbClr val="3F3F3F"/>
              </a:buClr>
              <a:buSzPts val="2300"/>
              <a:buFont typeface="Cambria"/>
              <a:buChar char="●"/>
              <a:defRPr sz="2300">
                <a:solidFill>
                  <a:srgbClr val="3F3F3F"/>
                </a:solidFill>
                <a:latin typeface="Cambria"/>
                <a:ea typeface="Cambria"/>
                <a:cs typeface="Cambria"/>
                <a:sym typeface="Cambria"/>
              </a:defRPr>
            </a:pPr>
            <a:r>
              <a:t>metadata tsv file</a:t>
            </a:r>
          </a:p>
          <a:p>
            <a:pPr marL="457200" indent="-374650">
              <a:buClr>
                <a:srgbClr val="3F3F3F"/>
              </a:buClr>
              <a:buSzPts val="2300"/>
              <a:buFont typeface="Cambria"/>
              <a:buChar char="●"/>
              <a:defRPr sz="2300">
                <a:solidFill>
                  <a:srgbClr val="3F3F3F"/>
                </a:solidFill>
                <a:latin typeface="Cambria"/>
                <a:ea typeface="Cambria"/>
                <a:cs typeface="Cambria"/>
                <a:sym typeface="Cambria"/>
              </a:defRPr>
            </a:pPr>
            <a:r>
              <a:t>sequence fastq file</a:t>
            </a:r>
          </a:p>
          <a:p>
            <a:pPr marL="457200" indent="-374650">
              <a:buClr>
                <a:srgbClr val="3F3F3F"/>
              </a:buClr>
              <a:buSzPts val="2300"/>
              <a:buFont typeface="Cambria"/>
              <a:buChar char="●"/>
              <a:defRPr sz="2300">
                <a:solidFill>
                  <a:srgbClr val="3F3F3F"/>
                </a:solidFill>
                <a:latin typeface="Cambria"/>
                <a:ea typeface="Cambria"/>
                <a:cs typeface="Cambria"/>
                <a:sym typeface="Cambria"/>
              </a:defRPr>
            </a:pPr>
            <a:r>
              <a:t>barcode fastq file</a:t>
            </a:r>
          </a:p>
        </p:txBody>
      </p:sp>
      <p:sp>
        <p:nvSpPr>
          <p:cNvPr id="230" name="Google Shape;248;g2f8f4d036f4_0_348"/>
          <p:cNvSpPr/>
          <p:nvPr/>
        </p:nvSpPr>
        <p:spPr>
          <a:xfrm>
            <a:off x="3900125" y="2685800"/>
            <a:ext cx="5024701"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31" name="Google Shape;249;g2f8f4d036f4_0_348"/>
          <p:cNvSpPr/>
          <p:nvPr/>
        </p:nvSpPr>
        <p:spPr>
          <a:xfrm>
            <a:off x="1139000" y="3006275"/>
            <a:ext cx="50247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3" name="Google Shape;254;g2f8f4d036f4_0_305"/>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34" name="Google Shape;255;g2f8f4d036f4_0_305"/>
          <p:cNvSpPr txBox="1"/>
          <p:nvPr>
            <p:ph type="title"/>
          </p:nvPr>
        </p:nvSpPr>
        <p:spPr>
          <a:xfrm>
            <a:off x="186275" y="643474"/>
            <a:ext cx="5119200" cy="5571002"/>
          </a:xfrm>
          <a:prstGeom prst="rect">
            <a:avLst/>
          </a:prstGeom>
        </p:spPr>
        <p:txBody>
          <a:bodyPr/>
          <a:lstStyle/>
          <a:p>
            <a:pPr>
              <a:defRPr sz="3600"/>
            </a:pPr>
            <a:r>
              <a:t>Let’s open </a:t>
            </a:r>
            <a:r>
              <a:rPr u="sng">
                <a:solidFill>
                  <a:srgbClr val="0563C1"/>
                </a:solidFill>
                <a:uFill>
                  <a:solidFill>
                    <a:srgbClr val="0563C1"/>
                  </a:solidFill>
                </a:uFill>
                <a:hlinkClick r:id="rId2" invalidUrl="" action="" tgtFrame="" tooltip="" history="1" highlightClick="0" endSnd="0"/>
              </a:rPr>
              <a:t>datahub</a:t>
            </a:r>
            <a:r>
              <a:t> and import the files!</a:t>
            </a:r>
          </a:p>
        </p:txBody>
      </p:sp>
      <p:sp>
        <p:nvSpPr>
          <p:cNvPr id="235" name="Google Shape;256;g2f8f4d036f4_0_305"/>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36" name="Google Shape;257;g2f8f4d036f4_0_305"/>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37" name="Google Shape;258;g2f8f4d036f4_0_305"/>
          <p:cNvSpPr txBox="1"/>
          <p:nvPr>
            <p:ph type="body" idx="1"/>
          </p:nvPr>
        </p:nvSpPr>
        <p:spPr>
          <a:xfrm>
            <a:off x="5305474" y="-33550"/>
            <a:ext cx="6541501" cy="6573900"/>
          </a:xfrm>
          <a:prstGeom prst="rect">
            <a:avLst/>
          </a:prstGeom>
        </p:spPr>
        <p:txBody>
          <a:bodyPr anchor="ctr"/>
          <a:lstStyle/>
          <a:p>
            <a:pPr marL="0" indent="0">
              <a:spcBef>
                <a:spcPts val="0"/>
              </a:spcBef>
              <a:buSzTx/>
              <a:buNone/>
              <a:defRPr sz="2000"/>
            </a:pPr>
            <a:r>
              <a:t>First click on the “Terminal” and type: </a:t>
            </a:r>
            <a:br/>
            <a:r>
              <a:rPr sz="1700"/>
              <a:t>git clone https://github.com/audreywang1997/CMPBIO293_Fall2024.git </a:t>
            </a:r>
            <a:br>
              <a:rPr sz="1700"/>
            </a:br>
            <a:endParaRPr sz="1700"/>
          </a:p>
          <a:p>
            <a:pPr marL="0" indent="0">
              <a:spcBef>
                <a:spcPts val="0"/>
              </a:spcBef>
              <a:buSzTx/>
              <a:buNone/>
            </a:pPr>
            <a:endParaRPr sz="1700"/>
          </a:p>
          <a:p>
            <a:pPr lvl="1" marL="685800" indent="-241300">
              <a:spcBef>
                <a:spcPts val="0"/>
              </a:spcBef>
              <a:buSzPts val="2000"/>
              <a:defRPr sz="2000"/>
            </a:pPr>
            <a:r>
              <a:t>We are now cloning all the files from that path, where the example files were first downloaded</a:t>
            </a:r>
            <a:br/>
          </a:p>
          <a:p>
            <a:pPr lvl="1" marL="685800" indent="-241300">
              <a:spcBef>
                <a:spcPts val="0"/>
              </a:spcBef>
              <a:buSzPts val="2000"/>
              <a:defRPr sz="2000"/>
            </a:pPr>
            <a:r>
              <a:t>Use pwd to check your current working directory</a:t>
            </a:r>
            <a:br/>
          </a:p>
          <a:p>
            <a:pPr lvl="1" marL="685800" indent="-241300">
              <a:spcBef>
                <a:spcPts val="0"/>
              </a:spcBef>
              <a:buSzPts val="2000"/>
              <a:defRPr sz="2000"/>
            </a:pPr>
            <a:r>
              <a:t>cd to change into the directory where the files are located</a:t>
            </a:r>
            <a:br/>
          </a:p>
          <a:p>
            <a:pPr lvl="1" marL="685800" indent="-241300">
              <a:spcBef>
                <a:spcPts val="0"/>
              </a:spcBef>
              <a:buSzPts val="2000"/>
              <a:defRPr sz="2000"/>
            </a:pPr>
            <a:r>
              <a:t>you will then see a .ipynb file, please double-click it to open</a:t>
            </a:r>
            <a:br/>
          </a:p>
          <a:p>
            <a:pPr lvl="1" marL="685800" indent="-241300">
              <a:spcBef>
                <a:spcPts val="0"/>
              </a:spcBef>
              <a:buSzPts val="2000"/>
              <a:defRPr sz="2000"/>
            </a:pPr>
            <a:r>
              <a:t>Now in the .ipynb file, the top right corner is now written in “Python 3 (ipykernel)”, click on that and change it to “Python [conda env:qiime2]”</a:t>
            </a:r>
          </a:p>
        </p:txBody>
      </p:sp>
      <p:sp>
        <p:nvSpPr>
          <p:cNvPr id="238" name="Google Shape;259;g2f8f4d036f4_0_305"/>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39" name="Google Shape;260;g2f8f4d036f4_0_305"/>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41" name="Google Shape;265;g2f8f4d036f4_0_315"/>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42" name="Google Shape;266;g2f8f4d036f4_0_315"/>
          <p:cNvSpPr txBox="1"/>
          <p:nvPr>
            <p:ph type="title"/>
          </p:nvPr>
        </p:nvSpPr>
        <p:spPr>
          <a:xfrm>
            <a:off x="643467" y="643466"/>
            <a:ext cx="4804202" cy="5571002"/>
          </a:xfrm>
          <a:prstGeom prst="rect">
            <a:avLst/>
          </a:prstGeom>
        </p:spPr>
        <p:txBody>
          <a:bodyPr/>
          <a:lstStyle>
            <a:lvl1pPr>
              <a:defRPr sz="3600"/>
            </a:lvl1pPr>
          </a:lstStyle>
          <a:p>
            <a:pPr/>
            <a:r>
              <a:t>Importing Data</a:t>
            </a:r>
          </a:p>
        </p:txBody>
      </p:sp>
      <p:sp>
        <p:nvSpPr>
          <p:cNvPr id="243" name="Google Shape;267;g2f8f4d036f4_0_315"/>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44" name="Google Shape;268;g2f8f4d036f4_0_315"/>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45" name="Google Shape;269;g2f8f4d036f4_0_315"/>
          <p:cNvSpPr txBox="1"/>
          <p:nvPr>
            <p:ph type="body" sz="half" idx="1"/>
          </p:nvPr>
        </p:nvSpPr>
        <p:spPr>
          <a:xfrm>
            <a:off x="6090998" y="643466"/>
            <a:ext cx="5457600" cy="5571002"/>
          </a:xfrm>
          <a:prstGeom prst="rect">
            <a:avLst/>
          </a:prstGeom>
        </p:spPr>
        <p:txBody>
          <a:bodyPr anchor="ctr"/>
          <a:lstStyle/>
          <a:p>
            <a:pPr marL="228600" indent="-228600">
              <a:spcBef>
                <a:spcPts val="0"/>
              </a:spcBef>
              <a:buSzPts val="2000"/>
              <a:defRPr sz="2000"/>
            </a:pPr>
            <a:r>
              <a:t>QIIME 2 use specific file types called QIIME 2 artifacts (.qza), so the fasta and fastq files we normally received from the sequencing servicer will need to be import before the analysis. </a:t>
            </a:r>
            <a:br/>
          </a:p>
          <a:p>
            <a:pPr marL="228600" indent="-241300">
              <a:spcBef>
                <a:spcPts val="0"/>
              </a:spcBef>
              <a:buSzPts val="2000"/>
              <a:defRPr sz="2000"/>
            </a:pPr>
            <a:r>
              <a:t>For this tutorial, we will use all the example files provided from the</a:t>
            </a:r>
            <a:r>
              <a:rPr u="sng">
                <a:solidFill>
                  <a:srgbClr val="0563C1"/>
                </a:solidFill>
                <a:uFill>
                  <a:solidFill>
                    <a:srgbClr val="0563C1"/>
                  </a:solidFill>
                </a:uFill>
                <a:hlinkClick r:id="rId2" invalidUrl="" action="" tgtFrame="" tooltip="" history="1" highlightClick="0" endSnd="0"/>
              </a:rPr>
              <a:t> QIIME tutorial website</a:t>
            </a:r>
            <a:r>
              <a:t>, including the metadata.tsv file, the FASTQ file, and the barcode file</a:t>
            </a:r>
            <a:br/>
            <a:br/>
          </a:p>
        </p:txBody>
      </p:sp>
      <p:sp>
        <p:nvSpPr>
          <p:cNvPr id="246" name="Google Shape;270;g2f8f4d036f4_0_315"/>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47" name="Google Shape;271;g2f8f4d036f4_0_315"/>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49" name="Google Shape;276;g2f8f4d036f4_0_60" descr="Google Shape;276;g2f8f4d036f4_0_60"/>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250" name="Google Shape;277;g2f8f4d036f4_0_60"/>
          <p:cNvSpPr/>
          <p:nvPr/>
        </p:nvSpPr>
        <p:spPr>
          <a:xfrm>
            <a:off x="6661274" y="1688600"/>
            <a:ext cx="4056901" cy="15576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51" name="Google Shape;278;g2f8f4d036f4_0_60"/>
          <p:cNvSpPr/>
          <p:nvPr/>
        </p:nvSpPr>
        <p:spPr>
          <a:xfrm>
            <a:off x="7655249" y="3246299"/>
            <a:ext cx="4056901" cy="31377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52" name="Google Shape;279;g2f8f4d036f4_0_60"/>
          <p:cNvSpPr/>
          <p:nvPr/>
        </p:nvSpPr>
        <p:spPr>
          <a:xfrm>
            <a:off x="3900125" y="1688600"/>
            <a:ext cx="28620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53" name="Google Shape;281;g2f8f4d036f4_0_60"/>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254" name="Google Shape;282;g2f8f4d036f4_0_60"/>
          <p:cNvSpPr/>
          <p:nvPr/>
        </p:nvSpPr>
        <p:spPr>
          <a:xfrm>
            <a:off x="3900125" y="2685800"/>
            <a:ext cx="5024701"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55" name="Google Shape;283;g2f8f4d036f4_0_60"/>
          <p:cNvSpPr/>
          <p:nvPr/>
        </p:nvSpPr>
        <p:spPr>
          <a:xfrm>
            <a:off x="1139000" y="3006275"/>
            <a:ext cx="50247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56" name="Google Shape;284;g2f8f4d036f4_0_60"/>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257" name="Google Shape;285;g2f8f4d036f4_0_60"/>
          <p:cNvSpPr txBox="1"/>
          <p:nvPr/>
        </p:nvSpPr>
        <p:spPr>
          <a:xfrm>
            <a:off x="3744450" y="1732663"/>
            <a:ext cx="3910801" cy="1211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300">
                <a:solidFill>
                  <a:srgbClr val="3F3F3F"/>
                </a:solidFill>
                <a:latin typeface="Cambria"/>
                <a:ea typeface="Cambria"/>
                <a:cs typeface="Cambria"/>
                <a:sym typeface="Cambria"/>
              </a:defRPr>
            </a:lvl1pPr>
          </a:lstStyle>
          <a:p>
            <a:pPr/>
            <a:r>
              <a:t>assign sequences to each sample using barcode info from metadata</a:t>
            </a:r>
          </a:p>
        </p:txBody>
      </p:sp>
      <p:sp>
        <p:nvSpPr>
          <p:cNvPr id="258" name="Google Shape;286;g2f8f4d036f4_0_60"/>
          <p:cNvSpPr/>
          <p:nvPr/>
        </p:nvSpPr>
        <p:spPr>
          <a:xfrm>
            <a:off x="7250700" y="373025"/>
            <a:ext cx="2492101" cy="15576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60" name="Google Shape;291;g2f8f4d036f4_0_393"/>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61" name="Google Shape;292;g2f8f4d036f4_0_393"/>
          <p:cNvSpPr txBox="1"/>
          <p:nvPr>
            <p:ph type="title"/>
          </p:nvPr>
        </p:nvSpPr>
        <p:spPr>
          <a:xfrm>
            <a:off x="200567" y="643491"/>
            <a:ext cx="4804202" cy="5571002"/>
          </a:xfrm>
          <a:prstGeom prst="rect">
            <a:avLst/>
          </a:prstGeom>
        </p:spPr>
        <p:txBody>
          <a:bodyPr/>
          <a:lstStyle>
            <a:lvl1pPr>
              <a:defRPr sz="3600"/>
            </a:lvl1pPr>
          </a:lstStyle>
          <a:p>
            <a:pPr/>
            <a:r>
              <a:t>Metadata</a:t>
            </a:r>
          </a:p>
        </p:txBody>
      </p:sp>
      <p:sp>
        <p:nvSpPr>
          <p:cNvPr id="262" name="Google Shape;293;g2f8f4d036f4_0_393"/>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63" name="Google Shape;294;g2f8f4d036f4_0_393"/>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64" name="Google Shape;295;g2f8f4d036f4_0_393"/>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65" name="Google Shape;296;g2f8f4d036f4_0_393"/>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pic>
        <p:nvPicPr>
          <p:cNvPr id="266" name="Google Shape;297;g2f8f4d036f4_0_393" descr="Google Shape;297;g2f8f4d036f4_0_393"/>
          <p:cNvPicPr>
            <a:picLocks noChangeAspect="1"/>
          </p:cNvPicPr>
          <p:nvPr/>
        </p:nvPicPr>
        <p:blipFill>
          <a:blip r:embed="rId2">
            <a:extLst/>
          </a:blip>
          <a:stretch>
            <a:fillRect/>
          </a:stretch>
        </p:blipFill>
        <p:spPr>
          <a:xfrm>
            <a:off x="2377250" y="1741825"/>
            <a:ext cx="9814750" cy="413782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68" name="Google Shape;302;g2f8f4d036f4_0_92" descr="Google Shape;302;g2f8f4d036f4_0_92"/>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269" name="Google Shape;303;g2f8f4d036f4_0_92"/>
          <p:cNvSpPr/>
          <p:nvPr/>
        </p:nvSpPr>
        <p:spPr>
          <a:xfrm>
            <a:off x="7019874" y="1688850"/>
            <a:ext cx="4692301" cy="46953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70" name="Google Shape;304;g2f8f4d036f4_0_92"/>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71" name="Google Shape;306;g2f8f4d036f4_0_92"/>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272" name="Google Shape;307;g2f8f4d036f4_0_92"/>
          <p:cNvSpPr/>
          <p:nvPr/>
        </p:nvSpPr>
        <p:spPr>
          <a:xfrm>
            <a:off x="3911331" y="2685800"/>
            <a:ext cx="27948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73" name="Google Shape;308;g2f8f4d036f4_0_92"/>
          <p:cNvSpPr/>
          <p:nvPr/>
        </p:nvSpPr>
        <p:spPr>
          <a:xfrm>
            <a:off x="1139000" y="3006275"/>
            <a:ext cx="50247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74" name="Google Shape;309;g2f8f4d036f4_0_92"/>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275" name="Google Shape;310;g2f8f4d036f4_0_92"/>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276" name="Google Shape;311;g2f8f4d036f4_0_92"/>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277" name="Google Shape;312;g2f8f4d036f4_0_92"/>
          <p:cNvSpPr/>
          <p:nvPr/>
        </p:nvSpPr>
        <p:spPr>
          <a:xfrm>
            <a:off x="6694924" y="2329825"/>
            <a:ext cx="4692301" cy="3670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78" name="Google Shape;313;g2f8f4d036f4_0_92"/>
          <p:cNvSpPr txBox="1"/>
          <p:nvPr/>
        </p:nvSpPr>
        <p:spPr>
          <a:xfrm>
            <a:off x="6980225" y="1719900"/>
            <a:ext cx="5591100" cy="1173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68300">
              <a:buClr>
                <a:srgbClr val="3F3F3F"/>
              </a:buClr>
              <a:buSzPts val="2200"/>
              <a:buFont typeface="Cambria"/>
              <a:buChar char="●"/>
              <a:defRPr sz="2200">
                <a:solidFill>
                  <a:srgbClr val="3F3F3F"/>
                </a:solidFill>
                <a:latin typeface="Cambria"/>
                <a:ea typeface="Cambria"/>
                <a:cs typeface="Cambria"/>
                <a:sym typeface="Cambria"/>
              </a:defRPr>
            </a:pPr>
            <a:r>
              <a:t>quality filtering (trim/truncate)</a:t>
            </a:r>
          </a:p>
          <a:p>
            <a:pPr marL="457200" indent="-368300">
              <a:buClr>
                <a:srgbClr val="3F3F3F"/>
              </a:buClr>
              <a:buSzPts val="2200"/>
              <a:buFont typeface="Cambria"/>
              <a:buChar char="●"/>
              <a:defRPr sz="2200">
                <a:solidFill>
                  <a:srgbClr val="3F3F3F"/>
                </a:solidFill>
                <a:latin typeface="Cambria"/>
                <a:ea typeface="Cambria"/>
                <a:cs typeface="Cambria"/>
                <a:sym typeface="Cambria"/>
              </a:defRPr>
            </a:pPr>
            <a:r>
              <a:t>denoising with error models</a:t>
            </a:r>
          </a:p>
          <a:p>
            <a:pPr marL="457200" indent="-368300">
              <a:buClr>
                <a:srgbClr val="3F3F3F"/>
              </a:buClr>
              <a:buSzPts val="2200"/>
              <a:buFont typeface="Cambria"/>
              <a:buChar char="●"/>
              <a:defRPr sz="2200">
                <a:solidFill>
                  <a:srgbClr val="3F3F3F"/>
                </a:solidFill>
                <a:latin typeface="Cambria"/>
                <a:ea typeface="Cambria"/>
                <a:cs typeface="Cambria"/>
                <a:sym typeface="Cambria"/>
              </a:defRPr>
            </a:pPr>
            <a:r>
              <a:t>chimera removal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80" name="Google Shape;318;g2f8f4d036f4_0_362"/>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grpSp>
        <p:nvGrpSpPr>
          <p:cNvPr id="283" name="Google Shape;319;g2f8f4d036f4_0_362"/>
          <p:cNvGrpSpPr/>
          <p:nvPr/>
        </p:nvGrpSpPr>
        <p:grpSpPr>
          <a:xfrm>
            <a:off x="-40" y="-43"/>
            <a:ext cx="972624" cy="1935390"/>
            <a:chOff x="324207" y="149702"/>
            <a:chExt cx="972622" cy="1935389"/>
          </a:xfrm>
        </p:grpSpPr>
        <p:sp>
          <p:nvSpPr>
            <p:cNvPr id="281" name="Google Shape;320;g2f8f4d036f4_0_362"/>
            <p:cNvSpPr/>
            <p:nvPr/>
          </p:nvSpPr>
          <p:spPr>
            <a:xfrm flipH="1" rot="18900000">
              <a:off x="701598" y="1224754"/>
              <a:ext cx="493079" cy="493079"/>
            </a:xfrm>
            <a:prstGeom prst="rect">
              <a:avLst/>
            </a:prstGeom>
            <a:solidFill>
              <a:schemeClr val="accent4">
                <a:alpha val="29800"/>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sp>
          <p:nvSpPr>
            <p:cNvPr id="282" name="Google Shape;321;g2f8f4d036f4_0_362"/>
            <p:cNvSpPr/>
            <p:nvPr/>
          </p:nvSpPr>
          <p:spPr>
            <a:xfrm flipH="1" rot="5400000">
              <a:off x="-157176" y="631085"/>
              <a:ext cx="1935390" cy="972624"/>
            </a:xfrm>
            <a:prstGeom prst="triangle">
              <a:avLst/>
            </a:prstGeom>
            <a:solidFill>
              <a:schemeClr val="accent4">
                <a:alpha val="29800"/>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grpSp>
      <p:sp>
        <p:nvSpPr>
          <p:cNvPr id="284" name="Google Shape;322;g2f8f4d036f4_0_362"/>
          <p:cNvSpPr txBox="1"/>
          <p:nvPr>
            <p:ph type="title"/>
          </p:nvPr>
        </p:nvSpPr>
        <p:spPr>
          <a:xfrm>
            <a:off x="643466" y="321734"/>
            <a:ext cx="10905002" cy="1135800"/>
          </a:xfrm>
          <a:prstGeom prst="rect">
            <a:avLst/>
          </a:prstGeom>
        </p:spPr>
        <p:txBody>
          <a:bodyPr/>
          <a:lstStyle>
            <a:lvl1pPr>
              <a:defRPr sz="3600"/>
            </a:lvl1pPr>
          </a:lstStyle>
          <a:p>
            <a:pPr/>
            <a:r>
              <a:t>Quality Filtering: DADA2</a:t>
            </a:r>
          </a:p>
        </p:txBody>
      </p:sp>
      <p:sp>
        <p:nvSpPr>
          <p:cNvPr id="285" name="Google Shape;323;g2f8f4d036f4_0_362"/>
          <p:cNvSpPr txBox="1"/>
          <p:nvPr>
            <p:ph type="body" sz="half" idx="1"/>
          </p:nvPr>
        </p:nvSpPr>
        <p:spPr>
          <a:xfrm>
            <a:off x="7544076" y="2078981"/>
            <a:ext cx="4004401" cy="4394101"/>
          </a:xfrm>
          <a:prstGeom prst="rect">
            <a:avLst/>
          </a:prstGeom>
        </p:spPr>
        <p:txBody>
          <a:bodyPr/>
          <a:lstStyle/>
          <a:p>
            <a:pPr marL="228600" indent="-228600">
              <a:lnSpc>
                <a:spcPct val="81000"/>
              </a:lnSpc>
              <a:spcBef>
                <a:spcPts val="0"/>
              </a:spcBef>
              <a:buSzPts val="2000"/>
              <a:defRPr sz="2000"/>
            </a:pPr>
          </a:p>
          <a:p>
            <a:pPr marL="228600" indent="-228600">
              <a:lnSpc>
                <a:spcPct val="81000"/>
              </a:lnSpc>
              <a:spcBef>
                <a:spcPts val="0"/>
              </a:spcBef>
              <a:buSzPts val="2000"/>
              <a:defRPr sz="2000"/>
            </a:pPr>
            <a:r>
              <a:t>QIIME 2 supports the DADA2 and Deblur quality filtering pipelines</a:t>
            </a:r>
          </a:p>
          <a:p>
            <a:pPr lvl="1" marL="685800" indent="-228600">
              <a:lnSpc>
                <a:spcPct val="81000"/>
              </a:lnSpc>
              <a:spcBef>
                <a:spcPts val="500"/>
              </a:spcBef>
              <a:buSzPts val="2000"/>
              <a:defRPr sz="2000"/>
            </a:pPr>
            <a:r>
              <a:t>DADA2 is generally favored</a:t>
            </a:r>
          </a:p>
          <a:p>
            <a:pPr lvl="1" marL="685800" indent="-228600">
              <a:lnSpc>
                <a:spcPct val="81000"/>
              </a:lnSpc>
              <a:spcBef>
                <a:spcPts val="500"/>
              </a:spcBef>
              <a:buSzPts val="2000"/>
              <a:defRPr sz="2000"/>
            </a:pPr>
            <a:r>
              <a:t>Deblur only supports single-end read data</a:t>
            </a:r>
            <a:endParaRPr sz="2400"/>
          </a:p>
          <a:p>
            <a:pPr marL="228600" indent="-228600">
              <a:lnSpc>
                <a:spcPct val="81000"/>
              </a:lnSpc>
              <a:buSzPts val="2000"/>
              <a:defRPr sz="2000"/>
            </a:pPr>
            <a:r>
              <a:t>Recommended to trim low quality ends from read </a:t>
            </a:r>
          </a:p>
          <a:p>
            <a:pPr lvl="1" marL="685800" indent="-228600">
              <a:lnSpc>
                <a:spcPct val="81000"/>
              </a:lnSpc>
              <a:buSzPts val="2000"/>
              <a:defRPr sz="2000"/>
            </a:pPr>
            <a:r>
              <a:t>&gt;Q30 is best, &gt;Q20 is ok (DADA2 should handle them)</a:t>
            </a:r>
          </a:p>
          <a:p>
            <a:pPr marL="228600" indent="-228600">
              <a:lnSpc>
                <a:spcPct val="81000"/>
              </a:lnSpc>
              <a:buSzPts val="2000"/>
              <a:defRPr sz="2000"/>
            </a:pPr>
            <a:r>
              <a:t>QIIME 2 also has old fashioned OTU clustering algorithms, which we’ll skip</a:t>
            </a:r>
          </a:p>
        </p:txBody>
      </p:sp>
      <p:grpSp>
        <p:nvGrpSpPr>
          <p:cNvPr id="288" name="Google Shape;324;g2f8f4d036f4_0_362"/>
          <p:cNvGrpSpPr/>
          <p:nvPr/>
        </p:nvGrpSpPr>
        <p:grpSpPr>
          <a:xfrm>
            <a:off x="11177795" y="4601497"/>
            <a:ext cx="1014146" cy="2017500"/>
            <a:chOff x="0" y="156054"/>
            <a:chExt cx="1014144" cy="2017499"/>
          </a:xfrm>
        </p:grpSpPr>
        <p:sp>
          <p:nvSpPr>
            <p:cNvPr id="286" name="Google Shape;325;g2f8f4d036f4_0_362"/>
            <p:cNvSpPr/>
            <p:nvPr/>
          </p:nvSpPr>
          <p:spPr>
            <a:xfrm flipH="1" rot="16200000">
              <a:off x="-501606" y="657804"/>
              <a:ext cx="2017501" cy="1014001"/>
            </a:xfrm>
            <a:prstGeom prst="triangle">
              <a:avLst/>
            </a:prstGeom>
            <a:solidFill>
              <a:schemeClr val="accent1">
                <a:alpha val="29802"/>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sp>
          <p:nvSpPr>
            <p:cNvPr id="287" name="Google Shape;326;g2f8f4d036f4_0_362"/>
            <p:cNvSpPr/>
            <p:nvPr/>
          </p:nvSpPr>
          <p:spPr>
            <a:xfrm rot="2700000">
              <a:off x="100608" y="1283306"/>
              <a:ext cx="485782" cy="485783"/>
            </a:xfrm>
            <a:prstGeom prst="rect">
              <a:avLst/>
            </a:prstGeom>
            <a:solidFill>
              <a:schemeClr val="accent1">
                <a:alpha val="29802"/>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grpSp>
      <p:graphicFrame>
        <p:nvGraphicFramePr>
          <p:cNvPr id="289" name="Google Shape;327;g2f8f4d036f4_0_362"/>
          <p:cNvGraphicFramePr/>
          <p:nvPr/>
        </p:nvGraphicFramePr>
        <p:xfrm>
          <a:off x="643467" y="2339138"/>
          <a:ext cx="6253225" cy="324957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82525"/>
                <a:gridCol w="2008099"/>
                <a:gridCol w="2062600"/>
              </a:tblGrid>
              <a:tr h="737825">
                <a:tc>
                  <a:txBody>
                    <a:bodyPr/>
                    <a:lstStyle/>
                    <a:p>
                      <a:pPr algn="ctr">
                        <a:defRPr b="0" sz="1800">
                          <a:solidFill>
                            <a:srgbClr val="000000"/>
                          </a:solidFill>
                        </a:defRPr>
                      </a:pPr>
                      <a:r>
                        <a:rPr b="1" sz="1500">
                          <a:solidFill>
                            <a:srgbClr val="3F3F3F"/>
                          </a:solidFill>
                          <a:sym typeface="Arial"/>
                        </a:rPr>
                        <a:t>Phred Quality Score</a:t>
                      </a:r>
                    </a:p>
                  </a:txBody>
                  <a:tcPr marL="117749" marR="117749" marT="117749" marB="117749" anchor="ctr" anchorCtr="0" horzOverflow="overflow">
                    <a:lnT w="19050">
                      <a:solidFill>
                        <a:srgbClr val="8F9A9D">
                          <a:alpha val="60000"/>
                        </a:srgbClr>
                      </a:solidFill>
                    </a:lnT>
                    <a:lnB>
                      <a:solidFill>
                        <a:srgbClr val="000000">
                          <a:alpha val="0"/>
                        </a:srgbClr>
                      </a:solidFill>
                    </a:lnB>
                  </a:tcPr>
                </a:tc>
                <a:tc>
                  <a:txBody>
                    <a:bodyPr/>
                    <a:lstStyle/>
                    <a:p>
                      <a:pPr algn="ctr">
                        <a:defRPr b="0" sz="1800">
                          <a:solidFill>
                            <a:srgbClr val="000000"/>
                          </a:solidFill>
                        </a:defRPr>
                      </a:pPr>
                      <a:r>
                        <a:rPr b="1" sz="1500">
                          <a:solidFill>
                            <a:srgbClr val="3F3F3F"/>
                          </a:solidFill>
                          <a:sym typeface="Arial"/>
                        </a:rPr>
                        <a:t>Probability of incorrect base call</a:t>
                      </a:r>
                    </a:p>
                  </a:txBody>
                  <a:tcPr marL="117749" marR="117749" marT="117749" marB="117749" anchor="ctr" anchorCtr="0" horzOverflow="overflow">
                    <a:lnT w="19050">
                      <a:solidFill>
                        <a:srgbClr val="8F9A9D">
                          <a:alpha val="60000"/>
                        </a:srgbClr>
                      </a:solidFill>
                    </a:lnT>
                    <a:lnB>
                      <a:solidFill>
                        <a:srgbClr val="000000">
                          <a:alpha val="0"/>
                        </a:srgbClr>
                      </a:solidFill>
                    </a:lnB>
                  </a:tcPr>
                </a:tc>
                <a:tc>
                  <a:txBody>
                    <a:bodyPr/>
                    <a:lstStyle/>
                    <a:p>
                      <a:pPr algn="ctr">
                        <a:defRPr b="0" sz="1800">
                          <a:solidFill>
                            <a:srgbClr val="000000"/>
                          </a:solidFill>
                        </a:defRPr>
                      </a:pPr>
                      <a:r>
                        <a:rPr b="1" sz="1500">
                          <a:solidFill>
                            <a:srgbClr val="3F3F3F"/>
                          </a:solidFill>
                          <a:sym typeface="Arial"/>
                        </a:rPr>
                        <a:t>Base call accuracy</a:t>
                      </a:r>
                    </a:p>
                  </a:txBody>
                  <a:tcPr marL="117749" marR="117749" marT="117749" marB="117749" anchor="ctr" anchorCtr="0" horzOverflow="overflow">
                    <a:lnT w="19050">
                      <a:solidFill>
                        <a:srgbClr val="8F9A9D">
                          <a:alpha val="60000"/>
                        </a:srgbClr>
                      </a:solidFill>
                    </a:lnT>
                    <a:lnB>
                      <a:solidFill>
                        <a:srgbClr val="000000">
                          <a:alpha val="0"/>
                        </a:srgbClr>
                      </a:solidFill>
                    </a:lnB>
                  </a:tcPr>
                </a:tc>
              </a:tr>
              <a:tr h="418624">
                <a:tc>
                  <a:txBody>
                    <a:bodyPr/>
                    <a:lstStyle/>
                    <a:p>
                      <a:pPr algn="ctr">
                        <a:defRPr sz="1800">
                          <a:solidFill>
                            <a:srgbClr val="000000"/>
                          </a:solidFill>
                        </a:defRPr>
                      </a:pPr>
                      <a:r>
                        <a:rPr sz="1200">
                          <a:solidFill>
                            <a:srgbClr val="3F3F3F"/>
                          </a:solidFill>
                          <a:sym typeface="Arial"/>
                        </a:rPr>
                        <a:t>10</a:t>
                      </a:r>
                    </a:p>
                  </a:txBody>
                  <a:tcPr marL="102050" marR="102050" marT="102050" marB="102050" anchor="ctr" anchorCtr="0" horzOverflow="overflow">
                    <a:lnT>
                      <a:solidFill>
                        <a:srgbClr val="000000">
                          <a:alpha val="0"/>
                        </a:srgbClr>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a:t>
                      </a:r>
                    </a:p>
                  </a:txBody>
                  <a:tcPr marL="102050" marR="102050" marT="102050" marB="102050" anchor="ctr" anchorCtr="0" horzOverflow="overflow">
                    <a:lnT>
                      <a:solidFill>
                        <a:srgbClr val="000000">
                          <a:alpha val="0"/>
                        </a:srgbClr>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90%</a:t>
                      </a:r>
                    </a:p>
                  </a:txBody>
                  <a:tcPr marL="102050" marR="102050" marT="102050" marB="102050" anchor="ctr" anchorCtr="0" horzOverflow="overflow">
                    <a:lnT>
                      <a:solidFill>
                        <a:srgbClr val="000000">
                          <a:alpha val="0"/>
                        </a:srgbClr>
                      </a:solidFill>
                    </a:lnT>
                    <a:lnB w="19050">
                      <a:solidFill>
                        <a:srgbClr val="FFFFFF"/>
                      </a:solidFill>
                    </a:lnB>
                    <a:solidFill>
                      <a:srgbClr val="B4BCBE">
                        <a:alpha val="34900"/>
                      </a:srgbClr>
                    </a:solidFill>
                  </a:tcPr>
                </a:tc>
              </a:tr>
              <a:tr h="418624">
                <a:tc>
                  <a:txBody>
                    <a:bodyPr/>
                    <a:lstStyle/>
                    <a:p>
                      <a:pPr algn="ctr">
                        <a:defRPr sz="1800">
                          <a:solidFill>
                            <a:srgbClr val="000000"/>
                          </a:solidFill>
                        </a:defRPr>
                      </a:pPr>
                      <a:r>
                        <a:rPr sz="1200">
                          <a:solidFill>
                            <a:srgbClr val="3F3F3F"/>
                          </a:solidFill>
                          <a:sym typeface="Arial"/>
                        </a:rPr>
                        <a:t>20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99%</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r>
              <a:tr h="418624">
                <a:tc>
                  <a:txBody>
                    <a:bodyPr/>
                    <a:lstStyle/>
                    <a:p>
                      <a:pPr algn="ctr">
                        <a:defRPr sz="1800">
                          <a:solidFill>
                            <a:srgbClr val="000000"/>
                          </a:solidFill>
                        </a:defRPr>
                      </a:pPr>
                      <a:r>
                        <a:rPr sz="1200">
                          <a:solidFill>
                            <a:srgbClr val="3F3F3F"/>
                          </a:solidFill>
                          <a:sym typeface="Arial"/>
                        </a:rPr>
                        <a:t>30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1000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99.9%</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r>
              <a:tr h="418624">
                <a:tc>
                  <a:txBody>
                    <a:bodyPr/>
                    <a:lstStyle/>
                    <a:p>
                      <a:pPr algn="ctr">
                        <a:defRPr sz="1800">
                          <a:solidFill>
                            <a:srgbClr val="000000"/>
                          </a:solidFill>
                        </a:defRPr>
                      </a:pPr>
                      <a:r>
                        <a:rPr sz="1200">
                          <a:solidFill>
                            <a:srgbClr val="3F3F3F"/>
                          </a:solidFill>
                          <a:sym typeface="Arial"/>
                        </a:rPr>
                        <a:t>40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10,000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99.99%</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r>
              <a:tr h="418624">
                <a:tc>
                  <a:txBody>
                    <a:bodyPr/>
                    <a:lstStyle/>
                    <a:p>
                      <a:pPr algn="ctr">
                        <a:defRPr sz="1800">
                          <a:solidFill>
                            <a:srgbClr val="000000"/>
                          </a:solidFill>
                        </a:defRPr>
                      </a:pPr>
                      <a:r>
                        <a:rPr sz="1200">
                          <a:solidFill>
                            <a:srgbClr val="3F3F3F"/>
                          </a:solidFill>
                          <a:sym typeface="Arial"/>
                        </a:rPr>
                        <a:t>50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100,000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99.999%</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r>
              <a:tr h="418624">
                <a:tc>
                  <a:txBody>
                    <a:bodyPr/>
                    <a:lstStyle/>
                    <a:p>
                      <a:pPr algn="ctr">
                        <a:defRPr sz="1800">
                          <a:solidFill>
                            <a:srgbClr val="000000"/>
                          </a:solidFill>
                        </a:defRPr>
                      </a:pPr>
                      <a:r>
                        <a:rPr sz="1200">
                          <a:solidFill>
                            <a:srgbClr val="3F3F3F"/>
                          </a:solidFill>
                          <a:sym typeface="Arial"/>
                        </a:rPr>
                        <a:t>60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1 in 1,000,000</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c>
                  <a:txBody>
                    <a:bodyPr/>
                    <a:lstStyle/>
                    <a:p>
                      <a:pPr algn="ctr">
                        <a:defRPr sz="1800">
                          <a:solidFill>
                            <a:srgbClr val="000000"/>
                          </a:solidFill>
                        </a:defRPr>
                      </a:pPr>
                      <a:r>
                        <a:rPr sz="1200">
                          <a:solidFill>
                            <a:srgbClr val="3F3F3F"/>
                          </a:solidFill>
                          <a:sym typeface="Arial"/>
                        </a:rPr>
                        <a:t>99.9999%</a:t>
                      </a:r>
                    </a:p>
                  </a:txBody>
                  <a:tcPr marL="102050" marR="102050" marT="102050" marB="102050" anchor="ctr" anchorCtr="0" horzOverflow="overflow">
                    <a:lnT w="19050">
                      <a:solidFill>
                        <a:srgbClr val="FFFFFF"/>
                      </a:solidFill>
                    </a:lnT>
                    <a:lnB w="19050">
                      <a:solidFill>
                        <a:srgbClr val="FFFFFF"/>
                      </a:solidFill>
                    </a:lnB>
                    <a:solidFill>
                      <a:srgbClr val="B4BCBE">
                        <a:alpha val="34900"/>
                      </a:srgbClr>
                    </a:solidFill>
                  </a:tcPr>
                </a:tc>
              </a:tr>
            </a:tbl>
          </a:graphicData>
        </a:graphic>
      </p:graphicFrame>
      <p:sp>
        <p:nvSpPr>
          <p:cNvPr id="290" name="Google Shape;150;p4"/>
          <p:cNvSpPr txBox="1"/>
          <p:nvPr/>
        </p:nvSpPr>
        <p:spPr>
          <a:xfrm>
            <a:off x="669631" y="1426815"/>
            <a:ext cx="10852738" cy="65562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marL="85343" indent="21335" defTabSz="768095">
              <a:lnSpc>
                <a:spcPct val="90000"/>
              </a:lnSpc>
              <a:spcBef>
                <a:spcPts val="800"/>
              </a:spcBef>
              <a:buClr>
                <a:srgbClr val="000000"/>
              </a:buClr>
              <a:buFont typeface="Arial"/>
              <a:defRPr sz="2016">
                <a:latin typeface="Cambria"/>
                <a:ea typeface="Cambria"/>
                <a:cs typeface="Cambria"/>
                <a:sym typeface="Cambria"/>
              </a:defRPr>
            </a:lvl1pPr>
          </a:lstStyle>
          <a:p>
            <a:pPr>
              <a:defRPr sz="2351"/>
            </a:pPr>
            <a:r>
              <a:rPr sz="2016"/>
              <a:t>Given the expected error rate and the observed reads, which true sequences likely produced the underlying data?</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92" name="Google Shape;332;g2f8f4d036f4_0_375"/>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3" name="Google Shape;333;g2f8f4d036f4_0_375"/>
          <p:cNvSpPr/>
          <p:nvPr/>
        </p:nvSpPr>
        <p:spPr>
          <a:xfrm rot="5400000">
            <a:off x="-338488" y="2994211"/>
            <a:ext cx="1345387" cy="6684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800" y="0"/>
                </a:lnTo>
                <a:lnTo>
                  <a:pt x="21600" y="21600"/>
                </a:lnTo>
                <a:close/>
              </a:path>
            </a:pathLst>
          </a:cu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4" name="Google Shape;334;g2f8f4d036f4_0_375"/>
          <p:cNvSpPr/>
          <p:nvPr/>
        </p:nvSpPr>
        <p:spPr>
          <a:xfrm rot="2700000">
            <a:off x="83386" y="2760342"/>
            <a:ext cx="418324" cy="418324"/>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5" name="Google Shape;335;g2f8f4d036f4_0_375"/>
          <p:cNvSpPr/>
          <p:nvPr/>
        </p:nvSpPr>
        <p:spPr>
          <a:xfrm flipH="1" rot="18900000">
            <a:off x="508729" y="4124998"/>
            <a:ext cx="635550" cy="635550"/>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6" name="Google Shape;336;g2f8f4d036f4_0_375"/>
          <p:cNvSpPr/>
          <p:nvPr/>
        </p:nvSpPr>
        <p:spPr>
          <a:xfrm flipH="1" rot="18900000">
            <a:off x="836478" y="4621079"/>
            <a:ext cx="224437" cy="22443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7" name="Google Shape;337;g2f8f4d036f4_0_375"/>
          <p:cNvSpPr/>
          <p:nvPr/>
        </p:nvSpPr>
        <p:spPr>
          <a:xfrm rot="8100000">
            <a:off x="10175633" y="5597928"/>
            <a:ext cx="2983001" cy="1481955"/>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8" name="Google Shape;338;g2f8f4d036f4_0_375"/>
          <p:cNvSpPr/>
          <p:nvPr/>
        </p:nvSpPr>
        <p:spPr>
          <a:xfrm rot="2700000">
            <a:off x="11046335" y="5280454"/>
            <a:ext cx="841317" cy="841317"/>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99" name="Google Shape;339;g2f8f4d036f4_0_375"/>
          <p:cNvSpPr txBox="1"/>
          <p:nvPr>
            <p:ph type="body" idx="1"/>
          </p:nvPr>
        </p:nvSpPr>
        <p:spPr>
          <a:xfrm>
            <a:off x="965470" y="1298942"/>
            <a:ext cx="10583102" cy="4915525"/>
          </a:xfrm>
          <a:prstGeom prst="rect">
            <a:avLst/>
          </a:prstGeom>
        </p:spPr>
        <p:txBody>
          <a:bodyPr anchor="ctr"/>
          <a:lstStyle/>
          <a:p>
            <a:pPr marL="0" indent="0">
              <a:spcBef>
                <a:spcPts val="0"/>
              </a:spcBef>
              <a:buClrTx/>
              <a:buSzTx/>
              <a:buFontTx/>
              <a:buNone/>
            </a:pPr>
            <a:r>
              <a:t>Chimeras and singleton reads are also filtered</a:t>
            </a:r>
          </a:p>
          <a:p>
            <a:pPr marL="114300" indent="0">
              <a:buSzTx/>
              <a:buNone/>
            </a:pPr>
            <a:endParaRPr sz="2100"/>
          </a:p>
          <a:p>
            <a:pPr marL="228600" indent="-247650">
              <a:buSzPts val="2100"/>
              <a:defRPr sz="2100"/>
            </a:pPr>
            <a:r>
              <a:rPr>
                <a:latin typeface="Cambria Bold"/>
                <a:ea typeface="Cambria Bold"/>
                <a:cs typeface="Cambria Bold"/>
                <a:sym typeface="Cambria Bold"/>
              </a:rPr>
              <a:t>Chimera</a:t>
            </a:r>
            <a:r>
              <a:t>: An artificial DNA sequence produced through accidental combination of two underlying sequences during PCR</a:t>
            </a:r>
          </a:p>
          <a:p>
            <a:pPr lvl="1" marL="685800" indent="-247650">
              <a:buSzPts val="2100"/>
              <a:defRPr sz="2100"/>
            </a:pPr>
            <a:r>
              <a:t>Occurs when a polymerase fails to complete copying a template and the incomplete fragment is used as a primer in the next cycle. More cycles == more chimeras</a:t>
            </a:r>
          </a:p>
          <a:p>
            <a:pPr lvl="1" marL="685800" indent="-247650">
              <a:buSzPts val="2100"/>
              <a:defRPr sz="2100"/>
            </a:pPr>
            <a:r>
              <a:t>DADA2 rule: If a low frequency ASV is a perfect combination of two other ASVs -&gt;  call it a chimera</a:t>
            </a:r>
            <a:endParaRPr sz="2700"/>
          </a:p>
          <a:p>
            <a:pPr lvl="1" marL="114300" indent="457200">
              <a:spcBef>
                <a:spcPts val="500"/>
              </a:spcBef>
              <a:buSzTx/>
              <a:buNone/>
              <a:defRPr sz="2400"/>
            </a:pPr>
            <a:endParaRPr sz="2100"/>
          </a:p>
          <a:p>
            <a:pPr marL="228600" indent="-247650">
              <a:buSzPts val="2100"/>
              <a:defRPr sz="2100"/>
            </a:pPr>
            <a:r>
              <a:rPr>
                <a:latin typeface="Cambria Bold"/>
                <a:ea typeface="Cambria Bold"/>
                <a:cs typeface="Cambria Bold"/>
                <a:sym typeface="Cambria Bold"/>
              </a:rPr>
              <a:t>Singleton</a:t>
            </a:r>
            <a:r>
              <a:t>: A read without a pair. Happens in paired-end workflows when one mate fails QC. </a:t>
            </a:r>
          </a:p>
        </p:txBody>
      </p:sp>
      <p:sp>
        <p:nvSpPr>
          <p:cNvPr id="300" name="Quality Filtering: DADA2"/>
          <p:cNvSpPr txBox="1"/>
          <p:nvPr>
            <p:ph type="title"/>
          </p:nvPr>
        </p:nvSpPr>
        <p:spPr>
          <a:xfrm>
            <a:off x="643466" y="321734"/>
            <a:ext cx="10905002" cy="1135800"/>
          </a:xfrm>
          <a:prstGeom prst="rect">
            <a:avLst/>
          </a:prstGeom>
        </p:spPr>
        <p:txBody>
          <a:bodyPr/>
          <a:lstStyle>
            <a:lvl1pPr>
              <a:defRPr sz="3600"/>
            </a:lvl1pPr>
          </a:lstStyle>
          <a:p>
            <a:pPr/>
            <a:r>
              <a:t>Quality Filtering: DADA2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302" name="Google Shape;344;g2f8f4d036f4_0_110" descr="Google Shape;344;g2f8f4d036f4_0_110"/>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303" name="Google Shape;345;g2f8f4d036f4_0_110"/>
          <p:cNvSpPr/>
          <p:nvPr/>
        </p:nvSpPr>
        <p:spPr>
          <a:xfrm>
            <a:off x="6638874" y="3192688"/>
            <a:ext cx="5073301" cy="31689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04" name="Google Shape;346;g2f8f4d036f4_0_110"/>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05" name="Google Shape;348;g2f8f4d036f4_0_110"/>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306" name="Google Shape;349;g2f8f4d036f4_0_110"/>
          <p:cNvSpPr/>
          <p:nvPr/>
        </p:nvSpPr>
        <p:spPr>
          <a:xfrm>
            <a:off x="3911331" y="2685800"/>
            <a:ext cx="27948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07" name="Google Shape;350;g2f8f4d036f4_0_110"/>
          <p:cNvSpPr/>
          <p:nvPr/>
        </p:nvSpPr>
        <p:spPr>
          <a:xfrm>
            <a:off x="1139000" y="3006275"/>
            <a:ext cx="50247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08" name="Google Shape;351;g2f8f4d036f4_0_110"/>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309" name="Google Shape;352;g2f8f4d036f4_0_110"/>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310" name="Google Shape;353;g2f8f4d036f4_0_110"/>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311" name="Google Shape;354;g2f8f4d036f4_0_110"/>
          <p:cNvSpPr txBox="1"/>
          <p:nvPr/>
        </p:nvSpPr>
        <p:spPr>
          <a:xfrm>
            <a:off x="6277774" y="3147608"/>
            <a:ext cx="3910801" cy="84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200">
                <a:solidFill>
                  <a:srgbClr val="3F3F3F"/>
                </a:solidFill>
                <a:latin typeface="Cambria"/>
                <a:ea typeface="Cambria"/>
                <a:cs typeface="Cambria"/>
                <a:sym typeface="Cambria"/>
              </a:defRPr>
            </a:pPr>
            <a:r>
              <a:t>counts of each ASV</a:t>
            </a:r>
            <a:br/>
            <a:r>
              <a:t>in each sample</a:t>
            </a:r>
          </a:p>
        </p:txBody>
      </p:sp>
      <p:sp>
        <p:nvSpPr>
          <p:cNvPr id="312" name="Google Shape;355;g2f8f4d036f4_0_110"/>
          <p:cNvSpPr txBox="1"/>
          <p:nvPr/>
        </p:nvSpPr>
        <p:spPr>
          <a:xfrm>
            <a:off x="8799899" y="3134072"/>
            <a:ext cx="3910801" cy="843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200">
                <a:solidFill>
                  <a:srgbClr val="3F3F3F"/>
                </a:solidFill>
                <a:latin typeface="Cambria"/>
                <a:ea typeface="Cambria"/>
                <a:cs typeface="Cambria"/>
                <a:sym typeface="Cambria"/>
              </a:defRPr>
            </a:pPr>
            <a:r>
              <a:t>representative seq. of </a:t>
            </a:r>
            <a:br/>
            <a:r>
              <a:t>each ASV</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314" name="Google Shape;360;g2f8f4d036f4_0_166" descr="Google Shape;360;g2f8f4d036f4_0_166"/>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315" name="Google Shape;361;g2f8f4d036f4_0_166"/>
          <p:cNvSpPr/>
          <p:nvPr/>
        </p:nvSpPr>
        <p:spPr>
          <a:xfrm>
            <a:off x="6638874" y="3192700"/>
            <a:ext cx="3062701" cy="2161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16" name="Google Shape;362;g2f8f4d036f4_0_166"/>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17" name="Google Shape;364;g2f8f4d036f4_0_166"/>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318" name="Google Shape;365;g2f8f4d036f4_0_166"/>
          <p:cNvSpPr/>
          <p:nvPr/>
        </p:nvSpPr>
        <p:spPr>
          <a:xfrm>
            <a:off x="3911331" y="2685800"/>
            <a:ext cx="27948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19" name="Google Shape;366;g2f8f4d036f4_0_166"/>
          <p:cNvSpPr/>
          <p:nvPr/>
        </p:nvSpPr>
        <p:spPr>
          <a:xfrm>
            <a:off x="1139000" y="3006275"/>
            <a:ext cx="5024700"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20" name="Google Shape;367;g2f8f4d036f4_0_166"/>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321" name="Google Shape;368;g2f8f4d036f4_0_166"/>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322" name="Google Shape;369;g2f8f4d036f4_0_166"/>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323" name="Google Shape;370;g2f8f4d036f4_0_166"/>
          <p:cNvSpPr/>
          <p:nvPr/>
        </p:nvSpPr>
        <p:spPr>
          <a:xfrm>
            <a:off x="5919482" y="5549724"/>
            <a:ext cx="1860301" cy="823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24" name="Google Shape;371;g2f8f4d036f4_0_166"/>
          <p:cNvSpPr txBox="1"/>
          <p:nvPr/>
        </p:nvSpPr>
        <p:spPr>
          <a:xfrm>
            <a:off x="6717424" y="3518213"/>
            <a:ext cx="4218001"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4: Generate a phylogenetic tree </a:t>
            </a:r>
          </a:p>
        </p:txBody>
      </p:sp>
      <p:sp>
        <p:nvSpPr>
          <p:cNvPr id="325" name="Google Shape;372;g2f8f4d036f4_0_166"/>
          <p:cNvSpPr txBox="1"/>
          <p:nvPr/>
        </p:nvSpPr>
        <p:spPr>
          <a:xfrm>
            <a:off x="6516750" y="4426825"/>
            <a:ext cx="3787500" cy="9829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44546A"/>
                </a:solidFill>
                <a:latin typeface="Cambria"/>
                <a:ea typeface="Cambria"/>
                <a:cs typeface="Cambria"/>
                <a:sym typeface="Cambria"/>
              </a:defRPr>
            </a:pPr>
            <a:r>
              <a:t>Phylogenetic tree: understand relationship/similarity between </a:t>
            </a:r>
            <a:br/>
            <a:r>
              <a:t>and within samples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38" name="Google Shape;117;p2"/>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39" name="Google Shape;118;p2"/>
          <p:cNvSpPr txBox="1"/>
          <p:nvPr>
            <p:ph type="title"/>
          </p:nvPr>
        </p:nvSpPr>
        <p:spPr>
          <a:xfrm>
            <a:off x="643467" y="643466"/>
            <a:ext cx="4804202" cy="5571002"/>
          </a:xfrm>
          <a:prstGeom prst="rect">
            <a:avLst/>
          </a:prstGeom>
        </p:spPr>
        <p:txBody>
          <a:bodyPr/>
          <a:lstStyle>
            <a:lvl1pPr>
              <a:defRPr sz="3600"/>
            </a:lvl1pPr>
          </a:lstStyle>
          <a:p>
            <a:pPr/>
            <a:r>
              <a:t>Content</a:t>
            </a:r>
          </a:p>
        </p:txBody>
      </p:sp>
      <p:sp>
        <p:nvSpPr>
          <p:cNvPr id="140" name="Google Shape;119;p2"/>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1" name="Google Shape;120;p2"/>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2" name="Google Shape;121;p2"/>
          <p:cNvSpPr txBox="1"/>
          <p:nvPr>
            <p:ph type="body" sz="half" idx="1"/>
          </p:nvPr>
        </p:nvSpPr>
        <p:spPr>
          <a:xfrm>
            <a:off x="6090998" y="643466"/>
            <a:ext cx="5457600" cy="5571002"/>
          </a:xfrm>
          <a:prstGeom prst="rect">
            <a:avLst/>
          </a:prstGeom>
        </p:spPr>
        <p:txBody>
          <a:bodyPr anchor="ctr"/>
          <a:lstStyle/>
          <a:p>
            <a:pPr marL="514350" indent="-514350">
              <a:spcBef>
                <a:spcPts val="0"/>
              </a:spcBef>
              <a:buSzPts val="2000"/>
              <a:buFontTx/>
              <a:buAutoNum type="arabicPeriod" startAt="1"/>
              <a:defRPr sz="2000"/>
            </a:pPr>
            <a:r>
              <a:t>Introduction</a:t>
            </a:r>
          </a:p>
          <a:p>
            <a:pPr marL="514350" indent="-514350">
              <a:buSzPts val="2000"/>
              <a:buFontTx/>
              <a:buAutoNum type="arabicPeriod" startAt="1"/>
              <a:defRPr sz="2000"/>
            </a:pPr>
            <a:r>
              <a:t>Installation</a:t>
            </a:r>
          </a:p>
          <a:p>
            <a:pPr marL="514350" indent="-514350">
              <a:buSzPts val="2000"/>
              <a:buFontTx/>
              <a:buAutoNum type="arabicPeriod" startAt="1"/>
              <a:defRPr sz="2000"/>
            </a:pPr>
            <a:r>
              <a:t>QIIME2 analysis workflow  </a:t>
            </a:r>
          </a:p>
        </p:txBody>
      </p:sp>
      <p:sp>
        <p:nvSpPr>
          <p:cNvPr id="143" name="Google Shape;122;p2"/>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4" name="Google Shape;123;p2"/>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27" name="Google Shape;378;g2f8f4d036f4_0_19"/>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28" name="Google Shape;379;g2f8f4d036f4_0_19"/>
          <p:cNvSpPr txBox="1"/>
          <p:nvPr>
            <p:ph type="title"/>
          </p:nvPr>
        </p:nvSpPr>
        <p:spPr>
          <a:xfrm>
            <a:off x="643467" y="643466"/>
            <a:ext cx="4804202" cy="5571002"/>
          </a:xfrm>
          <a:prstGeom prst="rect">
            <a:avLst/>
          </a:prstGeom>
        </p:spPr>
        <p:txBody>
          <a:bodyPr/>
          <a:lstStyle>
            <a:lvl1pPr>
              <a:defRPr sz="3600"/>
            </a:lvl1pPr>
          </a:lstStyle>
          <a:p>
            <a:pPr/>
            <a:r>
              <a:t>MAFFT and FastTree</a:t>
            </a:r>
          </a:p>
        </p:txBody>
      </p:sp>
      <p:sp>
        <p:nvSpPr>
          <p:cNvPr id="329" name="Google Shape;380;g2f8f4d036f4_0_19"/>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30" name="Google Shape;381;g2f8f4d036f4_0_19"/>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31" name="Google Shape;383;g2f8f4d036f4_0_19"/>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32" name="Google Shape;384;g2f8f4d036f4_0_19"/>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33" name="Google Shape;382;g2f8f4d036f4_0_19"/>
          <p:cNvSpPr txBox="1"/>
          <p:nvPr/>
        </p:nvSpPr>
        <p:spPr>
          <a:xfrm>
            <a:off x="5496290" y="643499"/>
            <a:ext cx="6472501" cy="55710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lvl="1" marL="101600" indent="127000">
              <a:lnSpc>
                <a:spcPct val="70000"/>
              </a:lnSpc>
              <a:spcBef>
                <a:spcPts val="500"/>
              </a:spcBef>
              <a:defRPr sz="2400">
                <a:latin typeface="Cambria Bold"/>
                <a:ea typeface="Cambria Bold"/>
                <a:cs typeface="Cambria Bold"/>
                <a:sym typeface="Cambria Bold"/>
              </a:defRPr>
            </a:pPr>
            <a:r>
              <a:t>Alignment function: </a:t>
            </a:r>
            <a:r>
              <a:rPr>
                <a:latin typeface="Cambria"/>
                <a:ea typeface="Cambria"/>
                <a:cs typeface="Cambria"/>
                <a:sym typeface="Cambria"/>
              </a:rPr>
              <a:t>align-to-tree-mafft-fasttree</a:t>
            </a:r>
            <a:endParaRPr>
              <a:latin typeface="Cambria"/>
              <a:ea typeface="Cambria"/>
              <a:cs typeface="Cambria"/>
              <a:sym typeface="Cambria"/>
            </a:endParaRPr>
          </a:p>
          <a:p>
            <a:pPr marL="228600" indent="-250825">
              <a:lnSpc>
                <a:spcPct val="70000"/>
              </a:lnSpc>
              <a:buClr>
                <a:srgbClr val="000000"/>
              </a:buClr>
              <a:buSzPts val="2100"/>
              <a:buFont typeface="Arial"/>
              <a:buChar char="•"/>
              <a:defRPr sz="2100">
                <a:latin typeface="Cambria"/>
                <a:ea typeface="Cambria"/>
                <a:cs typeface="Cambria"/>
                <a:sym typeface="Cambria"/>
              </a:defRPr>
            </a:pPr>
            <a:r>
              <a:t>Creates phylogeny from ASV representative sequences</a:t>
            </a:r>
          </a:p>
          <a:p>
            <a:pPr lvl="1" indent="228600">
              <a:lnSpc>
                <a:spcPct val="70000"/>
              </a:lnSpc>
              <a:defRPr sz="2800">
                <a:latin typeface="Cambria"/>
                <a:ea typeface="Cambria"/>
                <a:cs typeface="Cambria"/>
                <a:sym typeface="Cambria"/>
              </a:defRPr>
            </a:pPr>
          </a:p>
          <a:p>
            <a:pPr lvl="1" marL="101600" indent="127000">
              <a:lnSpc>
                <a:spcPct val="70000"/>
              </a:lnSpc>
              <a:spcBef>
                <a:spcPts val="500"/>
              </a:spcBef>
              <a:defRPr sz="2400">
                <a:latin typeface="Cambria Bold"/>
                <a:ea typeface="Cambria Bold"/>
                <a:cs typeface="Cambria Bold"/>
                <a:sym typeface="Cambria Bold"/>
              </a:defRPr>
            </a:pP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r>
              <a:t>MAFFT: </a:t>
            </a:r>
            <a:r>
              <a:rPr>
                <a:latin typeface="Cambria"/>
                <a:ea typeface="Cambria"/>
                <a:cs typeface="Cambria"/>
                <a:sym typeface="Cambria"/>
              </a:rPr>
              <a:t>multiple sequence alignment algorithm</a:t>
            </a:r>
            <a:endParaRPr>
              <a:latin typeface="Cambria"/>
              <a:ea typeface="Cambria"/>
              <a:cs typeface="Cambria"/>
              <a:sym typeface="Cambria"/>
            </a:endParaRPr>
          </a:p>
          <a:p>
            <a:pPr marL="228600" indent="-250825">
              <a:lnSpc>
                <a:spcPct val="70000"/>
              </a:lnSpc>
              <a:buClr>
                <a:srgbClr val="000000"/>
              </a:buClr>
              <a:buSzPts val="2100"/>
              <a:buFont typeface="Arial"/>
              <a:buChar char="•"/>
              <a:defRPr sz="2100">
                <a:latin typeface="Cambria"/>
                <a:ea typeface="Cambria"/>
                <a:cs typeface="Cambria"/>
                <a:sym typeface="Cambria"/>
              </a:defRPr>
            </a:pPr>
            <a:r>
              <a:t>de novo alignment: solely based on sequences provided</a:t>
            </a:r>
          </a:p>
          <a:p>
            <a:pPr marL="228600" indent="-250825">
              <a:lnSpc>
                <a:spcPct val="70000"/>
              </a:lnSpc>
              <a:buClr>
                <a:srgbClr val="000000"/>
              </a:buClr>
              <a:buSzPts val="2100"/>
              <a:buFont typeface="Arial"/>
              <a:buChar char="•"/>
              <a:defRPr sz="2100">
                <a:latin typeface="Cambria"/>
                <a:ea typeface="Cambria"/>
                <a:cs typeface="Cambria"/>
                <a:sym typeface="Cambria"/>
              </a:defRPr>
            </a:pPr>
            <a:r>
              <a:t>Highly variable positions masked for tree building</a:t>
            </a:r>
          </a:p>
          <a:p>
            <a:pPr lvl="1" marL="101600" indent="127000">
              <a:lnSpc>
                <a:spcPct val="70000"/>
              </a:lnSpc>
              <a:spcBef>
                <a:spcPts val="500"/>
              </a:spcBef>
              <a:defRPr sz="2400">
                <a:latin typeface="Cambria Bold"/>
                <a:ea typeface="Cambria Bold"/>
                <a:cs typeface="Cambria Bold"/>
                <a:sym typeface="Cambria Bold"/>
              </a:defRPr>
            </a:pP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r>
              <a:t>FastTree: </a:t>
            </a:r>
            <a:r>
              <a:rPr>
                <a:latin typeface="Cambria"/>
                <a:ea typeface="Cambria"/>
                <a:cs typeface="Cambria"/>
                <a:sym typeface="Cambria"/>
              </a:rPr>
              <a:t>phylogenetic tree construction</a:t>
            </a:r>
            <a:endParaRPr>
              <a:latin typeface="Cambria"/>
              <a:ea typeface="Cambria"/>
              <a:cs typeface="Cambria"/>
              <a:sym typeface="Cambria"/>
            </a:endParaRPr>
          </a:p>
          <a:p>
            <a:pPr marL="228600" indent="-250825">
              <a:lnSpc>
                <a:spcPct val="70000"/>
              </a:lnSpc>
              <a:buClr>
                <a:srgbClr val="000000"/>
              </a:buClr>
              <a:buSzPts val="2100"/>
              <a:buFont typeface="Arial"/>
              <a:buChar char="•"/>
              <a:defRPr sz="2100">
                <a:latin typeface="Cambria"/>
                <a:ea typeface="Cambria"/>
                <a:cs typeface="Cambria"/>
                <a:sym typeface="Cambria"/>
              </a:defRPr>
            </a:pPr>
            <a:r>
              <a:t>Faster than traditional maximum likelihood tree building algorithms (RAxML, PhyML)</a:t>
            </a:r>
          </a:p>
          <a:p>
            <a:pPr marL="228600" indent="-250825">
              <a:lnSpc>
                <a:spcPct val="70000"/>
              </a:lnSpc>
              <a:buClr>
                <a:srgbClr val="000000"/>
              </a:buClr>
              <a:buSzPts val="2100"/>
              <a:buFont typeface="Arial"/>
              <a:buChar char="•"/>
              <a:defRPr sz="2100">
                <a:latin typeface="Cambria"/>
                <a:ea typeface="Cambria"/>
                <a:cs typeface="Cambria"/>
                <a:sym typeface="Cambria"/>
              </a:defRPr>
            </a:pPr>
            <a:r>
              <a:t>Accuracy vs scale tradeoff for metagenomics (sometimes &gt;1mil ASVs)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335" name="Google Shape;389;g2f8f4d036f4_0_188" descr="Google Shape;389;g2f8f4d036f4_0_188"/>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336" name="Google Shape;390;g2f8f4d036f4_0_188"/>
          <p:cNvSpPr/>
          <p:nvPr/>
        </p:nvSpPr>
        <p:spPr>
          <a:xfrm>
            <a:off x="6534800" y="3192700"/>
            <a:ext cx="3166801" cy="2161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37" name="Google Shape;391;g2f8f4d036f4_0_188"/>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38" name="Google Shape;393;g2f8f4d036f4_0_188"/>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339" name="Google Shape;394;g2f8f4d036f4_0_188"/>
          <p:cNvSpPr/>
          <p:nvPr/>
        </p:nvSpPr>
        <p:spPr>
          <a:xfrm>
            <a:off x="3911324" y="2685800"/>
            <a:ext cx="2794801" cy="21069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40" name="Google Shape;395;g2f8f4d036f4_0_188"/>
          <p:cNvSpPr/>
          <p:nvPr/>
        </p:nvSpPr>
        <p:spPr>
          <a:xfrm>
            <a:off x="1138999" y="3006275"/>
            <a:ext cx="3629102"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41" name="Google Shape;396;g2f8f4d036f4_0_188"/>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342" name="Google Shape;397;g2f8f4d036f4_0_188"/>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343" name="Google Shape;398;g2f8f4d036f4_0_188"/>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344" name="Google Shape;399;g2f8f4d036f4_0_188"/>
          <p:cNvSpPr txBox="1"/>
          <p:nvPr/>
        </p:nvSpPr>
        <p:spPr>
          <a:xfrm>
            <a:off x="4696200" y="3799087"/>
            <a:ext cx="4218001"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5: Alpha and Beta diversity analysis </a:t>
            </a:r>
          </a:p>
        </p:txBody>
      </p:sp>
      <p:sp>
        <p:nvSpPr>
          <p:cNvPr id="345" name="Google Shape;400;g2f8f4d036f4_0_188"/>
          <p:cNvSpPr txBox="1"/>
          <p:nvPr/>
        </p:nvSpPr>
        <p:spPr>
          <a:xfrm>
            <a:off x="8002075" y="6204749"/>
            <a:ext cx="54747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4: phylogenetic tree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47" name="Google Shape;406;g2f8f4d036f4_0_404"/>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48" name="Google Shape;407;g2f8f4d036f4_0_404"/>
          <p:cNvSpPr txBox="1"/>
          <p:nvPr>
            <p:ph type="title"/>
          </p:nvPr>
        </p:nvSpPr>
        <p:spPr>
          <a:xfrm>
            <a:off x="200576" y="643499"/>
            <a:ext cx="5151300" cy="5571002"/>
          </a:xfrm>
          <a:prstGeom prst="rect">
            <a:avLst/>
          </a:prstGeom>
        </p:spPr>
        <p:txBody>
          <a:bodyPr/>
          <a:lstStyle/>
          <a:p>
            <a:pPr>
              <a:defRPr sz="3600"/>
            </a:pPr>
            <a:r>
              <a:t>Alpha and </a:t>
            </a:r>
            <a:br/>
            <a:r>
              <a:t>Beta diversity</a:t>
            </a:r>
          </a:p>
        </p:txBody>
      </p:sp>
      <p:sp>
        <p:nvSpPr>
          <p:cNvPr id="349" name="Google Shape;408;g2f8f4d036f4_0_404"/>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50" name="Google Shape;409;g2f8f4d036f4_0_404"/>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51" name="Google Shape;410;g2f8f4d036f4_0_404"/>
          <p:cNvSpPr txBox="1"/>
          <p:nvPr>
            <p:ph type="body" idx="1"/>
          </p:nvPr>
        </p:nvSpPr>
        <p:spPr>
          <a:xfrm>
            <a:off x="5447674" y="643499"/>
            <a:ext cx="6472502" cy="5571002"/>
          </a:xfrm>
          <a:prstGeom prst="rect">
            <a:avLst/>
          </a:prstGeom>
        </p:spPr>
        <p:txBody>
          <a:bodyPr anchor="ctr"/>
          <a:lstStyle/>
          <a:p>
            <a:pPr marL="228600" indent="-238125">
              <a:lnSpc>
                <a:spcPct val="70000"/>
              </a:lnSpc>
            </a:pPr>
            <a:endParaRPr sz="2100"/>
          </a:p>
          <a:p>
            <a:pPr marL="101600" indent="25400">
              <a:lnSpc>
                <a:spcPct val="70000"/>
              </a:lnSpc>
              <a:buSzTx/>
              <a:buNone/>
            </a:pPr>
            <a:endParaRPr sz="2100"/>
          </a:p>
          <a:p>
            <a:pPr marL="0" indent="0">
              <a:lnSpc>
                <a:spcPct val="70000"/>
              </a:lnSpc>
              <a:buSzTx/>
              <a:buNone/>
            </a:pPr>
            <a:endParaRPr sz="2100"/>
          </a:p>
        </p:txBody>
      </p:sp>
      <p:sp>
        <p:nvSpPr>
          <p:cNvPr id="352" name="Google Shape;411;g2f8f4d036f4_0_404"/>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53" name="Google Shape;412;g2f8f4d036f4_0_404"/>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grpSp>
        <p:nvGrpSpPr>
          <p:cNvPr id="356" name="Google Shape;413;g2f8f4d036f4_0_404"/>
          <p:cNvGrpSpPr/>
          <p:nvPr/>
        </p:nvGrpSpPr>
        <p:grpSpPr>
          <a:xfrm>
            <a:off x="4976031" y="1336525"/>
            <a:ext cx="6944408" cy="4689374"/>
            <a:chOff x="0" y="0"/>
            <a:chExt cx="6944406" cy="4689373"/>
          </a:xfrm>
        </p:grpSpPr>
        <p:pic>
          <p:nvPicPr>
            <p:cNvPr id="354" name="Google Shape;414;g2f8f4d036f4_0_404" descr="Google Shape;414;g2f8f4d036f4_0_404"/>
            <p:cNvPicPr>
              <a:picLocks noChangeAspect="1"/>
            </p:cNvPicPr>
            <p:nvPr/>
          </p:nvPicPr>
          <p:blipFill>
            <a:blip r:embed="rId2">
              <a:extLst/>
            </a:blip>
            <a:stretch>
              <a:fillRect/>
            </a:stretch>
          </p:blipFill>
          <p:spPr>
            <a:xfrm>
              <a:off x="454874" y="374025"/>
              <a:ext cx="6489534" cy="4315349"/>
            </a:xfrm>
            <a:prstGeom prst="rect">
              <a:avLst/>
            </a:prstGeom>
            <a:ln w="12700" cap="flat">
              <a:noFill/>
              <a:miter lim="400000"/>
            </a:ln>
            <a:effectLst/>
          </p:spPr>
        </p:pic>
        <p:sp>
          <p:nvSpPr>
            <p:cNvPr id="355" name="Google Shape;415;g2f8f4d036f4_0_404"/>
            <p:cNvSpPr/>
            <p:nvPr/>
          </p:nvSpPr>
          <p:spPr>
            <a:xfrm>
              <a:off x="0" y="0"/>
              <a:ext cx="1377152" cy="777900"/>
            </a:xfrm>
            <a:prstGeom prst="rect">
              <a:avLst/>
            </a:prstGeom>
            <a:solidFill>
              <a:srgbClr val="FFFFFF"/>
            </a:solidFill>
            <a:ln w="9525" cap="flat">
              <a:solidFill>
                <a:srgbClr val="FFFFFF"/>
              </a:solidFill>
              <a:prstDash val="solid"/>
              <a:round/>
            </a:ln>
            <a:effectLst/>
          </p:spPr>
          <p:txBody>
            <a:bodyPr wrap="square" lIns="0" tIns="0" rIns="0" bIns="0" numCol="1" anchor="ctr">
              <a:noAutofit/>
            </a:bodyPr>
            <a:lstStyle/>
            <a:p>
              <a:pPr algn="ctr">
                <a:defRPr>
                  <a:latin typeface="Cambria"/>
                  <a:ea typeface="Cambria"/>
                  <a:cs typeface="Cambria"/>
                  <a:sym typeface="Cambria"/>
                </a:defRPr>
              </a:pPr>
            </a:p>
          </p:txBody>
        </p:sp>
      </p:grpSp>
      <p:sp>
        <p:nvSpPr>
          <p:cNvPr id="357" name="Google Shape;416;g2f8f4d036f4_0_404"/>
          <p:cNvSpPr/>
          <p:nvPr/>
        </p:nvSpPr>
        <p:spPr>
          <a:xfrm>
            <a:off x="1921300" y="228599"/>
            <a:ext cx="801972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2300">
                <a:latin typeface="Cambria"/>
                <a:ea typeface="Cambria"/>
                <a:cs typeface="Cambria"/>
                <a:sym typeface="Cambria"/>
              </a:defRPr>
            </a:pPr>
            <a:r>
              <a:t>Alpha diversity</a:t>
            </a:r>
          </a:p>
          <a:p>
            <a:pPr marL="228600" indent="-250825">
              <a:lnSpc>
                <a:spcPct val="70000"/>
              </a:lnSpc>
              <a:buClr>
                <a:srgbClr val="000000"/>
              </a:buClr>
              <a:buSzPts val="2100"/>
              <a:buFont typeface="Arial"/>
              <a:buChar char="•"/>
              <a:defRPr sz="2100" u="sng">
                <a:latin typeface="Cambria"/>
                <a:ea typeface="Cambria"/>
                <a:cs typeface="Cambria"/>
                <a:sym typeface="Cambria"/>
              </a:defRPr>
            </a:pPr>
            <a:r>
              <a:t>Faith’s PD:</a:t>
            </a:r>
            <a:r>
              <a:rPr u="none"/>
              <a:t> Sum of the branch lengths in a phylogeny of a community. </a:t>
            </a:r>
            <a:endParaRPr u="none"/>
          </a:p>
          <a:p>
            <a:pPr marL="228600" indent="-250825">
              <a:lnSpc>
                <a:spcPct val="70000"/>
              </a:lnSpc>
              <a:buClr>
                <a:srgbClr val="000000"/>
              </a:buClr>
              <a:buSzPts val="2100"/>
              <a:buFont typeface="Arial"/>
              <a:buChar char="•"/>
              <a:defRPr sz="2100" u="sng">
                <a:latin typeface="Cambria"/>
                <a:ea typeface="Cambria"/>
                <a:cs typeface="Cambria"/>
                <a:sym typeface="Cambria"/>
              </a:defRPr>
            </a:pPr>
            <a:r>
              <a:t>Shannon Diversity:</a:t>
            </a:r>
            <a:r>
              <a:rPr u="none">
                <a:latin typeface="Cambria Bold"/>
                <a:ea typeface="Cambria Bold"/>
                <a:cs typeface="Cambria Bold"/>
                <a:sym typeface="Cambria Bold"/>
              </a:rPr>
              <a:t> </a:t>
            </a:r>
            <a:r>
              <a:rPr u="none"/>
              <a:t>Expected information content of a sample from a community</a:t>
            </a:r>
          </a:p>
        </p:txBody>
      </p:sp>
      <p:sp>
        <p:nvSpPr>
          <p:cNvPr id="358" name="Google Shape;419;g2f8f4d036f4_0_404"/>
          <p:cNvSpPr txBox="1"/>
          <p:nvPr/>
        </p:nvSpPr>
        <p:spPr>
          <a:xfrm>
            <a:off x="198183" y="4137972"/>
            <a:ext cx="5156087" cy="334540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lstStyle/>
          <a:p>
            <a:pPr>
              <a:defRPr sz="2300">
                <a:latin typeface="Cambria"/>
                <a:ea typeface="Cambria"/>
                <a:cs typeface="Cambria"/>
                <a:sym typeface="Cambria"/>
              </a:defRPr>
            </a:pPr>
            <a:r>
              <a:t>Beta diversity</a:t>
            </a:r>
          </a:p>
          <a:p>
            <a:pPr marL="228600" indent="-250825">
              <a:lnSpc>
                <a:spcPct val="70000"/>
              </a:lnSpc>
              <a:buClr>
                <a:srgbClr val="000000"/>
              </a:buClr>
              <a:buSzPts val="2100"/>
              <a:buFont typeface="Arial"/>
              <a:buChar char="•"/>
              <a:defRPr sz="2100" u="sng">
                <a:latin typeface="Cambria"/>
                <a:ea typeface="Cambria"/>
                <a:cs typeface="Cambria"/>
                <a:sym typeface="Cambria"/>
              </a:defRPr>
            </a:pPr>
            <a:r>
              <a:t>Unweighted UniFrac:</a:t>
            </a:r>
            <a:r>
              <a:rPr u="none"/>
              <a:t> Proportion of branch lengths in a phylogenetic tree that are not shared between communities</a:t>
            </a:r>
            <a:endParaRPr u="none"/>
          </a:p>
          <a:p>
            <a:pPr marL="228600" indent="-250825">
              <a:lnSpc>
                <a:spcPct val="70000"/>
              </a:lnSpc>
              <a:buClr>
                <a:srgbClr val="000000"/>
              </a:buClr>
              <a:buSzPts val="2100"/>
              <a:buFont typeface="Arial"/>
              <a:buChar char="•"/>
              <a:defRPr sz="2100" u="sng">
                <a:latin typeface="Cambria"/>
                <a:ea typeface="Cambria"/>
                <a:cs typeface="Cambria"/>
                <a:sym typeface="Cambria"/>
              </a:defRPr>
            </a:pPr>
            <a:r>
              <a:t>Weighted UniFrac:</a:t>
            </a:r>
            <a:r>
              <a:rPr u="none"/>
              <a:t> Weighted by branch length relative abundance</a:t>
            </a:r>
            <a:endParaRPr u="none"/>
          </a:p>
          <a:p>
            <a:pPr marL="228600" indent="-250825">
              <a:lnSpc>
                <a:spcPct val="70000"/>
              </a:lnSpc>
              <a:buClr>
                <a:srgbClr val="000000"/>
              </a:buClr>
              <a:buSzPts val="2100"/>
              <a:buFont typeface="Arial"/>
              <a:buChar char="•"/>
              <a:defRPr sz="2100" u="sng">
                <a:latin typeface="Cambria"/>
                <a:ea typeface="Cambria"/>
                <a:cs typeface="Cambria"/>
                <a:sym typeface="Cambria"/>
              </a:defRPr>
            </a:pPr>
            <a:r>
              <a:t>Jensen Shannon Distance:</a:t>
            </a:r>
            <a:r>
              <a:rPr u="none"/>
              <a:t> Based on information theory, treating abundances as probability distribution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8" grpId="2"/>
      <p:bldP build="whole" bldLvl="1" animBg="1" rev="0" advAuto="0" spid="357"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360" name="Google Shape;426;g2f8f4d036f4_0_210" descr="Google Shape;426;g2f8f4d036f4_0_210"/>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361" name="Google Shape;427;g2f8f4d036f4_0_210"/>
          <p:cNvSpPr/>
          <p:nvPr/>
        </p:nvSpPr>
        <p:spPr>
          <a:xfrm>
            <a:off x="6534800" y="3192700"/>
            <a:ext cx="1237201" cy="2161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62" name="Google Shape;428;g2f8f4d036f4_0_210"/>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63" name="Google Shape;430;g2f8f4d036f4_0_210"/>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364" name="Google Shape;431;g2f8f4d036f4_0_210"/>
          <p:cNvSpPr/>
          <p:nvPr/>
        </p:nvSpPr>
        <p:spPr>
          <a:xfrm>
            <a:off x="3911324" y="2685800"/>
            <a:ext cx="2794801" cy="21069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65" name="Google Shape;432;g2f8f4d036f4_0_210"/>
          <p:cNvSpPr/>
          <p:nvPr/>
        </p:nvSpPr>
        <p:spPr>
          <a:xfrm>
            <a:off x="1126466" y="3006275"/>
            <a:ext cx="3629102" cy="3476400"/>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66" name="Google Shape;433;g2f8f4d036f4_0_210"/>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367" name="Google Shape;434;g2f8f4d036f4_0_210"/>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368" name="Google Shape;435;g2f8f4d036f4_0_210"/>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369" name="Google Shape;436;g2f8f4d036f4_0_210"/>
          <p:cNvSpPr txBox="1"/>
          <p:nvPr/>
        </p:nvSpPr>
        <p:spPr>
          <a:xfrm>
            <a:off x="4215600" y="6204737"/>
            <a:ext cx="42180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5: diversity analysis </a:t>
            </a:r>
          </a:p>
        </p:txBody>
      </p:sp>
      <p:sp>
        <p:nvSpPr>
          <p:cNvPr id="370" name="Google Shape;437;g2f8f4d036f4_0_210"/>
          <p:cNvSpPr txBox="1"/>
          <p:nvPr/>
        </p:nvSpPr>
        <p:spPr>
          <a:xfrm>
            <a:off x="8002075" y="6204749"/>
            <a:ext cx="54747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4: phylogenetic tree </a:t>
            </a:r>
          </a:p>
        </p:txBody>
      </p:sp>
      <p:sp>
        <p:nvSpPr>
          <p:cNvPr id="371" name="Google Shape;438;g2f8f4d036f4_0_210"/>
          <p:cNvSpPr txBox="1"/>
          <p:nvPr/>
        </p:nvSpPr>
        <p:spPr>
          <a:xfrm>
            <a:off x="4538598" y="3876226"/>
            <a:ext cx="4218001" cy="716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800">
                <a:solidFill>
                  <a:srgbClr val="44546A"/>
                </a:solidFill>
                <a:latin typeface="Cambria"/>
                <a:ea typeface="Cambria"/>
                <a:cs typeface="Cambria"/>
                <a:sym typeface="Cambria"/>
              </a:defRPr>
            </a:pPr>
            <a:r>
              <a:t>Taxonomy: names</a:t>
            </a:r>
          </a:p>
          <a:p>
            <a:pPr>
              <a:defRPr sz="1800">
                <a:solidFill>
                  <a:srgbClr val="44546A"/>
                </a:solidFill>
                <a:latin typeface="Cambria"/>
                <a:ea typeface="Cambria"/>
                <a:cs typeface="Cambria"/>
                <a:sym typeface="Cambria"/>
              </a:defRPr>
            </a:pPr>
            <a:r>
              <a:t>(need a reference database)</a:t>
            </a:r>
          </a:p>
        </p:txBody>
      </p:sp>
      <p:sp>
        <p:nvSpPr>
          <p:cNvPr id="372" name="Google Shape;439;g2f8f4d036f4_0_210"/>
          <p:cNvSpPr txBox="1"/>
          <p:nvPr/>
        </p:nvSpPr>
        <p:spPr>
          <a:xfrm>
            <a:off x="3671525" y="3284113"/>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6: Taxonomic analysis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74" name="Google Shape;445;p22"/>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75" name="Google Shape;446;p22"/>
          <p:cNvSpPr txBox="1"/>
          <p:nvPr>
            <p:ph type="title"/>
          </p:nvPr>
        </p:nvSpPr>
        <p:spPr>
          <a:xfrm>
            <a:off x="643467" y="643467"/>
            <a:ext cx="4804066" cy="5571066"/>
          </a:xfrm>
          <a:prstGeom prst="rect">
            <a:avLst/>
          </a:prstGeom>
        </p:spPr>
        <p:txBody>
          <a:bodyPr/>
          <a:lstStyle>
            <a:lvl1pPr>
              <a:defRPr sz="3600"/>
            </a:lvl1pPr>
          </a:lstStyle>
          <a:p>
            <a:pPr/>
            <a:r>
              <a:t>Pick a reference database</a:t>
            </a:r>
          </a:p>
        </p:txBody>
      </p:sp>
      <p:sp>
        <p:nvSpPr>
          <p:cNvPr id="376" name="Google Shape;447;p22"/>
          <p:cNvSpPr/>
          <p:nvPr/>
        </p:nvSpPr>
        <p:spPr>
          <a:xfrm rot="2700000">
            <a:off x="-415188" y="-231224"/>
            <a:ext cx="1409492" cy="1876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77" name="Google Shape;448;p22"/>
          <p:cNvSpPr/>
          <p:nvPr/>
        </p:nvSpPr>
        <p:spPr>
          <a:xfrm rot="2700000">
            <a:off x="301285" y="1282787"/>
            <a:ext cx="485578" cy="485579"/>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78" name="Google Shape;449;p22"/>
          <p:cNvSpPr txBox="1"/>
          <p:nvPr>
            <p:ph type="body" sz="half" idx="1"/>
          </p:nvPr>
        </p:nvSpPr>
        <p:spPr>
          <a:xfrm>
            <a:off x="6090997" y="643467"/>
            <a:ext cx="5457535" cy="5571066"/>
          </a:xfrm>
          <a:prstGeom prst="rect">
            <a:avLst/>
          </a:prstGeom>
        </p:spPr>
        <p:txBody>
          <a:bodyPr anchor="ctr"/>
          <a:lstStyle/>
          <a:p>
            <a:pPr marL="228600" indent="-228600">
              <a:spcBef>
                <a:spcPts val="0"/>
              </a:spcBef>
              <a:buSzPts val="2000"/>
              <a:defRPr sz="2000"/>
            </a:pPr>
            <a:r>
              <a:t>16S reference databases: Greengenes, RDP, or SILVA</a:t>
            </a:r>
            <a:br/>
          </a:p>
          <a:p>
            <a:pPr marL="228600" indent="-228600">
              <a:buSzPts val="2000"/>
              <a:defRPr sz="2000"/>
            </a:pPr>
            <a:r>
              <a:t>Naive Bayes classifiers are standard for taxonomic assignment down to the genus level. Exact string matches are generally used for species and below. </a:t>
            </a:r>
          </a:p>
          <a:p>
            <a:pPr marL="101600" indent="25400">
              <a:buSzTx/>
              <a:buNone/>
            </a:pPr>
            <a:endParaRPr sz="2000"/>
          </a:p>
          <a:p>
            <a:pPr marL="228600" indent="-228600">
              <a:buSzPts val="2000"/>
              <a:defRPr sz="2000"/>
            </a:pPr>
            <a:r>
              <a:t>Pre-trained classifiers are available on the qiime2 site. </a:t>
            </a:r>
          </a:p>
          <a:p>
            <a:pPr marL="101600" indent="25400">
              <a:buSzTx/>
              <a:buNone/>
            </a:pPr>
            <a:endParaRPr sz="2000"/>
          </a:p>
        </p:txBody>
      </p:sp>
      <p:sp>
        <p:nvSpPr>
          <p:cNvPr id="379" name="Google Shape;450;p22"/>
          <p:cNvSpPr/>
          <p:nvPr/>
        </p:nvSpPr>
        <p:spPr>
          <a:xfrm rot="2700000">
            <a:off x="8809435" y="6033665"/>
            <a:ext cx="645369" cy="64536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80" name="Google Shape;451;p22"/>
          <p:cNvSpPr/>
          <p:nvPr/>
        </p:nvSpPr>
        <p:spPr>
          <a:xfrm>
            <a:off x="8603443" y="5721108"/>
            <a:ext cx="2261966" cy="1136892"/>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81" name="Google Shape;452;p22"/>
          <p:cNvSpPr txBox="1"/>
          <p:nvPr/>
        </p:nvSpPr>
        <p:spPr>
          <a:xfrm>
            <a:off x="2582674" y="5337924"/>
            <a:ext cx="7913101" cy="1021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800">
                <a:latin typeface="Cambria"/>
                <a:ea typeface="Cambria"/>
                <a:cs typeface="Cambria"/>
                <a:sym typeface="Cambria"/>
              </a:defRPr>
            </a:lvl1pPr>
          </a:lstStyle>
          <a:p>
            <a:pPr/>
            <a:r>
              <a:t>Tutorial: Naive Bayes classifier trained on Greengenes13.8 database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385" name="Google Shape;457;g2f8f4d036f4_0_227" descr="Google Shape;457;g2f8f4d036f4_0_227"/>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386" name="Google Shape;458;g2f8f4d036f4_0_227"/>
          <p:cNvSpPr/>
          <p:nvPr/>
        </p:nvSpPr>
        <p:spPr>
          <a:xfrm>
            <a:off x="6534800" y="3192700"/>
            <a:ext cx="1237201" cy="2161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87" name="Google Shape;459;g2f8f4d036f4_0_227"/>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388" name="Google Shape;461;g2f8f4d036f4_0_227"/>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389" name="Google Shape;462;g2f8f4d036f4_0_227"/>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390" name="Google Shape;463;g2f8f4d036f4_0_227"/>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391" name="Google Shape;464;g2f8f4d036f4_0_227"/>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392" name="Google Shape;465;g2f8f4d036f4_0_227"/>
          <p:cNvSpPr txBox="1"/>
          <p:nvPr/>
        </p:nvSpPr>
        <p:spPr>
          <a:xfrm>
            <a:off x="3987000" y="5881387"/>
            <a:ext cx="4218000"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5: alpha and beta diversity analysis </a:t>
            </a:r>
          </a:p>
        </p:txBody>
      </p:sp>
      <p:sp>
        <p:nvSpPr>
          <p:cNvPr id="393" name="Google Shape;466;g2f8f4d036f4_0_227"/>
          <p:cNvSpPr txBox="1"/>
          <p:nvPr/>
        </p:nvSpPr>
        <p:spPr>
          <a:xfrm>
            <a:off x="8002075" y="6204749"/>
            <a:ext cx="54747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4: phylogenetic tree </a:t>
            </a:r>
          </a:p>
        </p:txBody>
      </p:sp>
      <p:sp>
        <p:nvSpPr>
          <p:cNvPr id="394" name="Google Shape;467;g2f8f4d036f4_0_227"/>
          <p:cNvSpPr txBox="1"/>
          <p:nvPr/>
        </p:nvSpPr>
        <p:spPr>
          <a:xfrm>
            <a:off x="6540200" y="3652925"/>
            <a:ext cx="2293200" cy="1249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6: Taxonomic analysis</a:t>
            </a:r>
          </a:p>
        </p:txBody>
      </p:sp>
      <p:sp>
        <p:nvSpPr>
          <p:cNvPr id="395" name="Google Shape;468;g2f8f4d036f4_0_227"/>
          <p:cNvSpPr txBox="1"/>
          <p:nvPr/>
        </p:nvSpPr>
        <p:spPr>
          <a:xfrm>
            <a:off x="824400" y="2151925"/>
            <a:ext cx="50181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7: Statistical tests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397" name="Google Shape;474;g2f8f4d036f4_0_417"/>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398" name="Google Shape;475;g2f8f4d036f4_0_417"/>
          <p:cNvSpPr txBox="1"/>
          <p:nvPr>
            <p:ph type="title"/>
          </p:nvPr>
        </p:nvSpPr>
        <p:spPr>
          <a:xfrm>
            <a:off x="643467" y="643466"/>
            <a:ext cx="4804202" cy="5571002"/>
          </a:xfrm>
          <a:prstGeom prst="rect">
            <a:avLst/>
          </a:prstGeom>
        </p:spPr>
        <p:txBody>
          <a:bodyPr/>
          <a:lstStyle>
            <a:lvl1pPr>
              <a:defRPr sz="3600"/>
            </a:lvl1pPr>
          </a:lstStyle>
          <a:p>
            <a:pPr/>
            <a:r>
              <a:t>Statistical Tests</a:t>
            </a:r>
          </a:p>
        </p:txBody>
      </p:sp>
      <p:sp>
        <p:nvSpPr>
          <p:cNvPr id="399" name="Google Shape;476;g2f8f4d036f4_0_417"/>
          <p:cNvSpPr/>
          <p:nvPr/>
        </p:nvSpPr>
        <p:spPr>
          <a:xfrm rot="2700000">
            <a:off x="-415672" y="-231100"/>
            <a:ext cx="1410276" cy="1877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400" name="Google Shape;477;g2f8f4d036f4_0_417"/>
          <p:cNvSpPr/>
          <p:nvPr/>
        </p:nvSpPr>
        <p:spPr>
          <a:xfrm rot="2700000">
            <a:off x="301183" y="1282829"/>
            <a:ext cx="485782" cy="485782"/>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401" name="Google Shape;479;g2f8f4d036f4_0_417"/>
          <p:cNvSpPr/>
          <p:nvPr/>
        </p:nvSpPr>
        <p:spPr>
          <a:xfrm rot="2700000">
            <a:off x="8809466" y="6033653"/>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402" name="Google Shape;480;g2f8f4d036f4_0_417"/>
          <p:cNvSpPr/>
          <p:nvPr/>
        </p:nvSpPr>
        <p:spPr>
          <a:xfrm>
            <a:off x="8603443" y="5721108"/>
            <a:ext cx="2262001" cy="1137000"/>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403" name="Google Shape;382;g2f8f4d036f4_0_19"/>
          <p:cNvSpPr txBox="1"/>
          <p:nvPr/>
        </p:nvSpPr>
        <p:spPr>
          <a:xfrm>
            <a:off x="5496290" y="643499"/>
            <a:ext cx="6472501" cy="557100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lvl="1" marL="101600" indent="127000">
              <a:lnSpc>
                <a:spcPct val="70000"/>
              </a:lnSpc>
              <a:spcBef>
                <a:spcPts val="500"/>
              </a:spcBef>
              <a:defRPr sz="2400">
                <a:latin typeface="Cambria Bold"/>
                <a:ea typeface="Cambria Bold"/>
                <a:cs typeface="Cambria Bold"/>
                <a:sym typeface="Cambria Bold"/>
              </a:defRPr>
            </a:pPr>
            <a:r>
              <a:t>Differential Abundance: </a:t>
            </a:r>
            <a:r>
              <a:rPr>
                <a:latin typeface="Cambria"/>
                <a:ea typeface="Cambria"/>
                <a:cs typeface="Cambria"/>
                <a:sym typeface="Cambria"/>
              </a:rPr>
              <a:t>ANCOM</a:t>
            </a: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r>
              <a:t>Associations with beta diversity: </a:t>
            </a:r>
            <a:r>
              <a:rPr>
                <a:latin typeface="Cambria"/>
                <a:ea typeface="Cambria"/>
                <a:cs typeface="Cambria"/>
                <a:sym typeface="Cambria"/>
              </a:rPr>
              <a:t>PERMANOVA</a:t>
            </a: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endParaRPr>
              <a:latin typeface="Cambria"/>
              <a:ea typeface="Cambria"/>
              <a:cs typeface="Cambria"/>
              <a:sym typeface="Cambria"/>
            </a:endParaRPr>
          </a:p>
          <a:p>
            <a:pPr lvl="1" marL="101600" indent="127000">
              <a:lnSpc>
                <a:spcPct val="70000"/>
              </a:lnSpc>
              <a:spcBef>
                <a:spcPts val="500"/>
              </a:spcBef>
              <a:defRPr sz="2400">
                <a:latin typeface="Cambria Bold"/>
                <a:ea typeface="Cambria Bold"/>
                <a:cs typeface="Cambria Bold"/>
                <a:sym typeface="Cambria Bold"/>
              </a:defRPr>
            </a:pPr>
            <a:r>
              <a:t>Associations with alpha diversity: </a:t>
            </a:r>
            <a:r>
              <a:rPr>
                <a:latin typeface="Cambria"/>
                <a:ea typeface="Cambria"/>
                <a:cs typeface="Cambria"/>
                <a:sym typeface="Cambria"/>
              </a:rPr>
              <a:t>Kruskal-Wallis (ANOVA on ranks)</a:t>
            </a:r>
            <a:endParaRPr sz="21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46" name="Google Shape;129;p3"/>
          <p:cNvSpPr/>
          <p:nvPr/>
        </p:nvSpPr>
        <p:spPr>
          <a:xfrm>
            <a:off x="0" y="0"/>
            <a:ext cx="12192000" cy="6858000"/>
          </a:xfrm>
          <a:prstGeom prst="rect">
            <a:avLst/>
          </a:prstGeom>
          <a:solidFill>
            <a:srgbClr val="44546A"/>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7" name="Google Shape;130;p3"/>
          <p:cNvSpPr/>
          <p:nvPr/>
        </p:nvSpPr>
        <p:spPr>
          <a:xfrm rot="2700000">
            <a:off x="5671499" y="2376240"/>
            <a:ext cx="2105520" cy="210551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8" name="Google Shape;131;p3"/>
          <p:cNvSpPr/>
          <p:nvPr/>
        </p:nvSpPr>
        <p:spPr>
          <a:xfrm rot="2700000">
            <a:off x="-2036666" y="67602"/>
            <a:ext cx="6972592" cy="6826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55"/>
                </a:moveTo>
                <a:lnTo>
                  <a:pt x="6124" y="0"/>
                </a:lnTo>
                <a:lnTo>
                  <a:pt x="21600" y="0"/>
                </a:lnTo>
                <a:lnTo>
                  <a:pt x="21600" y="14881"/>
                </a:lnTo>
                <a:lnTo>
                  <a:pt x="15022"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49" name="Google Shape;132;p3"/>
          <p:cNvSpPr/>
          <p:nvPr/>
        </p:nvSpPr>
        <p:spPr>
          <a:xfrm rot="2700000">
            <a:off x="1839099" y="1809290"/>
            <a:ext cx="3790672" cy="421457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0" name="Google Shape;133;p3"/>
          <p:cNvSpPr/>
          <p:nvPr/>
        </p:nvSpPr>
        <p:spPr>
          <a:xfrm rot="2700000">
            <a:off x="1138683" y="1316431"/>
            <a:ext cx="4225137" cy="4225135"/>
          </a:xfrm>
          <a:prstGeom prst="rect">
            <a:avLst/>
          </a:prstGeom>
          <a:solidFill>
            <a:srgbClr val="FFFFFF"/>
          </a:solidFill>
          <a:ln w="12700">
            <a:miter lim="400000"/>
          </a:ln>
        </p:spPr>
        <p:txBody>
          <a:bodyPr lIns="0" tIns="0" rIns="0" bIns="0" anchor="ctr"/>
          <a:lstStyle/>
          <a:p>
            <a:pPr algn="ctr">
              <a:defRPr sz="1600">
                <a:solidFill>
                  <a:srgbClr val="FFFFFF"/>
                </a:solidFill>
                <a:latin typeface="Cambria"/>
                <a:ea typeface="Cambria"/>
                <a:cs typeface="Cambria"/>
                <a:sym typeface="Cambria"/>
              </a:defRPr>
            </a:pPr>
          </a:p>
        </p:txBody>
      </p:sp>
      <p:sp>
        <p:nvSpPr>
          <p:cNvPr id="151" name="Google Shape;134;p3"/>
          <p:cNvSpPr/>
          <p:nvPr/>
        </p:nvSpPr>
        <p:spPr>
          <a:xfrm rot="2700000">
            <a:off x="563919" y="753376"/>
            <a:ext cx="5353835" cy="5353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6" y="21277"/>
                </a:moveTo>
                <a:lnTo>
                  <a:pt x="19880" y="21277"/>
                </a:lnTo>
                <a:lnTo>
                  <a:pt x="19557" y="21600"/>
                </a:lnTo>
                <a:lnTo>
                  <a:pt x="3109" y="21600"/>
                </a:lnTo>
                <a:close/>
                <a:moveTo>
                  <a:pt x="1705" y="323"/>
                </a:moveTo>
                <a:lnTo>
                  <a:pt x="2028" y="0"/>
                </a:lnTo>
                <a:lnTo>
                  <a:pt x="21600" y="0"/>
                </a:lnTo>
                <a:lnTo>
                  <a:pt x="21600" y="19557"/>
                </a:lnTo>
                <a:lnTo>
                  <a:pt x="21277" y="19880"/>
                </a:lnTo>
                <a:lnTo>
                  <a:pt x="21277" y="323"/>
                </a:lnTo>
                <a:close/>
                <a:moveTo>
                  <a:pt x="0" y="2028"/>
                </a:moveTo>
                <a:lnTo>
                  <a:pt x="323" y="1705"/>
                </a:lnTo>
                <a:lnTo>
                  <a:pt x="323" y="18814"/>
                </a:lnTo>
                <a:lnTo>
                  <a:pt x="0" y="18491"/>
                </a:lnTo>
                <a:close/>
              </a:path>
            </a:pathLst>
          </a:custGeom>
          <a:solidFill>
            <a:srgbClr val="FFFFFF">
              <a:alpha val="60000"/>
            </a:srgb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2" name="Google Shape;135;p3"/>
          <p:cNvSpPr txBox="1"/>
          <p:nvPr>
            <p:ph type="title"/>
          </p:nvPr>
        </p:nvSpPr>
        <p:spPr>
          <a:xfrm>
            <a:off x="1116701" y="2452526"/>
            <a:ext cx="4248318" cy="1952948"/>
          </a:xfrm>
          <a:prstGeom prst="rect">
            <a:avLst/>
          </a:prstGeom>
        </p:spPr>
        <p:txBody>
          <a:bodyPr anchor="ctr"/>
          <a:lstStyle>
            <a:lvl1pPr algn="ctr">
              <a:defRPr sz="3600">
                <a:solidFill>
                  <a:srgbClr val="080808"/>
                </a:solidFill>
              </a:defRPr>
            </a:lvl1pPr>
          </a:lstStyle>
          <a:p>
            <a:pPr/>
            <a:r>
              <a:t>Introduction</a:t>
            </a:r>
          </a:p>
        </p:txBody>
      </p:sp>
      <p:sp>
        <p:nvSpPr>
          <p:cNvPr id="153" name="Google Shape;136;p3"/>
          <p:cNvSpPr/>
          <p:nvPr/>
        </p:nvSpPr>
        <p:spPr>
          <a:xfrm rot="10800000">
            <a:off x="4298702" y="-1"/>
            <a:ext cx="2158855" cy="1079428"/>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4" name="Google Shape;137;p3"/>
          <p:cNvSpPr/>
          <p:nvPr/>
        </p:nvSpPr>
        <p:spPr>
          <a:xfrm rot="2700000">
            <a:off x="8869143" y="523672"/>
            <a:ext cx="1827639" cy="182763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5" name="Google Shape;138;p3"/>
          <p:cNvSpPr/>
          <p:nvPr/>
        </p:nvSpPr>
        <p:spPr>
          <a:xfrm rot="2700000">
            <a:off x="8624288" y="1584143"/>
            <a:ext cx="645369" cy="64536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6" name="Google Shape;139;p3"/>
          <p:cNvSpPr/>
          <p:nvPr/>
        </p:nvSpPr>
        <p:spPr>
          <a:xfrm rot="2700000">
            <a:off x="10934211" y="4355670"/>
            <a:ext cx="1981337" cy="27368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5637"/>
                </a:lnTo>
                <a:lnTo>
                  <a:pt x="13363" y="21600"/>
                </a:lnTo>
                <a:lnTo>
                  <a:pt x="0"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57" name="Google Shape;140;p3"/>
          <p:cNvSpPr/>
          <p:nvPr/>
        </p:nvSpPr>
        <p:spPr>
          <a:xfrm>
            <a:off x="5775435" y="3687690"/>
            <a:ext cx="6325512" cy="3170310"/>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59" name="Google Shape;145;p4"/>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60" name="Google Shape;146;p4"/>
          <p:cNvSpPr txBox="1"/>
          <p:nvPr>
            <p:ph type="title"/>
          </p:nvPr>
        </p:nvSpPr>
        <p:spPr>
          <a:xfrm>
            <a:off x="643467" y="321734"/>
            <a:ext cx="6901193" cy="1135737"/>
          </a:xfrm>
          <a:prstGeom prst="rect">
            <a:avLst/>
          </a:prstGeom>
        </p:spPr>
        <p:txBody>
          <a:bodyPr/>
          <a:lstStyle>
            <a:lvl1pPr>
              <a:defRPr sz="3600"/>
            </a:lvl1pPr>
          </a:lstStyle>
          <a:p>
            <a:pPr/>
            <a:r>
              <a:t>16S platforms</a:t>
            </a:r>
          </a:p>
        </p:txBody>
      </p:sp>
      <p:grpSp>
        <p:nvGrpSpPr>
          <p:cNvPr id="163" name="Google Shape;147;p4"/>
          <p:cNvGrpSpPr/>
          <p:nvPr/>
        </p:nvGrpSpPr>
        <p:grpSpPr>
          <a:xfrm>
            <a:off x="11094718" y="0"/>
            <a:ext cx="1097282" cy="1097281"/>
            <a:chOff x="0" y="0"/>
            <a:chExt cx="1097280" cy="1097280"/>
          </a:xfrm>
        </p:grpSpPr>
        <p:sp>
          <p:nvSpPr>
            <p:cNvPr id="161" name="Google Shape;148;p4"/>
            <p:cNvSpPr/>
            <p:nvPr/>
          </p:nvSpPr>
          <p:spPr>
            <a:xfrm rot="16200000">
              <a:off x="0" y="0"/>
              <a:ext cx="1097281" cy="10972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4">
                <a:alpha val="29800"/>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sp>
          <p:nvSpPr>
            <p:cNvPr id="162" name="Google Shape;149;p4"/>
            <p:cNvSpPr/>
            <p:nvPr/>
          </p:nvSpPr>
          <p:spPr>
            <a:xfrm rot="2700000">
              <a:off x="94832" y="127618"/>
              <a:ext cx="457895" cy="457895"/>
            </a:xfrm>
            <a:prstGeom prst="rect">
              <a:avLst/>
            </a:prstGeom>
            <a:solidFill>
              <a:schemeClr val="accent4">
                <a:alpha val="29800"/>
              </a:schemeClr>
            </a:solidFill>
            <a:ln w="12700" cap="flat">
              <a:noFill/>
              <a:miter lim="400000"/>
            </a:ln>
            <a:effectLst/>
          </p:spPr>
          <p:txBody>
            <a:bodyPr wrap="square" lIns="0" tIns="0" rIns="0" bIns="0" numCol="1" anchor="ctr">
              <a:noAutofit/>
            </a:bodyPr>
            <a:lstStyle/>
            <a:p>
              <a:pPr algn="ctr">
                <a:defRPr sz="1800">
                  <a:solidFill>
                    <a:srgbClr val="FFFFFF"/>
                  </a:solidFill>
                  <a:latin typeface="Cambria"/>
                  <a:ea typeface="Cambria"/>
                  <a:cs typeface="Cambria"/>
                  <a:sym typeface="Cambria"/>
                </a:defRPr>
              </a:pPr>
            </a:p>
          </p:txBody>
        </p:sp>
      </p:grpSp>
      <p:sp>
        <p:nvSpPr>
          <p:cNvPr id="164" name="Google Shape;150;p4"/>
          <p:cNvSpPr txBox="1"/>
          <p:nvPr>
            <p:ph type="body" sz="half" idx="1"/>
          </p:nvPr>
        </p:nvSpPr>
        <p:spPr>
          <a:xfrm>
            <a:off x="643467" y="2266998"/>
            <a:ext cx="6901193" cy="4393983"/>
          </a:xfrm>
          <a:prstGeom prst="rect">
            <a:avLst/>
          </a:prstGeom>
        </p:spPr>
        <p:txBody>
          <a:bodyPr/>
          <a:lstStyle/>
          <a:p>
            <a:pPr marL="228600" indent="-228600">
              <a:spcBef>
                <a:spcPts val="0"/>
              </a:spcBef>
              <a:buSzPts val="2000"/>
              <a:defRPr sz="2000"/>
            </a:pPr>
            <a:r>
              <a:t>Mothur</a:t>
            </a:r>
          </a:p>
          <a:p>
            <a:pPr lvl="1" marL="685800" indent="-228600">
              <a:spcBef>
                <a:spcPts val="500"/>
              </a:spcBef>
              <a:buSzPts val="2000"/>
              <a:defRPr sz="2000"/>
            </a:pPr>
            <a:r>
              <a:t>Less flexible, self contained workflows</a:t>
            </a:r>
          </a:p>
          <a:p>
            <a:pPr lvl="1" marL="685800" indent="-228600">
              <a:spcBef>
                <a:spcPts val="500"/>
              </a:spcBef>
              <a:buSzPts val="2000"/>
              <a:defRPr sz="2000"/>
            </a:pPr>
            <a:r>
              <a:t>Only CLI</a:t>
            </a:r>
            <a:endParaRPr sz="2400"/>
          </a:p>
          <a:p>
            <a:pPr lvl="1" marL="685800" indent="-228600">
              <a:spcBef>
                <a:spcPts val="500"/>
              </a:spcBef>
              <a:buSzPts val="2000"/>
              <a:defRPr sz="2000"/>
            </a:pPr>
            <a:r>
              <a:t>Small development team</a:t>
            </a:r>
            <a:endParaRPr sz="2400"/>
          </a:p>
          <a:p>
            <a:pPr marL="101600" indent="25400">
              <a:buSzTx/>
              <a:buNone/>
            </a:pPr>
            <a:endParaRPr sz="2000"/>
          </a:p>
          <a:p>
            <a:pPr marL="228600" indent="-228600">
              <a:buSzPts val="2000"/>
              <a:defRPr sz="2000" u="sng">
                <a:solidFill>
                  <a:srgbClr val="0563C1"/>
                </a:solidFill>
              </a:defRPr>
            </a:pPr>
            <a:r>
              <a:rPr>
                <a:uFill>
                  <a:solidFill>
                    <a:srgbClr val="0563C1"/>
                  </a:solidFill>
                </a:uFill>
                <a:hlinkClick r:id="rId2" invalidUrl="" action="" tgtFrame="" tooltip="" history="1" highlightClick="0" endSnd="0"/>
              </a:rPr>
              <a:t>Qiime 2</a:t>
            </a:r>
            <a:r>
              <a:rPr u="none">
                <a:solidFill>
                  <a:srgbClr val="000000"/>
                </a:solidFill>
              </a:rPr>
              <a:t>: what we will use</a:t>
            </a:r>
            <a:endParaRPr u="none">
              <a:solidFill>
                <a:srgbClr val="000000"/>
              </a:solidFill>
            </a:endParaRPr>
          </a:p>
          <a:p>
            <a:pPr lvl="1" marL="685800" indent="-228600">
              <a:spcBef>
                <a:spcPts val="500"/>
              </a:spcBef>
              <a:buSzPts val="2000"/>
              <a:defRPr sz="2000"/>
            </a:pPr>
            <a:r>
              <a:t>Highly extensible</a:t>
            </a:r>
          </a:p>
          <a:p>
            <a:pPr lvl="1" marL="685800" indent="-228600">
              <a:spcBef>
                <a:spcPts val="500"/>
              </a:spcBef>
              <a:buSzPts val="2000"/>
              <a:defRPr sz="2000"/>
            </a:pPr>
            <a:r>
              <a:t>Python/R APIs, CLI</a:t>
            </a:r>
            <a:endParaRPr sz="2400"/>
          </a:p>
          <a:p>
            <a:pPr lvl="1" marL="685800" indent="-228600">
              <a:spcBef>
                <a:spcPts val="500"/>
              </a:spcBef>
              <a:buSzPts val="2000"/>
              <a:defRPr sz="2000"/>
            </a:pPr>
            <a:r>
              <a:t>Large community with frequent update </a:t>
            </a:r>
            <a:br/>
            <a:r>
              <a:t>(current version: 2024.5)</a:t>
            </a:r>
          </a:p>
        </p:txBody>
      </p:sp>
      <p:pic>
        <p:nvPicPr>
          <p:cNvPr id="165" name="Google Shape;151;p4" descr="Google Shape;151;p4"/>
          <p:cNvPicPr>
            <a:picLocks noChangeAspect="1"/>
          </p:cNvPicPr>
          <p:nvPr/>
        </p:nvPicPr>
        <p:blipFill>
          <a:blip r:embed="rId3">
            <a:extLst/>
          </a:blip>
          <a:stretch>
            <a:fillRect/>
          </a:stretch>
        </p:blipFill>
        <p:spPr>
          <a:xfrm>
            <a:off x="8119870" y="713127"/>
            <a:ext cx="2635440" cy="2635439"/>
          </a:xfrm>
          <a:prstGeom prst="rect">
            <a:avLst/>
          </a:prstGeom>
          <a:ln w="12700">
            <a:miter lim="400000"/>
          </a:ln>
        </p:spPr>
      </p:pic>
      <p:sp>
        <p:nvSpPr>
          <p:cNvPr id="166" name="Google Shape;152;p4"/>
          <p:cNvSpPr/>
          <p:nvPr/>
        </p:nvSpPr>
        <p:spPr>
          <a:xfrm rot="5400000">
            <a:off x="-501760" y="5103257"/>
            <a:ext cx="2017580" cy="1014061"/>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67" name="Google Shape;153;p4"/>
          <p:cNvSpPr/>
          <p:nvPr/>
        </p:nvSpPr>
        <p:spPr>
          <a:xfrm rot="2700000">
            <a:off x="427916" y="5728708"/>
            <a:ext cx="485578" cy="485579"/>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pic>
        <p:nvPicPr>
          <p:cNvPr id="168" name="Google Shape;154;p4" descr="Google Shape;154;p4"/>
          <p:cNvPicPr>
            <a:picLocks noChangeAspect="1"/>
          </p:cNvPicPr>
          <p:nvPr/>
        </p:nvPicPr>
        <p:blipFill>
          <a:blip r:embed="rId4">
            <a:extLst/>
          </a:blip>
          <a:stretch>
            <a:fillRect/>
          </a:stretch>
        </p:blipFill>
        <p:spPr>
          <a:xfrm>
            <a:off x="8119870" y="3509433"/>
            <a:ext cx="3428664" cy="1552983"/>
          </a:xfrm>
          <a:prstGeom prst="rect">
            <a:avLst/>
          </a:prstGeom>
          <a:ln w="12700">
            <a:miter lim="400000"/>
          </a:ln>
        </p:spPr>
      </p:pic>
      <p:sp>
        <p:nvSpPr>
          <p:cNvPr id="169" name="Google Shape;150;p4"/>
          <p:cNvSpPr txBox="1"/>
          <p:nvPr/>
        </p:nvSpPr>
        <p:spPr>
          <a:xfrm>
            <a:off x="643467" y="1232008"/>
            <a:ext cx="6901193" cy="91807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nSpc>
                <a:spcPct val="90000"/>
              </a:lnSpc>
              <a:defRPr sz="2000">
                <a:latin typeface="Cambria Bold"/>
                <a:ea typeface="Cambria Bold"/>
                <a:cs typeface="Cambria Bold"/>
                <a:sym typeface="Cambria Bold"/>
              </a:defRPr>
            </a:pPr>
          </a:p>
          <a:p>
            <a:pPr>
              <a:lnSpc>
                <a:spcPct val="90000"/>
              </a:lnSpc>
              <a:defRPr sz="2000">
                <a:latin typeface="Cambria"/>
                <a:ea typeface="Cambria"/>
                <a:cs typeface="Cambria"/>
                <a:sym typeface="Cambria"/>
              </a:defRPr>
            </a:pPr>
            <a:r>
              <a:t>The “glue” that connects individual bioinformatics tools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72;p7"/>
          <p:cNvSpPr txBox="1"/>
          <p:nvPr>
            <p:ph type="body" idx="1"/>
          </p:nvPr>
        </p:nvSpPr>
        <p:spPr>
          <a:xfrm>
            <a:off x="838200" y="1825625"/>
            <a:ext cx="10515600" cy="4351200"/>
          </a:xfrm>
          <a:prstGeom prst="rect">
            <a:avLst/>
          </a:prstGeom>
        </p:spPr>
        <p:txBody>
          <a:bodyPr anchor="ctr"/>
          <a:lstStyle/>
          <a:p>
            <a:pPr marL="0" indent="0">
              <a:lnSpc>
                <a:spcPct val="72000"/>
              </a:lnSpc>
              <a:buSzTx/>
              <a:buNone/>
              <a:defRPr sz="1800"/>
            </a:pPr>
            <a:r>
              <a:t>Bash cheatsheet:</a:t>
            </a:r>
            <a:endParaRPr sz="2400"/>
          </a:p>
          <a:p>
            <a:pPr marL="0" indent="228600">
              <a:lnSpc>
                <a:spcPct val="72000"/>
              </a:lnSpc>
              <a:buSzTx/>
              <a:buNone/>
              <a:defRPr sz="2100"/>
            </a:pPr>
            <a:endParaRPr sz="2400"/>
          </a:p>
          <a:p>
            <a:pPr lvl="1" marL="685800" indent="-232408">
              <a:lnSpc>
                <a:spcPct val="72000"/>
              </a:lnSpc>
              <a:buSzPct val="100000"/>
              <a:defRPr sz="1800"/>
            </a:pPr>
            <a:r>
              <a:t>ls: list </a:t>
            </a:r>
          </a:p>
          <a:p>
            <a:pPr lvl="1" marL="685800" indent="-232408">
              <a:lnSpc>
                <a:spcPct val="72000"/>
              </a:lnSpc>
              <a:buSzPct val="100000"/>
              <a:defRPr sz="1800"/>
            </a:pPr>
            <a:r>
              <a:t>cd: change directory </a:t>
            </a:r>
          </a:p>
          <a:p>
            <a:pPr lvl="1" marL="685800" indent="-232408">
              <a:lnSpc>
                <a:spcPct val="72000"/>
              </a:lnSpc>
              <a:buSzPct val="100000"/>
              <a:defRPr sz="1800"/>
            </a:pPr>
            <a:r>
              <a:t>pwd: print working directory </a:t>
            </a:r>
          </a:p>
          <a:p>
            <a:pPr lvl="1" marL="685800" indent="-232408">
              <a:lnSpc>
                <a:spcPct val="72000"/>
              </a:lnSpc>
              <a:buSzPct val="100000"/>
              <a:defRPr sz="1800"/>
            </a:pPr>
            <a:r>
              <a:t>mkdir [directory_name]: make (create) directory</a:t>
            </a:r>
          </a:p>
          <a:p>
            <a:pPr lvl="1" marL="685800" indent="-202881">
              <a:lnSpc>
                <a:spcPct val="72000"/>
              </a:lnSpc>
              <a:buSzPct val="75000"/>
              <a:defRPr sz="1800"/>
            </a:pPr>
            <a:r>
              <a:t>rm [file_name]: remove file</a:t>
            </a:r>
          </a:p>
          <a:p>
            <a:pPr lvl="2" marL="1143000" indent="-202881">
              <a:lnSpc>
                <a:spcPct val="72000"/>
              </a:lnSpc>
              <a:buSzPct val="90000"/>
              <a:defRPr sz="1500"/>
            </a:pPr>
            <a:r>
              <a:t>e.g., removing all the files that end with .fasta: rm *.fasta</a:t>
            </a:r>
          </a:p>
          <a:p>
            <a:pPr lvl="2" marL="1143000" indent="-202881">
              <a:lnSpc>
                <a:spcPct val="72000"/>
              </a:lnSpc>
              <a:buSzPct val="90000"/>
              <a:defRPr sz="1500"/>
            </a:pPr>
            <a:r>
              <a:t>rm -r [directory]</a:t>
            </a:r>
          </a:p>
          <a:p>
            <a:pPr lvl="1" marL="685800" indent="-202881">
              <a:lnSpc>
                <a:spcPct val="72000"/>
              </a:lnSpc>
              <a:buSzPct val="75000"/>
              <a:defRPr sz="1800"/>
            </a:pPr>
            <a:r>
              <a:t>Press Ctrl+c to cancel the current running task</a:t>
            </a:r>
          </a:p>
          <a:p>
            <a:pPr marL="0" indent="0">
              <a:lnSpc>
                <a:spcPct val="72000"/>
              </a:lnSpc>
              <a:buSzTx/>
              <a:buNone/>
              <a:defRPr sz="2100"/>
            </a:pPr>
          </a:p>
          <a:p>
            <a:pPr marL="0" indent="0">
              <a:lnSpc>
                <a:spcPct val="72000"/>
              </a:lnSpc>
              <a:buSzTx/>
              <a:buNone/>
              <a:defRPr sz="2100"/>
            </a:pPr>
          </a:p>
        </p:txBody>
      </p:sp>
      <p:sp>
        <p:nvSpPr>
          <p:cNvPr id="172" name="Google Shape;173;p7"/>
          <p:cNvSpPr txBox="1"/>
          <p:nvPr>
            <p:ph type="title"/>
          </p:nvPr>
        </p:nvSpPr>
        <p:spPr>
          <a:xfrm>
            <a:off x="545223" y="347374"/>
            <a:ext cx="11268602" cy="1325701"/>
          </a:xfrm>
          <a:prstGeom prst="rect">
            <a:avLst/>
          </a:prstGeom>
        </p:spPr>
        <p:txBody>
          <a:bodyPr/>
          <a:lstStyle>
            <a:lvl1pPr>
              <a:defRPr sz="4000"/>
            </a:lvl1pPr>
          </a:lstStyle>
          <a:p>
            <a:pPr/>
            <a:r>
              <a:t>Get yourself familiar with basic Unix commands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74" name="Google Shape;178;p9"/>
          <p:cNvSpPr/>
          <p:nvPr/>
        </p:nvSpPr>
        <p:spPr>
          <a:xfrm>
            <a:off x="0" y="0"/>
            <a:ext cx="12192000" cy="6858000"/>
          </a:xfrm>
          <a:prstGeom prst="rect">
            <a:avLst/>
          </a:prstGeom>
          <a:solidFill>
            <a:srgbClr val="44546A"/>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75" name="Google Shape;179;p9"/>
          <p:cNvSpPr/>
          <p:nvPr/>
        </p:nvSpPr>
        <p:spPr>
          <a:xfrm rot="2700000">
            <a:off x="5671499" y="2376240"/>
            <a:ext cx="2105520" cy="210551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76" name="Google Shape;180;p9"/>
          <p:cNvSpPr/>
          <p:nvPr/>
        </p:nvSpPr>
        <p:spPr>
          <a:xfrm rot="2700000">
            <a:off x="-2036666" y="67602"/>
            <a:ext cx="6972592" cy="6826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55"/>
                </a:moveTo>
                <a:lnTo>
                  <a:pt x="6124" y="0"/>
                </a:lnTo>
                <a:lnTo>
                  <a:pt x="21600" y="0"/>
                </a:lnTo>
                <a:lnTo>
                  <a:pt x="21600" y="14881"/>
                </a:lnTo>
                <a:lnTo>
                  <a:pt x="15022"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77" name="Google Shape;181;p9"/>
          <p:cNvSpPr/>
          <p:nvPr/>
        </p:nvSpPr>
        <p:spPr>
          <a:xfrm rot="2700000">
            <a:off x="1839099" y="1809290"/>
            <a:ext cx="3790672" cy="421457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78" name="Google Shape;182;p9"/>
          <p:cNvSpPr/>
          <p:nvPr/>
        </p:nvSpPr>
        <p:spPr>
          <a:xfrm rot="2700000">
            <a:off x="1138683" y="1316431"/>
            <a:ext cx="4225137" cy="4225135"/>
          </a:xfrm>
          <a:prstGeom prst="rect">
            <a:avLst/>
          </a:prstGeom>
          <a:solidFill>
            <a:srgbClr val="FFFFFF"/>
          </a:solidFill>
          <a:ln w="12700">
            <a:miter lim="400000"/>
          </a:ln>
        </p:spPr>
        <p:txBody>
          <a:bodyPr lIns="0" tIns="0" rIns="0" bIns="0" anchor="ctr"/>
          <a:lstStyle/>
          <a:p>
            <a:pPr algn="ctr">
              <a:defRPr sz="1600">
                <a:solidFill>
                  <a:srgbClr val="FFFFFF"/>
                </a:solidFill>
                <a:latin typeface="Cambria"/>
                <a:ea typeface="Cambria"/>
                <a:cs typeface="Cambria"/>
                <a:sym typeface="Cambria"/>
              </a:defRPr>
            </a:pPr>
          </a:p>
        </p:txBody>
      </p:sp>
      <p:sp>
        <p:nvSpPr>
          <p:cNvPr id="179" name="Google Shape;183;p9"/>
          <p:cNvSpPr/>
          <p:nvPr/>
        </p:nvSpPr>
        <p:spPr>
          <a:xfrm rot="2700000">
            <a:off x="563919" y="753376"/>
            <a:ext cx="5353835" cy="5353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6" y="21277"/>
                </a:moveTo>
                <a:lnTo>
                  <a:pt x="19880" y="21277"/>
                </a:lnTo>
                <a:lnTo>
                  <a:pt x="19557" y="21600"/>
                </a:lnTo>
                <a:lnTo>
                  <a:pt x="3109" y="21600"/>
                </a:lnTo>
                <a:close/>
                <a:moveTo>
                  <a:pt x="1705" y="323"/>
                </a:moveTo>
                <a:lnTo>
                  <a:pt x="2028" y="0"/>
                </a:lnTo>
                <a:lnTo>
                  <a:pt x="21600" y="0"/>
                </a:lnTo>
                <a:lnTo>
                  <a:pt x="21600" y="19557"/>
                </a:lnTo>
                <a:lnTo>
                  <a:pt x="21277" y="19880"/>
                </a:lnTo>
                <a:lnTo>
                  <a:pt x="21277" y="323"/>
                </a:lnTo>
                <a:close/>
                <a:moveTo>
                  <a:pt x="0" y="2028"/>
                </a:moveTo>
                <a:lnTo>
                  <a:pt x="323" y="1705"/>
                </a:lnTo>
                <a:lnTo>
                  <a:pt x="323" y="18814"/>
                </a:lnTo>
                <a:lnTo>
                  <a:pt x="0" y="18491"/>
                </a:lnTo>
                <a:close/>
              </a:path>
            </a:pathLst>
          </a:custGeom>
          <a:solidFill>
            <a:srgbClr val="FFFFFF">
              <a:alpha val="60000"/>
            </a:srgb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0" name="Google Shape;184;p9"/>
          <p:cNvSpPr txBox="1"/>
          <p:nvPr>
            <p:ph type="title"/>
          </p:nvPr>
        </p:nvSpPr>
        <p:spPr>
          <a:xfrm>
            <a:off x="1116701" y="2452526"/>
            <a:ext cx="4248318" cy="1952948"/>
          </a:xfrm>
          <a:prstGeom prst="rect">
            <a:avLst/>
          </a:prstGeom>
        </p:spPr>
        <p:txBody>
          <a:bodyPr anchor="ctr"/>
          <a:lstStyle>
            <a:lvl1pPr algn="ctr">
              <a:defRPr sz="3600">
                <a:solidFill>
                  <a:srgbClr val="080808"/>
                </a:solidFill>
              </a:defRPr>
            </a:lvl1pPr>
          </a:lstStyle>
          <a:p>
            <a:pPr/>
            <a:r>
              <a:t>QIIME2 Installation</a:t>
            </a:r>
          </a:p>
        </p:txBody>
      </p:sp>
      <p:sp>
        <p:nvSpPr>
          <p:cNvPr id="181" name="Google Shape;185;p9"/>
          <p:cNvSpPr/>
          <p:nvPr/>
        </p:nvSpPr>
        <p:spPr>
          <a:xfrm rot="10800000">
            <a:off x="4298702" y="-1"/>
            <a:ext cx="2158855" cy="1079428"/>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2" name="Google Shape;186;p9"/>
          <p:cNvSpPr/>
          <p:nvPr/>
        </p:nvSpPr>
        <p:spPr>
          <a:xfrm rot="2700000">
            <a:off x="8869143" y="523672"/>
            <a:ext cx="1827639" cy="182763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3" name="Google Shape;187;p9"/>
          <p:cNvSpPr/>
          <p:nvPr/>
        </p:nvSpPr>
        <p:spPr>
          <a:xfrm rot="2700000">
            <a:off x="8624288" y="1584143"/>
            <a:ext cx="645369" cy="64536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4" name="Google Shape;188;p9"/>
          <p:cNvSpPr/>
          <p:nvPr/>
        </p:nvSpPr>
        <p:spPr>
          <a:xfrm rot="2700000">
            <a:off x="10934211" y="4355670"/>
            <a:ext cx="1981337" cy="27368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5637"/>
                </a:lnTo>
                <a:lnTo>
                  <a:pt x="13363" y="21600"/>
                </a:lnTo>
                <a:lnTo>
                  <a:pt x="0"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5" name="Google Shape;189;p9"/>
          <p:cNvSpPr/>
          <p:nvPr/>
        </p:nvSpPr>
        <p:spPr>
          <a:xfrm>
            <a:off x="5775435" y="3687690"/>
            <a:ext cx="6325512" cy="3170310"/>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7" name="Google Shape;194;p10"/>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88" name="Google Shape;195;p10"/>
          <p:cNvSpPr txBox="1"/>
          <p:nvPr>
            <p:ph type="title"/>
          </p:nvPr>
        </p:nvSpPr>
        <p:spPr>
          <a:xfrm>
            <a:off x="186275" y="643474"/>
            <a:ext cx="5119200" cy="5571002"/>
          </a:xfrm>
          <a:prstGeom prst="rect">
            <a:avLst/>
          </a:prstGeom>
        </p:spPr>
        <p:txBody>
          <a:bodyPr/>
          <a:lstStyle>
            <a:lvl1pPr>
              <a:defRPr sz="3600"/>
            </a:lvl1pPr>
          </a:lstStyle>
          <a:p>
            <a:pPr/>
            <a:r>
              <a:t>Install QIIME2 via Conda or Virtual Machine</a:t>
            </a:r>
          </a:p>
        </p:txBody>
      </p:sp>
      <p:sp>
        <p:nvSpPr>
          <p:cNvPr id="189" name="Google Shape;196;p10"/>
          <p:cNvSpPr/>
          <p:nvPr/>
        </p:nvSpPr>
        <p:spPr>
          <a:xfrm rot="2700000">
            <a:off x="-415188" y="-231224"/>
            <a:ext cx="1409492" cy="1876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402"/>
                </a:moveTo>
                <a:lnTo>
                  <a:pt x="9855" y="0"/>
                </a:lnTo>
                <a:lnTo>
                  <a:pt x="21600" y="0"/>
                </a:lnTo>
                <a:lnTo>
                  <a:pt x="21600" y="21600"/>
                </a:lnTo>
                <a:lnTo>
                  <a:pt x="18904"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90" name="Google Shape;197;p10"/>
          <p:cNvSpPr/>
          <p:nvPr/>
        </p:nvSpPr>
        <p:spPr>
          <a:xfrm rot="2700000">
            <a:off x="301285" y="1282787"/>
            <a:ext cx="485578" cy="485579"/>
          </a:xfrm>
          <a:prstGeom prst="rect">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91" name="Google Shape;198;p10"/>
          <p:cNvSpPr txBox="1"/>
          <p:nvPr>
            <p:ph type="body" idx="1"/>
          </p:nvPr>
        </p:nvSpPr>
        <p:spPr>
          <a:xfrm>
            <a:off x="5645375" y="-1262276"/>
            <a:ext cx="6035101" cy="5571002"/>
          </a:xfrm>
          <a:prstGeom prst="rect">
            <a:avLst/>
          </a:prstGeom>
        </p:spPr>
        <p:txBody>
          <a:bodyPr anchor="ctr"/>
          <a:lstStyle/>
          <a:p>
            <a:pPr marL="228600" indent="-228600">
              <a:spcBef>
                <a:spcPts val="0"/>
              </a:spcBef>
              <a:buSzPts val="2000"/>
              <a:defRPr sz="2000"/>
            </a:pPr>
            <a:r>
              <a:t>QIIME2 can be installed with all dependencies through conda</a:t>
            </a:r>
          </a:p>
          <a:p>
            <a:pPr marL="0" indent="228600">
              <a:spcBef>
                <a:spcPts val="0"/>
              </a:spcBef>
              <a:buSzTx/>
              <a:buNone/>
            </a:pPr>
            <a:endParaRPr sz="2000"/>
          </a:p>
          <a:p>
            <a:pPr marL="228600" indent="-228600">
              <a:spcBef>
                <a:spcPts val="0"/>
              </a:spcBef>
              <a:buSzPts val="2000"/>
              <a:defRPr sz="2000"/>
            </a:pPr>
            <a:r>
              <a:t>The Berkeley has a biology datahub </a:t>
            </a:r>
            <a:r>
              <a:rPr sz="1800"/>
              <a:t>(</a:t>
            </a:r>
            <a:r>
              <a:rPr sz="1800" u="sng">
                <a:solidFill>
                  <a:srgbClr val="0563C1"/>
                </a:solidFill>
                <a:uFill>
                  <a:solidFill>
                    <a:srgbClr val="0563C1"/>
                  </a:solidFill>
                </a:uFill>
                <a:hlinkClick r:id="rId2" invalidUrl="" action="" tgtFrame="" tooltip="" history="1" highlightClick="0" endSnd="0"/>
              </a:rPr>
              <a:t>https://biology.datahub.berkeley.edu/</a:t>
            </a:r>
            <a:r>
              <a:rPr sz="1800"/>
              <a:t>)</a:t>
            </a:r>
            <a:r>
              <a:t>  already has conda and QIIME2 installed :) </a:t>
            </a:r>
          </a:p>
        </p:txBody>
      </p:sp>
      <p:sp>
        <p:nvSpPr>
          <p:cNvPr id="192" name="Google Shape;199;p10"/>
          <p:cNvSpPr/>
          <p:nvPr/>
        </p:nvSpPr>
        <p:spPr>
          <a:xfrm rot="2700000">
            <a:off x="8809435" y="6033665"/>
            <a:ext cx="645369" cy="645369"/>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93" name="Google Shape;200;p10"/>
          <p:cNvSpPr/>
          <p:nvPr/>
        </p:nvSpPr>
        <p:spPr>
          <a:xfrm>
            <a:off x="8603443" y="5721108"/>
            <a:ext cx="2261966" cy="1136892"/>
          </a:xfrm>
          <a:prstGeom prst="triangle">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pic>
        <p:nvPicPr>
          <p:cNvPr id="194" name="Google Shape;201;p10" descr="Google Shape;201;p10"/>
          <p:cNvPicPr>
            <a:picLocks noChangeAspect="1"/>
          </p:cNvPicPr>
          <p:nvPr/>
        </p:nvPicPr>
        <p:blipFill>
          <a:blip r:embed="rId3">
            <a:extLst/>
          </a:blip>
          <a:stretch>
            <a:fillRect/>
          </a:stretch>
        </p:blipFill>
        <p:spPr>
          <a:xfrm>
            <a:off x="5645375" y="2993350"/>
            <a:ext cx="6458610" cy="3550976"/>
          </a:xfrm>
          <a:prstGeom prst="rect">
            <a:avLst/>
          </a:prstGeom>
          <a:ln w="12700">
            <a:miter lim="400000"/>
          </a:ln>
        </p:spPr>
      </p:pic>
      <p:sp>
        <p:nvSpPr>
          <p:cNvPr id="195" name="Google Shape;202;p10"/>
          <p:cNvSpPr/>
          <p:nvPr/>
        </p:nvSpPr>
        <p:spPr>
          <a:xfrm>
            <a:off x="8340100" y="3837799"/>
            <a:ext cx="784801" cy="808501"/>
          </a:xfrm>
          <a:prstGeom prst="ellipse">
            <a:avLst/>
          </a:prstGeom>
          <a:ln w="38100">
            <a:solidFill>
              <a:schemeClr val="accent4"/>
            </a:solidFill>
          </a:ln>
        </p:spPr>
        <p:txBody>
          <a:bodyPr lIns="0" tIns="0" rIns="0" bIns="0" anchor="ctr"/>
          <a:lstStyle/>
          <a:p>
            <a:pPr algn="ctr">
              <a:defRPr sz="1800">
                <a:solidFill>
                  <a:schemeClr val="accent4"/>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197" name="Google Shape;207;g2f8f4d036f4_0_245"/>
          <p:cNvSpPr/>
          <p:nvPr/>
        </p:nvSpPr>
        <p:spPr>
          <a:xfrm>
            <a:off x="0" y="0"/>
            <a:ext cx="12192000" cy="6858000"/>
          </a:xfrm>
          <a:prstGeom prst="rect">
            <a:avLst/>
          </a:prstGeom>
          <a:solidFill>
            <a:srgbClr val="44546A"/>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98" name="Google Shape;208;g2f8f4d036f4_0_245"/>
          <p:cNvSpPr/>
          <p:nvPr/>
        </p:nvSpPr>
        <p:spPr>
          <a:xfrm rot="2700000">
            <a:off x="5671448" y="2376260"/>
            <a:ext cx="2105624" cy="2105624"/>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199" name="Google Shape;209;g2f8f4d036f4_0_245"/>
          <p:cNvSpPr/>
          <p:nvPr/>
        </p:nvSpPr>
        <p:spPr>
          <a:xfrm rot="2700000">
            <a:off x="-2038576" y="68418"/>
            <a:ext cx="6976470" cy="68300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55"/>
                </a:moveTo>
                <a:lnTo>
                  <a:pt x="6124" y="0"/>
                </a:lnTo>
                <a:lnTo>
                  <a:pt x="21600" y="0"/>
                </a:lnTo>
                <a:lnTo>
                  <a:pt x="21600" y="14881"/>
                </a:lnTo>
                <a:lnTo>
                  <a:pt x="15022"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0" name="Google Shape;210;g2f8f4d036f4_0_245"/>
          <p:cNvSpPr/>
          <p:nvPr/>
        </p:nvSpPr>
        <p:spPr>
          <a:xfrm rot="2700000">
            <a:off x="1839059" y="1809327"/>
            <a:ext cx="3790799" cy="4214640"/>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1" name="Google Shape;211;g2f8f4d036f4_0_245"/>
          <p:cNvSpPr/>
          <p:nvPr/>
        </p:nvSpPr>
        <p:spPr>
          <a:xfrm rot="2700000">
            <a:off x="1138627" y="1316454"/>
            <a:ext cx="4225247" cy="4225247"/>
          </a:xfrm>
          <a:prstGeom prst="rect">
            <a:avLst/>
          </a:prstGeom>
          <a:solidFill>
            <a:srgbClr val="FFFFFF"/>
          </a:solidFill>
          <a:ln w="12700">
            <a:miter lim="400000"/>
          </a:ln>
        </p:spPr>
        <p:txBody>
          <a:bodyPr lIns="0" tIns="0" rIns="0" bIns="0" anchor="ctr"/>
          <a:lstStyle/>
          <a:p>
            <a:pPr algn="ctr">
              <a:defRPr sz="1600">
                <a:solidFill>
                  <a:srgbClr val="FFFFFF"/>
                </a:solidFill>
                <a:latin typeface="Cambria"/>
                <a:ea typeface="Cambria"/>
                <a:cs typeface="Cambria"/>
                <a:sym typeface="Cambria"/>
              </a:defRPr>
            </a:pPr>
          </a:p>
        </p:txBody>
      </p:sp>
      <p:sp>
        <p:nvSpPr>
          <p:cNvPr id="202" name="Google Shape;212;g2f8f4d036f4_0_245"/>
          <p:cNvSpPr/>
          <p:nvPr/>
        </p:nvSpPr>
        <p:spPr>
          <a:xfrm rot="2700000">
            <a:off x="562429" y="753992"/>
            <a:ext cx="5356814" cy="53568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86" y="21277"/>
                </a:moveTo>
                <a:lnTo>
                  <a:pt x="19880" y="21277"/>
                </a:lnTo>
                <a:lnTo>
                  <a:pt x="19557" y="21600"/>
                </a:lnTo>
                <a:lnTo>
                  <a:pt x="3109" y="21600"/>
                </a:lnTo>
                <a:close/>
                <a:moveTo>
                  <a:pt x="1705" y="323"/>
                </a:moveTo>
                <a:lnTo>
                  <a:pt x="2028" y="0"/>
                </a:lnTo>
                <a:lnTo>
                  <a:pt x="21600" y="0"/>
                </a:lnTo>
                <a:lnTo>
                  <a:pt x="21600" y="19557"/>
                </a:lnTo>
                <a:lnTo>
                  <a:pt x="21277" y="19880"/>
                </a:lnTo>
                <a:lnTo>
                  <a:pt x="21277" y="323"/>
                </a:lnTo>
                <a:close/>
                <a:moveTo>
                  <a:pt x="0" y="2028"/>
                </a:moveTo>
                <a:lnTo>
                  <a:pt x="323" y="1705"/>
                </a:lnTo>
                <a:lnTo>
                  <a:pt x="323" y="18814"/>
                </a:lnTo>
                <a:lnTo>
                  <a:pt x="0" y="18491"/>
                </a:lnTo>
                <a:close/>
              </a:path>
            </a:pathLst>
          </a:custGeom>
          <a:solidFill>
            <a:srgbClr val="FFFFFF">
              <a:alpha val="60000"/>
            </a:srgb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3" name="Google Shape;213;g2f8f4d036f4_0_245"/>
          <p:cNvSpPr txBox="1"/>
          <p:nvPr>
            <p:ph type="title"/>
          </p:nvPr>
        </p:nvSpPr>
        <p:spPr>
          <a:xfrm>
            <a:off x="1116701" y="2452526"/>
            <a:ext cx="4248301" cy="1953001"/>
          </a:xfrm>
          <a:prstGeom prst="rect">
            <a:avLst/>
          </a:prstGeom>
        </p:spPr>
        <p:txBody>
          <a:bodyPr anchor="ctr"/>
          <a:lstStyle>
            <a:lvl1pPr algn="ctr">
              <a:defRPr sz="3600">
                <a:solidFill>
                  <a:srgbClr val="080808"/>
                </a:solidFill>
              </a:defRPr>
            </a:lvl1pPr>
          </a:lstStyle>
          <a:p>
            <a:pPr/>
            <a:r>
              <a:t>QIIME2 Workflow</a:t>
            </a:r>
          </a:p>
        </p:txBody>
      </p:sp>
      <p:sp>
        <p:nvSpPr>
          <p:cNvPr id="204" name="Google Shape;214;g2f8f4d036f4_0_245"/>
          <p:cNvSpPr/>
          <p:nvPr/>
        </p:nvSpPr>
        <p:spPr>
          <a:xfrm rot="10800000">
            <a:off x="4298755" y="25"/>
            <a:ext cx="2158801" cy="1079401"/>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5" name="Google Shape;215;g2f8f4d036f4_0_245"/>
          <p:cNvSpPr/>
          <p:nvPr/>
        </p:nvSpPr>
        <p:spPr>
          <a:xfrm rot="2700000">
            <a:off x="8869098" y="523691"/>
            <a:ext cx="1827730" cy="1827730"/>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6" name="Google Shape;216;g2f8f4d036f4_0_245"/>
          <p:cNvSpPr/>
          <p:nvPr/>
        </p:nvSpPr>
        <p:spPr>
          <a:xfrm rot="2700000">
            <a:off x="8624319" y="1584129"/>
            <a:ext cx="645307" cy="645307"/>
          </a:xfrm>
          <a:prstGeom prst="rect">
            <a:avLst/>
          </a:prstGeom>
          <a:solidFill>
            <a:schemeClr val="accent4">
              <a:alpha val="29800"/>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7" name="Google Shape;217;g2f8f4d036f4_0_245"/>
          <p:cNvSpPr/>
          <p:nvPr/>
        </p:nvSpPr>
        <p:spPr>
          <a:xfrm rot="2700000">
            <a:off x="10933513" y="4355838"/>
            <a:ext cx="1982439" cy="27383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5637"/>
                </a:lnTo>
                <a:lnTo>
                  <a:pt x="13363" y="21600"/>
                </a:lnTo>
                <a:lnTo>
                  <a:pt x="0" y="21600"/>
                </a:lnTo>
                <a:close/>
              </a:path>
            </a:pathLst>
          </a:cu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
        <p:nvSpPr>
          <p:cNvPr id="208" name="Google Shape;218;g2f8f4d036f4_0_245"/>
          <p:cNvSpPr/>
          <p:nvPr/>
        </p:nvSpPr>
        <p:spPr>
          <a:xfrm>
            <a:off x="5775435" y="3687690"/>
            <a:ext cx="6325501" cy="3170401"/>
          </a:xfrm>
          <a:prstGeom prst="triangle">
            <a:avLst/>
          </a:prstGeom>
          <a:solidFill>
            <a:schemeClr val="accent1">
              <a:alpha val="29802"/>
            </a:schemeClr>
          </a:solidFill>
          <a:ln w="12700">
            <a:miter lim="400000"/>
          </a:ln>
        </p:spPr>
        <p:txBody>
          <a:bodyPr lIns="0" tIns="0" rIns="0" bIns="0" anchor="ctr"/>
          <a:lstStyle/>
          <a:p>
            <a:pPr algn="ctr">
              <a:defRPr sz="1800">
                <a:solidFill>
                  <a:srgbClr val="FFFFFF"/>
                </a:solidFill>
                <a:latin typeface="Cambria"/>
                <a:ea typeface="Cambria"/>
                <a:cs typeface="Cambria"/>
                <a:sym typeface="Cambria"/>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10" name="Google Shape;223;g2f8f4d036f4_0_260" descr="Google Shape;223;g2f8f4d036f4_0_260"/>
          <p:cNvPicPr>
            <a:picLocks noChangeAspect="1"/>
          </p:cNvPicPr>
          <p:nvPr/>
        </p:nvPicPr>
        <p:blipFill>
          <a:blip r:embed="rId2">
            <a:extLst/>
          </a:blip>
          <a:srcRect l="0" t="0" r="0" b="1786"/>
          <a:stretch>
            <a:fillRect/>
          </a:stretch>
        </p:blipFill>
        <p:spPr>
          <a:xfrm>
            <a:off x="479847" y="160795"/>
            <a:ext cx="11232300" cy="6536401"/>
          </a:xfrm>
          <a:prstGeom prst="rect">
            <a:avLst/>
          </a:prstGeom>
          <a:ln w="12700">
            <a:miter lim="400000"/>
          </a:ln>
        </p:spPr>
      </p:pic>
      <p:sp>
        <p:nvSpPr>
          <p:cNvPr id="211" name="Google Shape;224;g2f8f4d036f4_0_260"/>
          <p:cNvSpPr/>
          <p:nvPr/>
        </p:nvSpPr>
        <p:spPr>
          <a:xfrm>
            <a:off x="6534800" y="3192700"/>
            <a:ext cx="1237201" cy="21615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12" name="Google Shape;225;g2f8f4d036f4_0_260"/>
          <p:cNvSpPr/>
          <p:nvPr/>
        </p:nvSpPr>
        <p:spPr>
          <a:xfrm>
            <a:off x="3900125" y="1688600"/>
            <a:ext cx="2794801" cy="997201"/>
          </a:xfrm>
          <a:prstGeom prst="rect">
            <a:avLst/>
          </a:prstGeom>
          <a:solidFill>
            <a:srgbClr val="FFFFFF"/>
          </a:solidFill>
          <a:ln>
            <a:solidFill>
              <a:srgbClr val="FFFFFF"/>
            </a:solidFill>
          </a:ln>
        </p:spPr>
        <p:txBody>
          <a:bodyPr lIns="0" tIns="0" rIns="0" bIns="0" anchor="ctr"/>
          <a:lstStyle/>
          <a:p>
            <a:pPr algn="ctr">
              <a:defRPr>
                <a:latin typeface="Cambria"/>
                <a:ea typeface="Cambria"/>
                <a:cs typeface="Cambria"/>
                <a:sym typeface="Cambria"/>
              </a:defRPr>
            </a:pPr>
          </a:p>
        </p:txBody>
      </p:sp>
      <p:sp>
        <p:nvSpPr>
          <p:cNvPr id="213" name="Google Shape;227;g2f8f4d036f4_0_260"/>
          <p:cNvSpPr txBox="1"/>
          <p:nvPr/>
        </p:nvSpPr>
        <p:spPr>
          <a:xfrm>
            <a:off x="479849" y="234325"/>
            <a:ext cx="29136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1: import data</a:t>
            </a:r>
          </a:p>
        </p:txBody>
      </p:sp>
      <p:sp>
        <p:nvSpPr>
          <p:cNvPr id="214" name="Google Shape;228;g2f8f4d036f4_0_260"/>
          <p:cNvSpPr txBox="1"/>
          <p:nvPr/>
        </p:nvSpPr>
        <p:spPr>
          <a:xfrm>
            <a:off x="3657825" y="219025"/>
            <a:ext cx="29136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2: demultiplex</a:t>
            </a:r>
          </a:p>
        </p:txBody>
      </p:sp>
      <p:sp>
        <p:nvSpPr>
          <p:cNvPr id="215" name="Google Shape;229;g2f8f4d036f4_0_260"/>
          <p:cNvSpPr txBox="1"/>
          <p:nvPr/>
        </p:nvSpPr>
        <p:spPr>
          <a:xfrm>
            <a:off x="7295274" y="214525"/>
            <a:ext cx="42180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3: QC/features</a:t>
            </a:r>
          </a:p>
        </p:txBody>
      </p:sp>
      <p:sp>
        <p:nvSpPr>
          <p:cNvPr id="216" name="Google Shape;230;g2f8f4d036f4_0_260"/>
          <p:cNvSpPr txBox="1"/>
          <p:nvPr/>
        </p:nvSpPr>
        <p:spPr>
          <a:xfrm>
            <a:off x="9605925" y="1032950"/>
            <a:ext cx="4218001" cy="449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800">
                <a:solidFill>
                  <a:srgbClr val="3F3F3F"/>
                </a:solidFill>
                <a:latin typeface="Cambria"/>
                <a:ea typeface="Cambria"/>
                <a:cs typeface="Cambria"/>
                <a:sym typeface="Cambria"/>
              </a:defRPr>
            </a:lvl1pPr>
          </a:lstStyle>
          <a:p>
            <a:pPr/>
            <a:r>
              <a:t>(DADA2 or Deblur)</a:t>
            </a:r>
          </a:p>
        </p:txBody>
      </p:sp>
      <p:sp>
        <p:nvSpPr>
          <p:cNvPr id="217" name="Google Shape;231;g2f8f4d036f4_0_260"/>
          <p:cNvSpPr txBox="1"/>
          <p:nvPr/>
        </p:nvSpPr>
        <p:spPr>
          <a:xfrm>
            <a:off x="3987000" y="5881387"/>
            <a:ext cx="4218000"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5: alpha and beta diversity analysis </a:t>
            </a:r>
          </a:p>
        </p:txBody>
      </p:sp>
      <p:sp>
        <p:nvSpPr>
          <p:cNvPr id="218" name="Google Shape;232;g2f8f4d036f4_0_260"/>
          <p:cNvSpPr txBox="1"/>
          <p:nvPr/>
        </p:nvSpPr>
        <p:spPr>
          <a:xfrm>
            <a:off x="8002075" y="6204749"/>
            <a:ext cx="5474701"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4: phylogenetic tree </a:t>
            </a:r>
          </a:p>
        </p:txBody>
      </p:sp>
      <p:sp>
        <p:nvSpPr>
          <p:cNvPr id="219" name="Google Shape;233;g2f8f4d036f4_0_260"/>
          <p:cNvSpPr txBox="1"/>
          <p:nvPr/>
        </p:nvSpPr>
        <p:spPr>
          <a:xfrm>
            <a:off x="6540200" y="3652925"/>
            <a:ext cx="2293200" cy="1249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6: Taxonomic analysis</a:t>
            </a:r>
          </a:p>
        </p:txBody>
      </p:sp>
      <p:sp>
        <p:nvSpPr>
          <p:cNvPr id="220" name="Google Shape;234;g2f8f4d036f4_0_260"/>
          <p:cNvSpPr txBox="1"/>
          <p:nvPr/>
        </p:nvSpPr>
        <p:spPr>
          <a:xfrm>
            <a:off x="824400" y="2151925"/>
            <a:ext cx="5018100"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3F3F3F"/>
                </a:solidFill>
                <a:latin typeface="Cambria"/>
                <a:ea typeface="Cambria"/>
                <a:cs typeface="Cambria"/>
                <a:sym typeface="Cambria"/>
              </a:defRPr>
            </a:lvl1pPr>
          </a:lstStyle>
          <a:p>
            <a:pPr/>
            <a:r>
              <a:t>Step 7: Differential abundance testing with ANCOM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44546A"/>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