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37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33.xml"/>
  <Override ContentType="application/vnd.openxmlformats-officedocument.presentationml.slide+xml" PartName="/ppt/slides/slide36.xml"/>
  <Override ContentType="application/vnd.openxmlformats-officedocument.presentationml.slide+xml" PartName="/ppt/slides/slide35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3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38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31CFC20-D9F4-425F-B6DA-2B7CBF4E1972}">
  <a:tblStyle styleId="{831CFC20-D9F4-425F-B6DA-2B7CBF4E1972}" styleName="Table_0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C0242987-DE78-4A6D-8BEC-1790AD4A6758}" styleName="Table_1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19" Type="http://schemas.openxmlformats.org/officeDocument/2006/relationships/slide" Target="slides/slide14.xml"/><Relationship Id="rId36" Type="http://schemas.openxmlformats.org/officeDocument/2006/relationships/slide" Target="slides/slide3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40" Type="http://schemas.openxmlformats.org/officeDocument/2006/relationships/slide" Target="slides/slide35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1" Type="http://schemas.openxmlformats.org/officeDocument/2006/relationships/slide" Target="slides/slide36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42" Type="http://schemas.openxmlformats.org/officeDocument/2006/relationships/slide" Target="slides/slide37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43" Type="http://schemas.openxmlformats.org/officeDocument/2006/relationships/slide" Target="slides/slide38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www.robertlanfear.com/partitionfinder/" TargetMode="External"/></Relationships>
</file>

<file path=ppt/slides/_rels/slide3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RADseq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April Wright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you get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Fastq files filled with reads.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Refresher from last week: Fastq encodes data and quality information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you get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Fastq files filled with reads.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Refresher from last week: Fastq encodes data and quality information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Identified by the lane in the machine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Coded with barcodes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Processing RADseq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Process Fastq files into individual samples</a:t>
            </a:r>
          </a:p>
          <a:p>
            <a:pPr indent="-381000" lvl="1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‘Demultiplex’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Processing RADseq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Process Fastq files into individual samples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‘Demultiplex’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Result: sequence data are now tagged to individuals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Processing RADseq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Process Fastq files into individual samples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‘Demultiplex’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Result: sequence data are now tagged to individuals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Process check: Do individuals have the same amount of data?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7654"/>
            <a:ext cx="9143997" cy="480819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1560850" y="869475"/>
            <a:ext cx="2461799" cy="21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for file*fq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do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wc -l $file &gt;&gt; counts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done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7654"/>
            <a:ext cx="9143997" cy="4808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Two Major Pipelines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Stacks and pyRAD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Locus-building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875" y="1145050"/>
            <a:ext cx="6049750" cy="38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593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Locus-building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325" y="845750"/>
            <a:ext cx="5143500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What are RADseq data?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How do we analyze these data for population history and phylogenetics?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How is RADseq data usually collected here on campus?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593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Locus-building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325" y="845750"/>
            <a:ext cx="5143500" cy="42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6861500" y="1037075"/>
            <a:ext cx="2116199" cy="178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# of loci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rPr lang="en" sz="1800"/>
              <a:t># of reads at a locus </a:t>
            </a:r>
          </a:p>
        </p:txBody>
      </p:sp>
      <p:cxnSp>
        <p:nvCxnSpPr>
          <p:cNvPr id="159" name="Shape 159"/>
          <p:cNvCxnSpPr/>
          <p:nvPr/>
        </p:nvCxnSpPr>
        <p:spPr>
          <a:xfrm>
            <a:off x="7971900" y="1079000"/>
            <a:ext cx="0" cy="471300"/>
          </a:xfrm>
          <a:prstGeom prst="straightConnector1">
            <a:avLst/>
          </a:prstGeom>
          <a:noFill/>
          <a:ln cap="flat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0" name="Shape 160"/>
          <p:cNvCxnSpPr/>
          <p:nvPr/>
        </p:nvCxnSpPr>
        <p:spPr>
          <a:xfrm rot="10800000">
            <a:off x="8606150" y="1780899"/>
            <a:ext cx="0" cy="471300"/>
          </a:xfrm>
          <a:prstGeom prst="straightConnector1">
            <a:avLst/>
          </a:prstGeom>
          <a:noFill/>
          <a:ln cap="flat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930" y="1200155"/>
            <a:ext cx="8127618" cy="20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Locus-building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So far, </a:t>
            </a:r>
            <a:r>
              <a:rPr i="1" lang="en"/>
              <a:t>within </a:t>
            </a:r>
            <a:r>
              <a:rPr lang="en"/>
              <a:t>sample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pyRAD has an additional alignment step and estimate error rate and heterozygosity. It uses these measures to build consensus sequences for the individual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Locus-building: across individuals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875" y="1145050"/>
            <a:ext cx="6049750" cy="38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Locus-building: across individuals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325" y="845750"/>
            <a:ext cx="5143500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Shape 189"/>
          <p:cNvGraphicFramePr/>
          <p:nvPr/>
        </p:nvGraphicFramePr>
        <p:xfrm>
          <a:off x="-6150" y="95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{831CFC20-D9F4-425F-B6DA-2B7CBF4E1972}</a:tableStyleId>
              </a:tblPr>
              <a:tblGrid>
                <a:gridCol w="828575"/>
                <a:gridCol w="828575"/>
                <a:gridCol w="828575"/>
                <a:gridCol w="828575"/>
                <a:gridCol w="828575"/>
                <a:gridCol w="828575"/>
                <a:gridCol w="828575"/>
                <a:gridCol w="828575"/>
                <a:gridCol w="828575"/>
                <a:gridCol w="755250"/>
                <a:gridCol w="9019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Locus1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L9</a:t>
                      </a:r>
                    </a:p>
                  </a:txBody>
                  <a:tcPr marT="91425" marB="91425" marR="91425" marL="91425">
                    <a:lnB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L10</a:t>
                      </a:r>
                    </a:p>
                  </a:txBody>
                  <a:tcPr marT="91425" marB="91425" marR="91425" marL="91425">
                    <a:lnB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Sample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Sp. 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Sp. 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Sp. 4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90" name="Shape 190"/>
          <p:cNvSpPr txBox="1"/>
          <p:nvPr/>
        </p:nvSpPr>
        <p:spPr>
          <a:xfrm>
            <a:off x="1110400" y="3928325"/>
            <a:ext cx="6033900" cy="70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Green =  present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Red = absent</a:t>
            </a:r>
          </a:p>
          <a:p>
            <a:pPr>
              <a:spcBef>
                <a:spcPts val="0"/>
              </a:spcBef>
              <a:buNone/>
            </a:pPr>
            <a:r>
              <a:rPr b="1" lang="en"/>
              <a:t>Blue = fragment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Shape 195"/>
          <p:cNvGraphicFramePr/>
          <p:nvPr/>
        </p:nvGraphicFramePr>
        <p:xfrm>
          <a:off x="-6150" y="95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{C0242987-DE78-4A6D-8BEC-1790AD4A6758}</a:tableStyleId>
              </a:tblPr>
              <a:tblGrid>
                <a:gridCol w="828575"/>
                <a:gridCol w="828575"/>
                <a:gridCol w="828575"/>
                <a:gridCol w="828575"/>
                <a:gridCol w="828575"/>
                <a:gridCol w="828575"/>
                <a:gridCol w="828575"/>
                <a:gridCol w="828575"/>
                <a:gridCol w="828575"/>
                <a:gridCol w="755250"/>
                <a:gridCol w="9019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Locus1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L9</a:t>
                      </a:r>
                    </a:p>
                  </a:txBody>
                  <a:tcPr marT="91425" marB="91425" marR="91425" marL="91425">
                    <a:lnB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L10</a:t>
                      </a:r>
                    </a:p>
                  </a:txBody>
                  <a:tcPr marT="91425" marB="91425" marR="91425" marL="91425">
                    <a:lnB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Sample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Sp. 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Sp. 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Sp. 4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w="9525">
                      <a:solidFill>
                        <a:schemeClr val="accent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96" name="Shape 196"/>
          <p:cNvSpPr txBox="1"/>
          <p:nvPr/>
        </p:nvSpPr>
        <p:spPr>
          <a:xfrm>
            <a:off x="1110400" y="3928325"/>
            <a:ext cx="6033900" cy="70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Green =  present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Red = absent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Blue = fragment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Making the matrix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How many populations must a loci be present in in order to be output?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What kind of output do you want?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Making the Matrix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Phylogenetic trees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Often take all SNPs at a locus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STRUCTURE</a:t>
            </a:r>
          </a:p>
          <a:p>
            <a:pPr indent="-381000" lvl="1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Don’t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Making the Matrix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Phylogenetic trees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Often take all SNPs at a locus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Lots of literature on missing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STRUCTURE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Don’t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Not nearly as much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RADseq data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Genome reduction technology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Aim: Obtain thousands of variable sites that could be used for QTL, genotyping population history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Making the Matrix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Phylogenetic trees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Often take all SNPs at a locus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Lots of literature on missing data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Do you need all individuals?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STRUCTURE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Don’t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Not nearly as much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Specific assumptions about Hardy-Weinberg equilibrium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Structure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Data can generally be run as-is from either Stacks or pyRAD</a:t>
            </a:r>
          </a:p>
          <a:p>
            <a:pPr indent="-381000" lvl="1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Note: Stacks adds a footer to Phylip files and a header to structure: remove these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57200" y="4469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Special challenges for phylogenetic trees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We don’t know where our data came from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57200" y="4469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Special challenges for phylogenetic trees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We don’t know where our data came from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Partitions? 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http://www.robertlanfear.com/partitionfinder/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Huge amounts of missing data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Acquisition bias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Parsimony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Mk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https://github.com/stamatak/standard-RAxML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GSAF manages this data type</a:t>
            </a:r>
          </a:p>
        </p:txBody>
      </p:sp>
      <p:sp>
        <p:nvSpPr>
          <p:cNvPr id="244" name="Shape 2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Here at UT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GSAF manages this data type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Sample prep managed in-lab, sequencing performed at GSAF</a:t>
            </a:r>
          </a:p>
        </p:txBody>
      </p:sp>
      <p:sp>
        <p:nvSpPr>
          <p:cNvPr id="250" name="Shape 2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Here at UT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TACC has STACKS on both Lonestar and Stampede</a:t>
            </a:r>
          </a:p>
        </p:txBody>
      </p:sp>
      <p:sp>
        <p:nvSpPr>
          <p:cNvPr id="256" name="Shape 2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Analyses on TACC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TACC has STACKS on both Lonestar and Stampede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Do not have pyRAD, though the SciPy Stack is present to run pyRAD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http://wrightaprilm.github.io/posts/pyrad-and-tacc.html</a:t>
            </a:r>
          </a:p>
        </p:txBody>
      </p:sp>
      <p:sp>
        <p:nvSpPr>
          <p:cNvPr id="262" name="Shape 2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Analyses on TACC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RADseq data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Genome reduction technology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Aim: Obtain thousands of variable sites that could be used for QTL, genotyping population history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Especially for non-model organisms, as it requires no reference genome (though you can use one for mapping)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RADseq data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600" y="1200149"/>
            <a:ext cx="7299625" cy="33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136175" y="4577825"/>
            <a:ext cx="4064399" cy="36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Peterson et al. 2012 PLoS ONE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RADseq data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600" y="1200149"/>
            <a:ext cx="7299625" cy="33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4095950" y="859000"/>
            <a:ext cx="6033900" cy="70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523775" y="4525450"/>
            <a:ext cx="6138600" cy="31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1800"/>
              <a:t>Restriction Site:</a:t>
            </a:r>
            <a:r>
              <a:rPr lang="en" sz="1800"/>
              <a:t> 4-8 nucleotide sequences in genome; recognized by restriction enzymes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RADseq data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600" y="1200149"/>
            <a:ext cx="7299625" cy="33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4095950" y="859000"/>
            <a:ext cx="6033900" cy="70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523775" y="4525450"/>
            <a:ext cx="6138600" cy="31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Restriction Enzyme:</a:t>
            </a:r>
            <a:r>
              <a:rPr lang="en" sz="1800"/>
              <a:t> Enzyme to cut at a restriction site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RADseq data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600" y="1200149"/>
            <a:ext cx="7299625" cy="33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4095950" y="859000"/>
            <a:ext cx="6033900" cy="70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523775" y="4525450"/>
            <a:ext cx="6138600" cy="31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Read: a set of bp obtained via RADseq. Of a target size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RADseq data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600" y="1200149"/>
            <a:ext cx="7299625" cy="33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4095950" y="859000"/>
            <a:ext cx="6033900" cy="70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523775" y="4525450"/>
            <a:ext cx="6138600" cy="31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Barcode:  </a:t>
            </a:r>
            <a:r>
              <a:rPr lang="en" sz="1800"/>
              <a:t>Added sequence of nucleotides so samples can be identified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