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90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292" r:id="rId30"/>
    <p:sldId id="307" r:id="rId31"/>
    <p:sldId id="294" r:id="rId32"/>
    <p:sldId id="296" r:id="rId33"/>
    <p:sldId id="309" r:id="rId34"/>
    <p:sldId id="305" r:id="rId3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F0327A-1494-4E8E-83A8-863E23AE83B4}">
  <a:tblStyle styleId="{21F0327A-1494-4E8E-83A8-863E23AE83B4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3B3C445-432A-49A0-B139-473962B9F389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CE144A60-E7E4-43AC-BBDC-E98507A1DF98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50D7242-5E3A-4AF5-A7C2-AA6F1B7DD364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6302443-4BC2-4448-95BD-0D499EAF336D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FD3F8FD-998A-4BAB-BFAB-6E437267A26E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A4A6689-C008-4D33-863B-68EB54CB4284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21948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Script vs program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2min2code.com/categories/unix_commands" TargetMode="External"/><Relationship Id="rId4" Type="http://schemas.openxmlformats.org/officeDocument/2006/relationships/hyperlink" Target="http://allesinalab.uchicago.edu/wp-content/uploads/2014/05/IntroSciComp2014.pdf" TargetMode="External"/><Relationship Id="rId5" Type="http://schemas.openxmlformats.org/officeDocument/2006/relationships/hyperlink" Target="http://greenteapress.com/thinkpython/thinkpython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First </a:t>
            </a:r>
            <a:r>
              <a:rPr lang="en" dirty="0" smtClean="0"/>
              <a:t>lecture</a:t>
            </a:r>
            <a:r>
              <a:rPr lang="en-US" dirty="0" smtClean="0"/>
              <a:t>: Unix</a:t>
            </a:r>
            <a:endParaRPr lang="en" dirty="0"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programming?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One or more scripts saved in text files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Must be accessible to the operating system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Creating software and scripts is the goal.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Your operating system itself is just a collection of scripts that interoperate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Why programming?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Repeatability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A script can be a record of what happened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Especially important when things go wrong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Publishing scripts is cool - you want to be cool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Software builds on itself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Take advantage and be part of evolution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E.g.: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Make a software pipeline to collect, catalogue, and align sequences in a repeatable and well-documented fashion.  Now give it to somebody else so they can do it too.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Speed</a:t>
            </a:r>
            <a:endParaRPr lang="en"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first and most central goal of computer science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People have been working on this for over 50yrs.  Take advantage of them.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E.g.: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"I wrote down all this data, and now I need to divide every number by 4.28!"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"My NGS text file is too big to be opened by any text editor known to man!"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Automation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Do the same thing lots of times 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Let's face it, some tasks are simply below you.</a:t>
            </a:r>
          </a:p>
          <a:p>
            <a:pPr marL="914400" lvl="1" indent="-381000" rtl="0">
              <a:spcBef>
                <a:spcPts val="48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Nothing is below a c</a:t>
            </a:r>
            <a:r>
              <a:rPr lang="en" sz="2400"/>
              <a:t>omputer</a:t>
            </a:r>
            <a:r>
              <a:rPr lang="en"/>
              <a:t>, and it's</a:t>
            </a:r>
            <a:r>
              <a:rPr lang="en" sz="2400"/>
              <a:t> way better at this than you are anyway</a:t>
            </a:r>
            <a:r>
              <a:rPr lang="en"/>
              <a:t>.</a:t>
            </a:r>
          </a:p>
          <a:p>
            <a:pPr marL="0" lvl="0" indent="0" rtl="0">
              <a:spcBef>
                <a:spcPts val="480"/>
              </a:spcBef>
              <a:buNone/>
            </a:pPr>
            <a:endParaRPr/>
          </a:p>
          <a:p>
            <a:pPr marL="457200" lvl="0" indent="-419100" rtl="0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E.g.:</a:t>
            </a:r>
          </a:p>
          <a:p>
            <a:pPr marL="914400" lvl="1" indent="-381000" rtl="0">
              <a:spcBef>
                <a:spcPts val="48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"I collected two months of data on color, sex, body size, and gut content of five different species at 7 different field sites, but my advisor says only take sex and color from 2 species at 5 field sites.  How do I put all this in one text file in under 2 seconds?"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endParaRPr b="0">
              <a:solidFill>
                <a:srgbClr val="FFFFFF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endParaRPr b="0">
              <a:solidFill>
                <a:srgbClr val="FFFFFF"/>
              </a:solidFill>
            </a:endParaRPr>
          </a:p>
          <a:p>
            <a:pPr lvl="0" rtl="0">
              <a:spcBef>
                <a:spcPts val="600"/>
              </a:spcBef>
              <a:buNone/>
            </a:pPr>
            <a:r>
              <a:rPr lang="en" b="0">
                <a:solidFill>
                  <a:srgbClr val="FFFFFF"/>
                </a:solidFill>
              </a:rPr>
              <a:t>Elements of Style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Which language to use?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Is your code readable by others?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Is your code readable by you?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How can you appropriately break up tasks?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Languages!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There are many, many computer programming languages.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Languages!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There are many, many computer programming languages.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Things to consider: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Languages!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There are many, many computer programming languages.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Things to consider:</a:t>
            </a:r>
          </a:p>
          <a:p>
            <a:pPr marL="914400" lvl="1" indent="-419100" rtl="0">
              <a:spcBef>
                <a:spcPts val="60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3000"/>
              <a:t>Speed versus readability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Languages!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There are many, many computer programming languages.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Things to consider:</a:t>
            </a:r>
          </a:p>
          <a:p>
            <a:pPr marL="914400" lvl="1" indent="-419100" rtl="0">
              <a:spcBef>
                <a:spcPts val="60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3000"/>
              <a:t>Speed versus readability</a:t>
            </a:r>
          </a:p>
          <a:p>
            <a:pPr marL="914400" lvl="1" indent="-419100" rtl="0">
              <a:spcBef>
                <a:spcPts val="60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3000"/>
              <a:t>Documentation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Languages!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There are many, many computer programming languages.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Things to consider:</a:t>
            </a:r>
          </a:p>
          <a:p>
            <a:pPr marL="914400" lvl="1" indent="-419100" rtl="0">
              <a:spcBef>
                <a:spcPts val="60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3000"/>
              <a:t>Speed versus readability</a:t>
            </a:r>
          </a:p>
          <a:p>
            <a:pPr marL="914400" lvl="1" indent="-419100" rtl="0">
              <a:spcBef>
                <a:spcPts val="60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3000"/>
              <a:t>Documentation</a:t>
            </a:r>
          </a:p>
          <a:p>
            <a:pPr marL="457200" lvl="0" indent="-419100" rtl="0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3000"/>
              <a:t>What are people in your field are using?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Stats - R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Dense computation - C &amp; C++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Next-Gen - Perl &amp; Python &amp; Unix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Unix is often used as "glue" in workflows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we'll cover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 smtClean="0"/>
              <a:t>What </a:t>
            </a:r>
            <a:r>
              <a:rPr lang="en" dirty="0"/>
              <a:t>is programming?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Why use programming?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The Unix environment.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-316793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/>
              <a:t>Why Python?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00877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 dirty="0"/>
              <a:t>General concepts almost universal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 dirty="0"/>
              <a:t>Readable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 dirty="0"/>
              <a:t>Popular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800" dirty="0"/>
              <a:t>Well-documented</a:t>
            </a:r>
          </a:p>
        </p:txBody>
      </p:sp>
      <p:sp>
        <p:nvSpPr>
          <p:cNvPr id="4" name="Shape 186"/>
          <p:cNvSpPr txBox="1">
            <a:spLocks/>
          </p:cNvSpPr>
          <p:nvPr/>
        </p:nvSpPr>
        <p:spPr>
          <a:xfrm>
            <a:off x="470432" y="26362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 smtClean="0"/>
              <a:t>Why Unix?</a:t>
            </a:r>
            <a:endParaRPr lang="en" sz="3200" dirty="0"/>
          </a:p>
        </p:txBody>
      </p:sp>
      <p:sp>
        <p:nvSpPr>
          <p:cNvPr id="5" name="Shape 187"/>
          <p:cNvSpPr txBox="1">
            <a:spLocks/>
          </p:cNvSpPr>
          <p:nvPr/>
        </p:nvSpPr>
        <p:spPr>
          <a:xfrm>
            <a:off x="470432" y="3961776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457200" indent="-419100"/>
            <a:r>
              <a:rPr lang="en" sz="2800" dirty="0" smtClean="0"/>
              <a:t>General concepts almost universal</a:t>
            </a:r>
          </a:p>
          <a:p>
            <a:pPr marL="457200" indent="-419100"/>
            <a:r>
              <a:rPr lang="en" sz="2800" dirty="0" smtClean="0"/>
              <a:t>Operating system written in C</a:t>
            </a:r>
          </a:p>
          <a:p>
            <a:pPr marL="457200" indent="-419100"/>
            <a:r>
              <a:rPr lang="en" sz="2800" dirty="0" smtClean="0"/>
              <a:t>Very fast</a:t>
            </a:r>
          </a:p>
          <a:p>
            <a:pPr marL="457200" indent="-419100"/>
            <a:r>
              <a:rPr lang="en" sz="2800" dirty="0" smtClean="0"/>
              <a:t>Almost universally used in computers, supercomputers and file systems</a:t>
            </a:r>
            <a:endParaRPr lang="en" sz="2000" dirty="0" smtClean="0"/>
          </a:p>
          <a:p>
            <a:pPr>
              <a:buFont typeface="Arial"/>
              <a:buNone/>
            </a:pPr>
            <a:endParaRPr lang="en" sz="28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note on backups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Everyone should back up their computer regularly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We will discuss some commands today that can remove files</a:t>
            </a:r>
          </a:p>
          <a:p>
            <a:pPr marL="914400" lvl="1" indent="-3810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They can be strung together to remove your whole file system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57199" y="3256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 taste of Unix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Commands are small programs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Type name of command and hit "enter"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Unix searches for the program's text file, and executes it.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Programs have preset arguments which change their behavior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Find these in the manual pages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They interact with files that are in the folder (directory) that you're in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Interact with Unix via a "shell"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The shell channels information between the user and the Unix programs through "standard streams"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Information on screen is called standard output or "stdout"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Input to programs is "</a:t>
            </a:r>
            <a:r>
              <a:rPr lang="en" dirty="0" smtClean="0"/>
              <a:t>stdin”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" name="Shape 192"/>
          <p:cNvSpPr txBox="1">
            <a:spLocks noGrp="1"/>
          </p:cNvSpPr>
          <p:nvPr>
            <p:ph type="title"/>
          </p:nvPr>
        </p:nvSpPr>
        <p:spPr>
          <a:xfrm>
            <a:off x="457199" y="32568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 taste of Unix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systems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Your computer contains a nested hierarchy of directories.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systems</a:t>
            </a:r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Your computer contains a nested hierarchy of directories.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Keeping track of where you are in the file structure of your computer is an important component of programming.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systems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Your computer contains a nested hierarchy of directories.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Keeping track of where you are in the file structure of your computer is an important component of programming.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The highest level is the root (denoted: /)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systems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Your computer contains a nested hierarchy of directories.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Keeping track of where you are in the file structure of your computer is an important component of programming.</a:t>
            </a:r>
          </a:p>
          <a:p>
            <a:pPr marL="914400" lvl="1" indent="-381000">
              <a:buSzPct val="80000"/>
            </a:pPr>
            <a:r>
              <a:rPr lang="en" dirty="0"/>
              <a:t>The highest level is the </a:t>
            </a:r>
            <a:r>
              <a:rPr lang="en" dirty="0" smtClean="0"/>
              <a:t>root</a:t>
            </a:r>
            <a:r>
              <a:rPr lang="en-US" dirty="0" smtClean="0"/>
              <a:t> </a:t>
            </a:r>
            <a:r>
              <a:rPr lang="en" dirty="0"/>
              <a:t>(denoted: </a:t>
            </a:r>
            <a:r>
              <a:rPr lang="en" dirty="0" smtClean="0"/>
              <a:t>/)</a:t>
            </a:r>
            <a:endParaRPr lang="en"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There are several high-level directories that users don't usually go into where programs files are stored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/usr/bin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/usr/lib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 path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Every file has an address on your computer</a:t>
            </a:r>
          </a:p>
          <a:p>
            <a:pPr marL="914400" lvl="1" indent="-38100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This is the filepath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path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Every file has an address on your computer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This is the filepath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If you are going to do an operation on a file, you'll need it's address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Literature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48441" y="1417637"/>
            <a:ext cx="8895559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1">
              <a:buNone/>
            </a:pPr>
            <a:r>
              <a:rPr lang="en-US" sz="2000" dirty="0" smtClean="0"/>
              <a:t>Unix</a:t>
            </a:r>
          </a:p>
          <a:p>
            <a:pPr marL="342900" lvl="1" indent="-342900"/>
            <a:r>
              <a:rPr lang="en-US" sz="1800" dirty="0" smtClean="0"/>
              <a:t>“2 Minutes to code”: </a:t>
            </a:r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://2min2code.com/categories/</a:t>
            </a:r>
            <a:r>
              <a:rPr lang="en-US" sz="1800" dirty="0" smtClean="0">
                <a:hlinkClick r:id="rId3"/>
              </a:rPr>
              <a:t>unix_commands</a:t>
            </a:r>
            <a:r>
              <a:rPr lang="en-US" sz="1800" dirty="0" smtClean="0"/>
              <a:t> </a:t>
            </a:r>
          </a:p>
          <a:p>
            <a:pPr marL="342900" lvl="1" indent="-342900"/>
            <a:endParaRPr lang="en-US" sz="1800" dirty="0"/>
          </a:p>
          <a:p>
            <a:pPr lvl="1">
              <a:buNone/>
            </a:pPr>
            <a:r>
              <a:rPr lang="en-US" sz="2000" dirty="0" smtClean="0"/>
              <a:t>Integrative computing with Python</a:t>
            </a:r>
          </a:p>
          <a:p>
            <a:pPr marL="342900" lvl="1" indent="-342900"/>
            <a:r>
              <a:rPr lang="en-US" sz="1800" dirty="0"/>
              <a:t>"Practical Computing for Biologists" (Haddock and Dunn): Great for beginners, mostly geared towards text editing</a:t>
            </a:r>
          </a:p>
          <a:p>
            <a:pPr marL="342900" lvl="1" indent="-342900"/>
            <a:r>
              <a:rPr lang="en-US" sz="1800" dirty="0"/>
              <a:t>“Introduction to Scientific Computing for Biologists” </a:t>
            </a:r>
            <a:r>
              <a:rPr lang="en-US" sz="1800" dirty="0" smtClean="0"/>
              <a:t>(Stefano </a:t>
            </a:r>
            <a:r>
              <a:rPr lang="en-US" sz="1800" dirty="0" err="1" smtClean="0"/>
              <a:t>Allesina</a:t>
            </a:r>
            <a:r>
              <a:rPr lang="en-US" sz="1800" dirty="0" smtClean="0"/>
              <a:t>)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://allesinalab.uchicago.edu/wp-content/uploads/2014/05/IntroSciComp2014.pdf</a:t>
            </a:r>
            <a:r>
              <a:rPr lang="en-US" sz="1800" dirty="0"/>
              <a:t> </a:t>
            </a:r>
          </a:p>
          <a:p>
            <a:pPr lvl="1">
              <a:buNone/>
            </a:pPr>
            <a:endParaRPr lang="en-US" sz="2000" dirty="0" smtClean="0"/>
          </a:p>
          <a:p>
            <a:pPr marL="38100">
              <a:buNone/>
            </a:pPr>
            <a:r>
              <a:rPr lang="en-US" sz="2000" dirty="0" smtClean="0"/>
              <a:t>Python</a:t>
            </a:r>
          </a:p>
          <a:p>
            <a:pPr marL="381000" lvl="1" indent="-342900"/>
            <a:r>
              <a:rPr lang="en" sz="1800" dirty="0" smtClean="0"/>
              <a:t>"</a:t>
            </a:r>
            <a:r>
              <a:rPr lang="en" sz="1800" dirty="0"/>
              <a:t>Bioinformatics Programming in </a:t>
            </a:r>
            <a:r>
              <a:rPr lang="en" sz="1800" dirty="0" smtClean="0"/>
              <a:t>Python”</a:t>
            </a:r>
            <a:r>
              <a:rPr lang="en-US" sz="1800" dirty="0" smtClean="0"/>
              <a:t>: </a:t>
            </a:r>
            <a:r>
              <a:rPr lang="en-US" sz="1800" dirty="0" err="1" smtClean="0"/>
              <a:t>i</a:t>
            </a:r>
            <a:r>
              <a:rPr lang="en" sz="1800" dirty="0" smtClean="0"/>
              <a:t>n </a:t>
            </a:r>
            <a:r>
              <a:rPr lang="en" sz="1800" dirty="0"/>
              <a:t>Python 3, but good </a:t>
            </a:r>
            <a:r>
              <a:rPr lang="en" sz="1800" dirty="0" smtClean="0"/>
              <a:t>metho</a:t>
            </a:r>
            <a:r>
              <a:rPr lang="en-US" sz="1800" dirty="0" err="1" smtClean="0"/>
              <a:t>dology</a:t>
            </a:r>
            <a:endParaRPr lang="en-US" sz="1800" dirty="0"/>
          </a:p>
          <a:p>
            <a:pPr marL="381000" lvl="1" indent="-342900"/>
            <a:r>
              <a:rPr lang="en-US" sz="1800" dirty="0" smtClean="0"/>
              <a:t>”Think python” (Downey): </a:t>
            </a:r>
            <a:r>
              <a:rPr lang="en" sz="18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" sz="1800" u="sng" dirty="0">
                <a:solidFill>
                  <a:schemeClr val="hlink"/>
                </a:solidFill>
                <a:hlinkClick r:id="rId5"/>
              </a:rPr>
              <a:t>://</a:t>
            </a:r>
            <a:r>
              <a:rPr lang="en" sz="1800" u="sng" dirty="0" smtClean="0">
                <a:solidFill>
                  <a:schemeClr val="hlink"/>
                </a:solidFill>
                <a:hlinkClick r:id="rId5"/>
              </a:rPr>
              <a:t>greenteapress.com/thinkpython/thinkpython.pdf</a:t>
            </a:r>
            <a:endParaRPr lang="en-US" sz="1800" u="sng" dirty="0" smtClean="0">
              <a:solidFill>
                <a:schemeClr val="hlink"/>
              </a:solidFill>
            </a:endParaRPr>
          </a:p>
          <a:p>
            <a:pPr marL="76200" lvl="1">
              <a:buNone/>
            </a:pPr>
            <a:endParaRPr lang="en-US" sz="2000" dirty="0" smtClean="0"/>
          </a:p>
          <a:p>
            <a:pPr marL="76200">
              <a:buNone/>
            </a:pPr>
            <a:r>
              <a:rPr lang="en-US" sz="2000" dirty="0" err="1" smtClean="0">
                <a:solidFill>
                  <a:srgbClr val="FFFFFF"/>
                </a:solidFill>
              </a:rPr>
              <a:t>Git</a:t>
            </a:r>
            <a:endParaRPr lang="en-US" sz="2000" dirty="0" smtClean="0">
              <a:solidFill>
                <a:srgbClr val="FFFFFF"/>
              </a:solidFill>
            </a:endParaRPr>
          </a:p>
          <a:p>
            <a:pPr marL="419100" lvl="1" indent="-342900"/>
            <a:r>
              <a:rPr lang="en-US" sz="1800" u="sng" dirty="0" smtClean="0">
                <a:solidFill>
                  <a:schemeClr val="hlink"/>
                </a:solidFill>
                <a:hlinkClick r:id="rId5"/>
              </a:rPr>
              <a:t>http</a:t>
            </a:r>
            <a:r>
              <a:rPr lang="en-US" sz="1800" u="sng" dirty="0">
                <a:solidFill>
                  <a:schemeClr val="hlink"/>
                </a:solidFill>
                <a:hlinkClick r:id="rId5"/>
              </a:rPr>
              <a:t>://www-cs-students.stanford.edu/~blynn/gitmagic/book.pdf</a:t>
            </a:r>
            <a:endParaRPr lang="en-US" sz="1800" u="sng" dirty="0" smtClean="0">
              <a:solidFill>
                <a:schemeClr val="hlink"/>
              </a:solidFill>
              <a:hlinkClick r:id="rId5"/>
            </a:endParaRPr>
          </a:p>
          <a:p>
            <a:pPr marL="457200" indent="-457200"/>
            <a:endParaRPr sz="2000"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path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Every file has an address on your computer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 dirty="0"/>
              <a:t>This is the filepath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dirty="0"/>
              <a:t>If you are going to do an operation on a file, you'll need it's </a:t>
            </a:r>
            <a:r>
              <a:rPr lang="en" dirty="0" smtClean="0"/>
              <a:t>address</a:t>
            </a:r>
            <a:endParaRPr lang="en-US" dirty="0" smtClean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endParaRPr lang="en-US"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 smtClean="0"/>
              <a:t>Now let’s review some common commands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31224771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few important paths</a:t>
            </a:r>
          </a:p>
        </p:txBody>
      </p:sp>
      <p:graphicFrame>
        <p:nvGraphicFramePr>
          <p:cNvPr id="253" name="Shape 253"/>
          <p:cNvGraphicFramePr/>
          <p:nvPr/>
        </p:nvGraphicFramePr>
        <p:xfrm>
          <a:off x="411075" y="1638700"/>
          <a:ext cx="8407800" cy="3150900"/>
        </p:xfrm>
        <a:graphic>
          <a:graphicData uri="http://schemas.openxmlformats.org/drawingml/2006/table">
            <a:tbl>
              <a:tblPr>
                <a:noFill/>
                <a:tableStyleId>{21F0327A-1494-4E8E-83A8-863E23AE83B4}</a:tableStyleId>
              </a:tblPr>
              <a:tblGrid>
                <a:gridCol w="4203900"/>
                <a:gridCol w="4203900"/>
              </a:tblGrid>
              <a:tr h="7877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Here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One level up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..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Home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~  or  $HOME 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Root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/</a:t>
                      </a:r>
                    </a:p>
                  </a:txBody>
                  <a:tcPr marL="91425" marR="91425" marT="91425" marB="91425">
                    <a:lnL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4" name="Shape 254"/>
          <p:cNvSpPr txBox="1"/>
          <p:nvPr/>
        </p:nvSpPr>
        <p:spPr>
          <a:xfrm>
            <a:off x="1459250" y="5397025"/>
            <a:ext cx="5585999" cy="127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.. and .   -----&gt;   "relative paths"</a:t>
            </a: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~ or /usr/bin   -----&gt;   "absolute paths"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nano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nano is Unix's default text editor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Type 'nano' to access it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This will open a text editor within your terminal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Saving, exiting and other file functions are controlled with ctrl + letter keys</a:t>
            </a:r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If you create a document and write to it, saving it will add the document to the current directory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Tasks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-US" dirty="0" smtClean="0"/>
              <a:t>1. using </a:t>
            </a:r>
            <a:r>
              <a:rPr lang="en-US" dirty="0" smtClean="0"/>
              <a:t>commands and arguments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2400" dirty="0" smtClean="0"/>
              <a:t>Find </a:t>
            </a:r>
            <a:r>
              <a:rPr lang="en-US" sz="2400" dirty="0"/>
              <a:t>a partner to do the assignment. Spend 15 minutes using the commands on the cheat sheet </a:t>
            </a:r>
            <a:r>
              <a:rPr lang="en-US" sz="2400" dirty="0" smtClean="0"/>
              <a:t>with </a:t>
            </a:r>
            <a:r>
              <a:rPr lang="en-US" sz="2400" dirty="0"/>
              <a:t>a directory on your computer. Be sure to try different arguments and use both files </a:t>
            </a:r>
            <a:r>
              <a:rPr lang="en-US" sz="2400" dirty="0" smtClean="0"/>
              <a:t>and </a:t>
            </a:r>
            <a:r>
              <a:rPr lang="en-US" sz="2400" dirty="0"/>
              <a:t>directories. Look up at least one command and read about all of its options. </a:t>
            </a:r>
            <a:r>
              <a:rPr lang="en-US" sz="2400" dirty="0" smtClean="0"/>
              <a:t>Share </a:t>
            </a:r>
            <a:r>
              <a:rPr lang="en-US" sz="2400" dirty="0"/>
              <a:t>with your partner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dirty="0"/>
          </a:p>
          <a:p>
            <a:pPr marL="38100" lvl="2">
              <a:buNone/>
            </a:pPr>
            <a:r>
              <a:rPr lang="en-US" dirty="0" smtClean="0"/>
              <a:t>Create a directory called “My Directory”.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33852249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Tasks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/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redirecting output and stringing commands together: use |, &gt;, &gt;&gt; and the commands we covered this </a:t>
            </a:r>
            <a:r>
              <a:rPr lang="en-US" dirty="0" smtClean="0"/>
              <a:t>week</a:t>
            </a:r>
          </a:p>
          <a:p>
            <a:pPr marL="38100" lvl="0"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Create a new file containing your bash </a:t>
            </a:r>
            <a:r>
              <a:rPr lang="en-US" sz="2400" dirty="0" smtClean="0"/>
              <a:t>history.</a:t>
            </a:r>
          </a:p>
          <a:p>
            <a:pPr>
              <a:buNone/>
            </a:pPr>
            <a:r>
              <a:rPr lang="en-US" sz="2400" dirty="0" smtClean="0"/>
              <a:t>How </a:t>
            </a:r>
            <a:r>
              <a:rPr lang="en-US" sz="2400" dirty="0"/>
              <a:t>many times did you use the command </a:t>
            </a:r>
            <a:r>
              <a:rPr lang="en-US" sz="2400" dirty="0" err="1"/>
              <a:t>ls</a:t>
            </a:r>
            <a:r>
              <a:rPr lang="en-US" sz="2400" dirty="0"/>
              <a:t>? </a:t>
            </a:r>
            <a:r>
              <a:rPr lang="en-US" sz="2400" dirty="0" err="1"/>
              <a:t>grep</a:t>
            </a:r>
            <a:r>
              <a:rPr lang="en-US" sz="2400" dirty="0" smtClean="0"/>
              <a:t>? Bonus</a:t>
            </a:r>
            <a:r>
              <a:rPr lang="en-US" sz="2400" dirty="0"/>
              <a:t>: How many words are contained in the first 30 lines of your history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dirty="0"/>
              <a:t>	</a:t>
            </a:r>
            <a:endParaRPr lang="en-US" dirty="0"/>
          </a:p>
          <a:p>
            <a:pPr marL="457200" lvl="0" indent="-419100"/>
            <a:r>
              <a:rPr lang="en-US" dirty="0" smtClean="0"/>
              <a:t>3. </a:t>
            </a:r>
            <a:r>
              <a:rPr lang="en-US" dirty="0" err="1" smtClean="0"/>
              <a:t>google</a:t>
            </a:r>
            <a:r>
              <a:rPr lang="en-US" dirty="0" smtClean="0"/>
              <a:t> groups!</a:t>
            </a:r>
            <a:endParaRPr lang="en-US" dirty="0"/>
          </a:p>
          <a:p>
            <a:pPr marL="38100" lvl="0">
              <a:buNone/>
            </a:pPr>
            <a:r>
              <a:rPr lang="en-US" sz="2400" dirty="0" smtClean="0"/>
              <a:t>Post at least one question and one answer on the </a:t>
            </a:r>
            <a:r>
              <a:rPr lang="en-US" sz="2400" dirty="0" err="1" smtClean="0"/>
              <a:t>google</a:t>
            </a:r>
            <a:r>
              <a:rPr lang="en-US" sz="2400" dirty="0" smtClean="0"/>
              <a:t> groups page regarding what we covered today.</a:t>
            </a:r>
            <a:endParaRPr lang="en-US" sz="2800" dirty="0"/>
          </a:p>
          <a:p>
            <a:pPr marL="38100" lvl="0" rtl="0"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endParaRPr lang="en-US" dirty="0" smtClean="0"/>
          </a:p>
          <a:p>
            <a:pPr marL="38100" lvl="0" rtl="0"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Literature - The internet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Stack Overflow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 answer is there, but it might be snarky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Software Carpentry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Lot's of great free lessons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Host lectures - keep an eye out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a program?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441" y="3251243"/>
            <a:ext cx="5775118" cy="312280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1684441" y="2020425"/>
            <a:ext cx="5680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How to get </a:t>
            </a:r>
            <a:r>
              <a:rPr lang="en" sz="3000" i="1">
                <a:solidFill>
                  <a:srgbClr val="FFFFFF"/>
                </a:solidFill>
              </a:rPr>
              <a:t>inside </a:t>
            </a:r>
            <a:r>
              <a:rPr lang="en" sz="3000">
                <a:solidFill>
                  <a:srgbClr val="FFFFFF"/>
                </a:solidFill>
              </a:rPr>
              <a:t>your computer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program?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series of commands for your computer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program?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series of commands for your computer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Computers are dumb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program?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series of commands for your computer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Computers are dumb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Computers read binary (0s and 1s)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a program?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A series of commands for your computer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Computers are dumb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Computers read binary (0s and 1s)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240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So we write programs in a language that is more readable to humans</a:t>
            </a:r>
          </a:p>
          <a:p>
            <a:pPr marL="914400" lvl="1" indent="-3810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These are translated to binary by an assembler language that is in-between your script and the computer itself.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Custom Theme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1331</Words>
  <Application>Microsoft Macintosh PowerPoint</Application>
  <PresentationFormat>On-screen Show (4:3)</PresentationFormat>
  <Paragraphs>197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Custom Theme</vt:lpstr>
      <vt:lpstr>First lecture: Unix</vt:lpstr>
      <vt:lpstr>What we'll cover</vt:lpstr>
      <vt:lpstr>Literature</vt:lpstr>
      <vt:lpstr>Literature - The internet</vt:lpstr>
      <vt:lpstr>What is a program?</vt:lpstr>
      <vt:lpstr>What is a program?</vt:lpstr>
      <vt:lpstr>What is a program?</vt:lpstr>
      <vt:lpstr>What is a program?</vt:lpstr>
      <vt:lpstr>What is a program?</vt:lpstr>
      <vt:lpstr>What is programming?</vt:lpstr>
      <vt:lpstr>Repeatability</vt:lpstr>
      <vt:lpstr>Speed</vt:lpstr>
      <vt:lpstr>Automation</vt:lpstr>
      <vt:lpstr>  Elements of Style </vt:lpstr>
      <vt:lpstr>Languages!</vt:lpstr>
      <vt:lpstr>Languages!</vt:lpstr>
      <vt:lpstr>Languages!</vt:lpstr>
      <vt:lpstr>Languages!</vt:lpstr>
      <vt:lpstr>Languages!</vt:lpstr>
      <vt:lpstr>Why Python?</vt:lpstr>
      <vt:lpstr>A note on backups</vt:lpstr>
      <vt:lpstr>A taste of Unix</vt:lpstr>
      <vt:lpstr>A taste of Unix</vt:lpstr>
      <vt:lpstr>File systems</vt:lpstr>
      <vt:lpstr>File systems</vt:lpstr>
      <vt:lpstr>File systems</vt:lpstr>
      <vt:lpstr>File systems</vt:lpstr>
      <vt:lpstr>File path</vt:lpstr>
      <vt:lpstr>File path</vt:lpstr>
      <vt:lpstr>File path</vt:lpstr>
      <vt:lpstr>A few important paths</vt:lpstr>
      <vt:lpstr>nano</vt:lpstr>
      <vt:lpstr>Tasks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lecture</dc:title>
  <cp:lastModifiedBy>Rebecca Tarvin</cp:lastModifiedBy>
  <cp:revision>15</cp:revision>
  <dcterms:modified xsi:type="dcterms:W3CDTF">2015-01-28T00:44:39Z</dcterms:modified>
</cp:coreProperties>
</file>