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2" r:id="rId2"/>
    <p:sldId id="328" r:id="rId3"/>
    <p:sldId id="329" r:id="rId4"/>
    <p:sldId id="310" r:id="rId5"/>
    <p:sldId id="330" r:id="rId6"/>
    <p:sldId id="311" r:id="rId7"/>
    <p:sldId id="312" r:id="rId8"/>
    <p:sldId id="313" r:id="rId9"/>
    <p:sldId id="288" r:id="rId10"/>
    <p:sldId id="301" r:id="rId11"/>
    <p:sldId id="321" r:id="rId12"/>
    <p:sldId id="324" r:id="rId13"/>
    <p:sldId id="32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600"/>
    <a:srgbClr val="E4E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8"/>
    <p:restoredTop sz="88701"/>
  </p:normalViewPr>
  <p:slideViewPr>
    <p:cSldViewPr snapToGrid="0" snapToObjects="1">
      <p:cViewPr>
        <p:scale>
          <a:sx n="123" d="100"/>
          <a:sy n="123" d="100"/>
        </p:scale>
        <p:origin x="124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11447-E07E-8E4F-B559-C7A1C147260D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F0E77-1503-D844-A3F3-F18E1C83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tep4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0E77-1503-D844-A3F3-F18E1C8315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0E77-1503-D844-A3F3-F18E1C8315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NUSE = It is the</a:t>
            </a:r>
            <a:r>
              <a:rPr lang="en-US" baseline="0" dirty="0" smtClean="0"/>
              <a:t> standard error of each </a:t>
            </a:r>
            <a:r>
              <a:rPr lang="en-US" baseline="0" dirty="0" err="1" smtClean="0"/>
              <a:t>probeset</a:t>
            </a:r>
            <a:r>
              <a:rPr lang="en-US" baseline="0" dirty="0" smtClean="0"/>
              <a:t> value (using summarization method PLM)  normalized by the median across all arrays</a:t>
            </a:r>
          </a:p>
          <a:p>
            <a:r>
              <a:rPr lang="en-US" baseline="0" dirty="0" smtClean="0"/>
              <a:t>RLE= expr of each </a:t>
            </a:r>
            <a:r>
              <a:rPr lang="en-US" baseline="0" dirty="0" err="1" smtClean="0"/>
              <a:t>probset</a:t>
            </a:r>
            <a:r>
              <a:rPr lang="en-US" baseline="0" dirty="0" smtClean="0"/>
              <a:t> normalized by the median of each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0E77-1503-D844-A3F3-F18E1C8315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5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DA33-668D-9E45-88E6-9EA238232210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A715-32D1-8444-A15A-939EC282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geo/query/acc.cgi?acc=GSE67916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The CCBR microarray pipeline </a:t>
            </a:r>
            <a:br>
              <a:rPr lang="en-US" i="1" dirty="0" smtClean="0"/>
            </a:br>
            <a:r>
              <a:rPr lang="en-US" i="1" dirty="0" smtClean="0"/>
              <a:t>Shiny App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17394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Comparing Resistant vs </a:t>
            </a:r>
            <a:r>
              <a:rPr lang="en-US" dirty="0" smtClean="0"/>
              <a:t>Sensitive: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Phenotype </a:t>
            </a:r>
            <a:r>
              <a:rPr lang="en-US" dirty="0" smtClean="0"/>
              <a:t>and contrast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79600"/>
            <a:ext cx="7442200" cy="321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5835650"/>
            <a:ext cx="337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Run: Comparing All </a:t>
            </a:r>
            <a:r>
              <a:rPr lang="en-US" dirty="0" err="1" smtClean="0"/>
              <a:t>TamR</a:t>
            </a:r>
            <a:r>
              <a:rPr lang="en-US" dirty="0" smtClean="0"/>
              <a:t> vs. </a:t>
            </a:r>
            <a:r>
              <a:rPr lang="en-US" dirty="0" err="1" smtClean="0"/>
              <a:t>TamS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484"/>
            <a:ext cx="9144000" cy="55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DEG: Comparing All </a:t>
            </a:r>
            <a:r>
              <a:rPr lang="en-US" dirty="0" err="1" smtClean="0"/>
              <a:t>TamR</a:t>
            </a:r>
            <a:r>
              <a:rPr lang="en-US" dirty="0" smtClean="0"/>
              <a:t> vs. </a:t>
            </a:r>
            <a:r>
              <a:rPr lang="en-US" dirty="0" err="1" smtClean="0"/>
              <a:t>TamS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47823"/>
              </p:ext>
            </p:extLst>
          </p:nvPr>
        </p:nvGraphicFramePr>
        <p:xfrm>
          <a:off x="457199" y="1512690"/>
          <a:ext cx="80391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775"/>
                <a:gridCol w="2445226"/>
                <a:gridCol w="1907699"/>
                <a:gridCol w="167640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abs(FC)&gt;=3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abs(FC)&gt;=4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TamR</a:t>
                      </a:r>
                      <a:r>
                        <a:rPr lang="en-US" dirty="0" smtClean="0"/>
                        <a:t> vs. </a:t>
                      </a:r>
                      <a:r>
                        <a:rPr lang="en-US" dirty="0" err="1" smtClean="0"/>
                        <a:t>TamS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9627" y="2565982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SEARCH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627" y="1169494"/>
            <a:ext cx="78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FILTER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2893300"/>
            <a:ext cx="8229600" cy="3865633"/>
          </a:xfrm>
        </p:spPr>
      </p:pic>
    </p:spTree>
    <p:extLst>
      <p:ext uri="{BB962C8B-B14F-4D97-AF65-F5344CB8AC3E}">
        <p14:creationId xmlns:p14="http://schemas.microsoft.com/office/powerpoint/2010/main" val="7905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800" dirty="0" smtClean="0"/>
              <a:t>Pathways: Comparing All </a:t>
            </a:r>
            <a:r>
              <a:rPr lang="en-US" sz="3800" dirty="0" err="1" smtClean="0"/>
              <a:t>TamR</a:t>
            </a:r>
            <a:r>
              <a:rPr lang="en-US" sz="3800" dirty="0" smtClean="0"/>
              <a:t> vs. </a:t>
            </a:r>
            <a:r>
              <a:rPr lang="en-US" sz="3800" dirty="0" err="1" smtClean="0"/>
              <a:t>TamS</a:t>
            </a:r>
            <a:endParaRPr lang="en-US" sz="3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5" y="1144504"/>
            <a:ext cx="8635729" cy="57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23" y="1200613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dirty="0" smtClean="0"/>
              <a:t>Running the Microarray App locally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5666" y="3217763"/>
            <a:ext cx="85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library(shiny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runApp</a:t>
            </a:r>
            <a:r>
              <a:rPr lang="en-US" sz="2400" dirty="0" smtClean="0">
                <a:solidFill>
                  <a:srgbClr val="0070C0"/>
                </a:solidFill>
              </a:rPr>
              <a:t>(“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MicroArrayPipeline</a:t>
            </a:r>
            <a:r>
              <a:rPr lang="en-US" sz="2400" dirty="0" smtClean="0">
                <a:solidFill>
                  <a:srgbClr val="0070C0"/>
                </a:solidFill>
              </a:rPr>
              <a:t>”) 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4" y="1417638"/>
            <a:ext cx="8851899" cy="52529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24" y="4243343"/>
            <a:ext cx="923386" cy="7684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63" y="4243343"/>
            <a:ext cx="1485855" cy="493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App Interface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562" y="1911760"/>
            <a:ext cx="7223759" cy="65817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9575" y="1573206"/>
            <a:ext cx="306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Step1- Provide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nput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630" y="3535129"/>
            <a:ext cx="391791" cy="226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359" y="2796465"/>
            <a:ext cx="1694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Step2- click on </a:t>
            </a:r>
            <a:r>
              <a:rPr lang="en-US" sz="1400" b="1" u="sng" dirty="0" smtClean="0">
                <a:solidFill>
                  <a:srgbClr val="FF0000"/>
                </a:solidFill>
              </a:rPr>
              <a:t>start</a:t>
            </a:r>
            <a:r>
              <a:rPr lang="en-US" sz="1400" b="1" dirty="0" smtClean="0">
                <a:solidFill>
                  <a:srgbClr val="FF0000"/>
                </a:solidFill>
              </a:rPr>
              <a:t> to load/normalize data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3359" y="3861995"/>
            <a:ext cx="6547432" cy="270017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01521" y="3950955"/>
            <a:ext cx="2107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Step 3- access all menu options 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11526" y="1886108"/>
            <a:ext cx="1030046" cy="17189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25412" y="2612558"/>
            <a:ext cx="1314485" cy="4492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90334" y="2612558"/>
            <a:ext cx="11884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Step4- select contrast and  enrichment analysis thresholds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0004" y="3370102"/>
            <a:ext cx="2405939" cy="39120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12973" y="2639559"/>
            <a:ext cx="16940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Step5- generate Html report and download results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108" y="3300571"/>
            <a:ext cx="28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1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7762" y="3300571"/>
            <a:ext cx="28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2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1269" y="3308857"/>
            <a:ext cx="28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3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9" grpId="0" animBg="1"/>
      <p:bldP spid="21" grpId="0" animBg="1"/>
      <p:bldP spid="22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App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Mandatory input</a:t>
            </a:r>
          </a:p>
          <a:p>
            <a:pPr lvl="1"/>
            <a:r>
              <a:rPr lang="en-US" dirty="0" smtClean="0"/>
              <a:t>Project id</a:t>
            </a:r>
          </a:p>
          <a:p>
            <a:pPr lvl="1"/>
            <a:r>
              <a:rPr lang="en-US" dirty="0" err="1" smtClean="0"/>
              <a:t>Affymetrix</a:t>
            </a:r>
            <a:r>
              <a:rPr lang="en-US" dirty="0" smtClean="0"/>
              <a:t> Raw data (</a:t>
            </a:r>
            <a:r>
              <a:rPr lang="en-US" dirty="0" err="1" smtClean="0"/>
              <a:t>cel</a:t>
            </a:r>
            <a:r>
              <a:rPr lang="en-US" dirty="0" smtClean="0"/>
              <a:t> files) </a:t>
            </a:r>
          </a:p>
          <a:p>
            <a:pPr lvl="1"/>
            <a:r>
              <a:rPr lang="en-US" dirty="0" smtClean="0"/>
              <a:t>Phenotype data file</a:t>
            </a:r>
          </a:p>
          <a:p>
            <a:pPr lvl="1"/>
            <a:r>
              <a:rPr lang="en-US" dirty="0" smtClean="0"/>
              <a:t>List of contrasts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Supported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supported human platforms: </a:t>
            </a:r>
          </a:p>
          <a:p>
            <a:pPr lvl="1"/>
            <a:r>
              <a:rPr lang="en-US" sz="2600" i="1" dirty="0" err="1"/>
              <a:t>GeneChip</a:t>
            </a:r>
            <a:r>
              <a:rPr lang="en-US" sz="2600" i="1" dirty="0"/>
              <a:t>™ Human Genome U133 Plus 2.0 Array</a:t>
            </a:r>
            <a:endParaRPr lang="en-US" sz="2600" i="1" dirty="0" smtClean="0"/>
          </a:p>
          <a:p>
            <a:pPr lvl="1"/>
            <a:r>
              <a:rPr lang="en-US" sz="2600" i="1" dirty="0" err="1"/>
              <a:t>GeneChip</a:t>
            </a:r>
            <a:r>
              <a:rPr lang="en-US" sz="2600" i="1" dirty="0"/>
              <a:t>™ Human Gene 2.0 ST </a:t>
            </a:r>
            <a:r>
              <a:rPr lang="en-US" sz="2600" i="1" dirty="0" smtClean="0"/>
              <a:t>Array</a:t>
            </a:r>
          </a:p>
          <a:p>
            <a:pPr lvl="1"/>
            <a:r>
              <a:rPr lang="en-US" sz="2600" i="1" dirty="0" err="1"/>
              <a:t>Clariom</a:t>
            </a:r>
            <a:r>
              <a:rPr lang="en-US" sz="2600" i="1" dirty="0"/>
              <a:t>™ S Assay HT, </a:t>
            </a:r>
            <a:r>
              <a:rPr lang="en-US" sz="2600" i="1" dirty="0" smtClean="0"/>
              <a:t>human</a:t>
            </a:r>
          </a:p>
          <a:p>
            <a:pPr lvl="1"/>
            <a:r>
              <a:rPr lang="en-US" sz="2600" i="1" dirty="0" err="1"/>
              <a:t>Clariom</a:t>
            </a:r>
            <a:r>
              <a:rPr lang="en-US" sz="2600" i="1" dirty="0"/>
              <a:t>™ S Assay, human</a:t>
            </a:r>
          </a:p>
          <a:p>
            <a:r>
              <a:rPr lang="en-US" dirty="0" smtClean="0"/>
              <a:t>Current supported mouse platforms:</a:t>
            </a:r>
          </a:p>
          <a:p>
            <a:pPr lvl="1"/>
            <a:r>
              <a:rPr lang="en-US" sz="2600" i="1" dirty="0" err="1"/>
              <a:t>GeneChip</a:t>
            </a:r>
            <a:r>
              <a:rPr lang="en-US" sz="2600" i="1" dirty="0"/>
              <a:t>™ Mouse Gene 2.0 ST </a:t>
            </a:r>
            <a:r>
              <a:rPr lang="en-US" sz="2600" i="1" dirty="0" smtClean="0"/>
              <a:t>Array</a:t>
            </a:r>
          </a:p>
          <a:p>
            <a:pPr lvl="1"/>
            <a:r>
              <a:rPr lang="en-US" sz="2600" i="1" dirty="0" err="1"/>
              <a:t>Clariom</a:t>
            </a:r>
            <a:r>
              <a:rPr lang="en-US" sz="2600" i="1" dirty="0"/>
              <a:t>™ S Assay HT, </a:t>
            </a:r>
            <a:r>
              <a:rPr lang="en-US" sz="2600" i="1" dirty="0" smtClean="0"/>
              <a:t>mouse</a:t>
            </a:r>
          </a:p>
          <a:p>
            <a:pPr lvl="1"/>
            <a:r>
              <a:rPr lang="en-US" sz="2600" i="1" dirty="0" err="1"/>
              <a:t>Clariom</a:t>
            </a:r>
            <a:r>
              <a:rPr lang="en-US" sz="2600" i="1" dirty="0"/>
              <a:t>™ S Assay, </a:t>
            </a:r>
            <a:r>
              <a:rPr lang="en-US" sz="2600" i="1" dirty="0" smtClean="0"/>
              <a:t>mouse</a:t>
            </a:r>
            <a:endParaRPr lang="en-US" sz="2600" i="1" dirty="0"/>
          </a:p>
          <a:p>
            <a:pPr lvl="1"/>
            <a:endParaRPr lang="en-US" sz="2600" i="1" dirty="0" smtClean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163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3368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Phenotype file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95731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SampleName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SampleID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SampleGroup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GroupNumber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b1.CEL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b2.CEL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b3.CEL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s1.CEL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s2.CEL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s3.CEL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1128" y="1437761"/>
            <a:ext cx="498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Mandatory Field names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2083443" y="1807093"/>
            <a:ext cx="1632030" cy="488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3715473" y="1807093"/>
            <a:ext cx="5787" cy="488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3715473" y="1807093"/>
            <a:ext cx="1736203" cy="488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83574" y="2295731"/>
            <a:ext cx="2013996" cy="29667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602147" y="5320131"/>
            <a:ext cx="0" cy="641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4920" y="5961219"/>
            <a:ext cx="4340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Only one factor</a:t>
            </a:r>
          </a:p>
          <a:p>
            <a:pPr algn="ctr"/>
            <a:r>
              <a:rPr lang="en-US" sz="1200" dirty="0" smtClean="0"/>
              <a:t>(you can simulate multifactor variable)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49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Contrast file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3680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Vs. group2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App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Plots/reports</a:t>
            </a:r>
          </a:p>
          <a:p>
            <a:pPr lvl="1"/>
            <a:r>
              <a:rPr lang="en-US" dirty="0" smtClean="0"/>
              <a:t>Raw data </a:t>
            </a:r>
            <a:r>
              <a:rPr lang="en-US" dirty="0"/>
              <a:t>QC </a:t>
            </a:r>
            <a:r>
              <a:rPr lang="en-US" dirty="0" smtClean="0"/>
              <a:t>plots:</a:t>
            </a:r>
          </a:p>
          <a:p>
            <a:pPr lvl="2"/>
            <a:r>
              <a:rPr lang="en-US" dirty="0" smtClean="0"/>
              <a:t>Histogram, </a:t>
            </a:r>
            <a:r>
              <a:rPr lang="en-US" dirty="0" err="1" smtClean="0"/>
              <a:t>MAplot</a:t>
            </a:r>
            <a:r>
              <a:rPr lang="en-US" dirty="0" smtClean="0"/>
              <a:t>, boxplot</a:t>
            </a:r>
          </a:p>
          <a:p>
            <a:pPr lvl="2"/>
            <a:r>
              <a:rPr lang="en-US" dirty="0"/>
              <a:t>RLE: Relative Log Expression </a:t>
            </a:r>
            <a:endParaRPr lang="en-US" dirty="0" smtClean="0"/>
          </a:p>
          <a:p>
            <a:pPr lvl="2"/>
            <a:r>
              <a:rPr lang="en-US" dirty="0" smtClean="0"/>
              <a:t>NUSE: </a:t>
            </a:r>
            <a:r>
              <a:rPr lang="en-US" dirty="0"/>
              <a:t>Normalized Unscaled Standard Error </a:t>
            </a:r>
          </a:p>
          <a:p>
            <a:pPr lvl="1"/>
            <a:r>
              <a:rPr lang="en-US" dirty="0" smtClean="0"/>
              <a:t>Post-normalization RMA data QC plots</a:t>
            </a:r>
          </a:p>
          <a:p>
            <a:pPr lvl="2"/>
            <a:r>
              <a:rPr lang="en-US" dirty="0"/>
              <a:t>Histogram, </a:t>
            </a:r>
            <a:r>
              <a:rPr lang="en-US" dirty="0" err="1" smtClean="0"/>
              <a:t>MAplot</a:t>
            </a:r>
            <a:r>
              <a:rPr lang="en-US" dirty="0" smtClean="0"/>
              <a:t>, </a:t>
            </a:r>
            <a:r>
              <a:rPr lang="en-US" dirty="0"/>
              <a:t>boxplot</a:t>
            </a:r>
          </a:p>
          <a:p>
            <a:pPr lvl="2"/>
            <a:r>
              <a:rPr lang="en-US" dirty="0" smtClean="0"/>
              <a:t>PCA (2D)</a:t>
            </a:r>
          </a:p>
          <a:p>
            <a:pPr lvl="2"/>
            <a:r>
              <a:rPr lang="en-US" dirty="0" err="1" smtClean="0"/>
              <a:t>Heatmap</a:t>
            </a:r>
            <a:r>
              <a:rPr lang="en-US" dirty="0" smtClean="0"/>
              <a:t> (samples clustering)</a:t>
            </a:r>
          </a:p>
          <a:p>
            <a:pPr lvl="1"/>
            <a:r>
              <a:rPr lang="en-US" dirty="0" smtClean="0"/>
              <a:t>Html report</a:t>
            </a:r>
          </a:p>
          <a:p>
            <a:r>
              <a:rPr lang="en-US" dirty="0" smtClean="0"/>
              <a:t>Interactive tables</a:t>
            </a:r>
          </a:p>
          <a:p>
            <a:pPr lvl="1"/>
            <a:r>
              <a:rPr lang="en-US" dirty="0" smtClean="0"/>
              <a:t>Differentially Expressed Genes, Pathways</a:t>
            </a:r>
          </a:p>
          <a:p>
            <a:r>
              <a:rPr lang="en-US" dirty="0" smtClean="0"/>
              <a:t>Downloadable files</a:t>
            </a:r>
          </a:p>
          <a:p>
            <a:pPr lvl="1"/>
            <a:r>
              <a:rPr lang="en-US" dirty="0" smtClean="0"/>
              <a:t>Differentially Expressed Genes and Pathways results files</a:t>
            </a:r>
          </a:p>
          <a:p>
            <a:pPr lvl="1"/>
            <a:r>
              <a:rPr lang="en-US" dirty="0" smtClean="0"/>
              <a:t>Html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DEMO: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84862"/>
            <a:ext cx="8229600" cy="73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://www.ncbi.nlm.nih.gov/geo/query/acc.cgi?acc=GSE67916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9144000" cy="43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347</Words>
  <Application>Microsoft Macintosh PowerPoint</Application>
  <PresentationFormat>On-screen Show (4:3)</PresentationFormat>
  <Paragraphs>110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The CCBR microarray pipeline  Shiny App</vt:lpstr>
      <vt:lpstr>Running the Microarray App locally</vt:lpstr>
      <vt:lpstr>App Interface</vt:lpstr>
      <vt:lpstr>App Input</vt:lpstr>
      <vt:lpstr>Supported platforms</vt:lpstr>
      <vt:lpstr>Phenotype file </vt:lpstr>
      <vt:lpstr>Contrast file</vt:lpstr>
      <vt:lpstr>App Output</vt:lpstr>
      <vt:lpstr>DEMO: use case</vt:lpstr>
      <vt:lpstr>Comparing Resistant vs Sensitive: Phenotype and contrast files</vt:lpstr>
      <vt:lpstr>Run: Comparing All TamR vs. TamS</vt:lpstr>
      <vt:lpstr>DEG: Comparing All TamR vs. TamS</vt:lpstr>
      <vt:lpstr>Pathways: Comparing All TamR vs. TamS</vt:lpstr>
    </vt:vector>
  </TitlesOfParts>
  <Company>NCI-FNL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microarray pipeline  using R</dc:title>
  <dc:creator>Fathi Elloumi</dc:creator>
  <cp:lastModifiedBy>Valdez, Kristin (NIH/NIDDK) [C]</cp:lastModifiedBy>
  <cp:revision>189</cp:revision>
  <dcterms:created xsi:type="dcterms:W3CDTF">2015-08-21T14:29:12Z</dcterms:created>
  <dcterms:modified xsi:type="dcterms:W3CDTF">2017-08-09T18:28:46Z</dcterms:modified>
</cp:coreProperties>
</file>