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74" r:id="rId6"/>
    <p:sldId id="269" r:id="rId7"/>
    <p:sldId id="272" r:id="rId8"/>
    <p:sldId id="275" r:id="rId9"/>
    <p:sldId id="257" r:id="rId10"/>
    <p:sldId id="258" r:id="rId11"/>
    <p:sldId id="264" r:id="rId12"/>
    <p:sldId id="259" r:id="rId13"/>
    <p:sldId id="261" r:id="rId14"/>
    <p:sldId id="270" r:id="rId15"/>
    <p:sldId id="273" r:id="rId16"/>
    <p:sldId id="27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EE7B0C-3DA7-4AFD-BA97-152F4548F231}">
          <p14:sldIdLst>
            <p14:sldId id="256"/>
            <p14:sldId id="265"/>
            <p14:sldId id="266"/>
            <p14:sldId id="267"/>
            <p14:sldId id="274"/>
            <p14:sldId id="269"/>
            <p14:sldId id="272"/>
            <p14:sldId id="275"/>
            <p14:sldId id="257"/>
            <p14:sldId id="258"/>
            <p14:sldId id="264"/>
            <p14:sldId id="259"/>
            <p14:sldId id="261"/>
            <p14:sldId id="270"/>
            <p14:sldId id="273"/>
            <p14:sldId id="27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ABB3B5-F0B0-9A4B-0AEC-B1DA460D351F}" name="Kunj Patel" initials="KP" userId="75e46809bc3ba75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E819-B4C0-4566-A310-8D61E856079D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1B9E3-EE01-4C45-8CD1-564926E1C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56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1B9E3-EE01-4C45-8CD1-564926E1CF6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1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1B9E3-EE01-4C45-8CD1-564926E1CF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39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1B9E3-EE01-4C45-8CD1-564926E1CF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7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7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7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3651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46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96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7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6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7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7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0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4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4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7B39-203A-4EFE-BBCF-D6240B6730AE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2FBDF-4BBA-4E80-84CC-9EDBE8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71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ahoot.it/" TargetMode="External"/><Relationship Id="rId2" Type="http://schemas.openxmlformats.org/officeDocument/2006/relationships/hyperlink" Target="https://create.kahoot.it/my-library/kahoots/al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21/ci400025f" TargetMode="External"/><Relationship Id="rId7" Type="http://schemas.openxmlformats.org/officeDocument/2006/relationships/hyperlink" Target="https://doi.org/10.1021/jm050362n" TargetMode="External"/><Relationship Id="rId2" Type="http://schemas.openxmlformats.org/officeDocument/2006/relationships/hyperlink" Target="https://doi.org/10.1021/ci900056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2/jcc.25139" TargetMode="External"/><Relationship Id="rId5" Type="http://schemas.openxmlformats.org/officeDocument/2006/relationships/hyperlink" Target="https://doi.org/10.1073/pnas.89.6.2195" TargetMode="External"/><Relationship Id="rId4" Type="http://schemas.openxmlformats.org/officeDocument/2006/relationships/hyperlink" Target="https://doi.org/10.1186/1741-7007-9-7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7392-6048-469B-A7E8-38233FFD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Molecular Docking Using Autodock Vina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8131C-B012-4265-8831-AA8DEF471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Kunj Patel</a:t>
            </a:r>
          </a:p>
        </p:txBody>
      </p:sp>
    </p:spTree>
    <p:extLst>
      <p:ext uri="{BB962C8B-B14F-4D97-AF65-F5344CB8AC3E}">
        <p14:creationId xmlns:p14="http://schemas.microsoft.com/office/powerpoint/2010/main" val="337176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5CF4-4BB1-4F70-A483-4EDD5EF72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365125"/>
            <a:ext cx="11664563" cy="1325563"/>
          </a:xfrm>
        </p:spPr>
        <p:txBody>
          <a:bodyPr/>
          <a:lstStyle/>
          <a:p>
            <a:r>
              <a:rPr lang="en-US" dirty="0"/>
              <a:t>Difference Between Autodock 4 and Autodock Vina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FA087-3634-4D6C-9A2A-C14CCD15A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C8674-037C-4F51-805B-220998AC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03" y="1825625"/>
            <a:ext cx="8702794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5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3399-D017-422C-9D2A-A3D0D9E2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89" y="365125"/>
            <a:ext cx="10813111" cy="1325563"/>
          </a:xfrm>
        </p:spPr>
        <p:txBody>
          <a:bodyPr/>
          <a:lstStyle/>
          <a:p>
            <a:r>
              <a:rPr lang="en-US" dirty="0"/>
              <a:t>Basics of the Scoring Function (Autodock Vina)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F9715-60DC-4725-A1F7-47F1D9CD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89" y="1531427"/>
            <a:ext cx="9193861" cy="4351338"/>
          </a:xfrm>
        </p:spPr>
        <p:txBody>
          <a:bodyPr/>
          <a:lstStyle/>
          <a:p>
            <a:r>
              <a:rPr lang="en-US" dirty="0"/>
              <a:t>Summation represents all atoms that move relative to each other.</a:t>
            </a:r>
          </a:p>
          <a:p>
            <a:r>
              <a:rPr lang="en-US" dirty="0"/>
              <a:t>Summates the intermolecular interaction contributions of each atom and outputs a docking score.</a:t>
            </a:r>
          </a:p>
          <a:p>
            <a:r>
              <a:rPr lang="en-US" dirty="0"/>
              <a:t>Number of rotatable bonds confers a positive contribution to free energy because system more rotatable bonds are assumed to lose entropy when binding.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95B95E-5097-4563-B0D3-49409D01E4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6" t="9383" r="5197" b="22283"/>
          <a:stretch/>
        </p:blipFill>
        <p:spPr>
          <a:xfrm>
            <a:off x="8232250" y="5413485"/>
            <a:ext cx="3959750" cy="1447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8DF6ED-9BF3-4174-AEFE-EA31F52E8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03805"/>
            <a:ext cx="1816814" cy="22541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7D7FFB-DF14-402D-A241-F00C0E11DF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6"/>
          <a:stretch/>
        </p:blipFill>
        <p:spPr>
          <a:xfrm>
            <a:off x="4602184" y="4689916"/>
            <a:ext cx="2987632" cy="14471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5B8FD-35E3-4064-9497-5BF6983206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162" y="6137054"/>
            <a:ext cx="3422163" cy="711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5B0AEF-6A88-4F1F-96A4-4CF4A1BFC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6981" y="3468115"/>
            <a:ext cx="2555019" cy="193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9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70238-4102-492F-BB2D-C25B73DA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Sterics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7DDDB-DF72-47C0-BD69-2CA1A8FD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35303"/>
            <a:ext cx="9905999" cy="3541714"/>
          </a:xfrm>
        </p:spPr>
        <p:txBody>
          <a:bodyPr/>
          <a:lstStyle/>
          <a:p>
            <a:r>
              <a:rPr lang="en-US" dirty="0"/>
              <a:t>Contribution was determined of each type of intermolecular interaction using gaussian Sterics.</a:t>
            </a:r>
          </a:p>
          <a:p>
            <a:r>
              <a:rPr lang="en-US" dirty="0"/>
              <a:t>With these functions, the relative minima of each type of interaction is taken and aggregated.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B2E84-7420-47BB-8801-5F1AB4A9E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497" y="4001293"/>
            <a:ext cx="3726502" cy="2831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3C7010-AE37-48A3-8D98-56BB21DBFE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6"/>
          <a:stretch/>
        </p:blipFill>
        <p:spPr>
          <a:xfrm>
            <a:off x="0" y="5410863"/>
            <a:ext cx="2987632" cy="1447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CCB2A9-10A6-4466-BF2D-733E610F2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221"/>
            <a:ext cx="3422163" cy="7116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12649-A22E-4C8C-8A76-5AC6F40BB865}"/>
              </a:ext>
            </a:extLst>
          </p:cNvPr>
          <p:cNvSpPr txBox="1"/>
          <p:nvPr/>
        </p:nvSpPr>
        <p:spPr>
          <a:xfrm>
            <a:off x="71562" y="4001294"/>
            <a:ext cx="3350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steric terms in the Vina algorithm (Below)</a:t>
            </a:r>
          </a:p>
        </p:txBody>
      </p:sp>
    </p:spTree>
    <p:extLst>
      <p:ext uri="{BB962C8B-B14F-4D97-AF65-F5344CB8AC3E}">
        <p14:creationId xmlns:p14="http://schemas.microsoft.com/office/powerpoint/2010/main" val="1355001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45DC-ADBE-4125-9511-96DEA519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Based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67EF-2F9A-409B-9E5F-6288E1EC2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Theory:</a:t>
            </a:r>
          </a:p>
          <a:p>
            <a:pPr lvl="1"/>
            <a:r>
              <a:rPr lang="en-US" dirty="0"/>
              <a:t>Every molecule, when visualized in three dimensional space, has 3 translational and 3 rotational degrees of freedom.</a:t>
            </a:r>
          </a:p>
          <a:p>
            <a:pPr lvl="1"/>
            <a:r>
              <a:rPr lang="en-US" dirty="0"/>
              <a:t>The number of torsions in this equation depends entirely on how many torsions are in the torsion tree of the ligand.</a:t>
            </a:r>
          </a:p>
          <a:p>
            <a:pPr lvl="1"/>
            <a:r>
              <a:rPr lang="en-US" dirty="0"/>
              <a:t>Since Autodock Vina can only do up to 32 torsions, M cannot be greater than 32.</a:t>
            </a:r>
          </a:p>
          <a:p>
            <a:pPr lvl="1"/>
            <a:r>
              <a:rPr lang="en-US" dirty="0"/>
              <a:t>The optimization function seeks to find a minimum of the scoring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7D208-E9A7-48FF-A00E-D1395DC77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949" y="5459695"/>
            <a:ext cx="6654580" cy="139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92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9003-014D-4139-8814-19EBB68C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Autodock Vina 2021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756C-15FB-47F9-BE65-05B6CA54F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1559860"/>
            <a:ext cx="7284915" cy="5298140"/>
          </a:xfrm>
        </p:spPr>
        <p:txBody>
          <a:bodyPr>
            <a:normAutofit/>
          </a:bodyPr>
          <a:lstStyle/>
          <a:p>
            <a:r>
              <a:rPr lang="en-US" dirty="0"/>
              <a:t>Can simultaneously dock multiple ligands.</a:t>
            </a:r>
          </a:p>
          <a:p>
            <a:pPr lvl="1"/>
            <a:r>
              <a:rPr lang="en-US" dirty="0"/>
              <a:t>Can run controlled experiments to demonstrate cooperative, anti-cooperative, and independent binding (</a:t>
            </a:r>
            <a:r>
              <a:rPr lang="en-US" dirty="0" err="1"/>
              <a:t>Eg.</a:t>
            </a:r>
            <a:r>
              <a:rPr lang="en-US" dirty="0"/>
              <a:t> myoglobin-O</a:t>
            </a:r>
            <a:r>
              <a:rPr lang="en-US" baseline="-25000" dirty="0"/>
              <a:t>2</a:t>
            </a:r>
            <a:r>
              <a:rPr lang="en-US" dirty="0"/>
              <a:t> vs hemoglobin-O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New atom types are accepted (namely W, for water)</a:t>
            </a:r>
          </a:p>
          <a:p>
            <a:r>
              <a:rPr lang="en-US" dirty="0"/>
              <a:t>Can modify the number of evaluations of the docking site itself by modifying the exhaustiveness parameter</a:t>
            </a:r>
          </a:p>
          <a:p>
            <a:r>
              <a:rPr lang="en-US" dirty="0"/>
              <a:t>Hydrated Docking</a:t>
            </a:r>
          </a:p>
          <a:p>
            <a:pPr lvl="1"/>
            <a:r>
              <a:rPr lang="en-US" dirty="0"/>
              <a:t>We can easily model water molecules involved in protein-ligand interaction. </a:t>
            </a:r>
          </a:p>
        </p:txBody>
      </p:sp>
      <p:pic>
        <p:nvPicPr>
          <p:cNvPr id="1026" name="Picture 2" descr="Protein Interactions: Haemoglobin 1">
            <a:extLst>
              <a:ext uri="{FF2B5EF4-FFF2-40B4-BE49-F238E27FC236}">
                <a16:creationId xmlns:a16="http://schemas.microsoft.com/office/drawing/2014/main" id="{9D883060-C151-41E9-ABAC-A6FF3FB0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255" y="3953435"/>
            <a:ext cx="3877745" cy="290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C6DB82-B1C7-475B-BFAB-A17172A10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6075" y="0"/>
            <a:ext cx="3995925" cy="290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2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7C762-B3C6-4B2F-B7BF-66C744F4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069F-E731-43B0-9E49-C79280D3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Autodock Vina work? </a:t>
            </a:r>
          </a:p>
          <a:p>
            <a:r>
              <a:rPr lang="en-US" dirty="0"/>
              <a:t>What are its key approximations?</a:t>
            </a:r>
          </a:p>
          <a:p>
            <a:r>
              <a:rPr lang="en-US" dirty="0"/>
              <a:t>What are some of the important updates, and how do they affect docking?</a:t>
            </a:r>
          </a:p>
        </p:txBody>
      </p:sp>
    </p:spTree>
    <p:extLst>
      <p:ext uri="{BB962C8B-B14F-4D97-AF65-F5344CB8AC3E}">
        <p14:creationId xmlns:p14="http://schemas.microsoft.com/office/powerpoint/2010/main" val="453520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165F-A1AE-4322-AAF7-2BCF7055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a Kahoot!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42C9-986C-468D-BB07-C69D8E6D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825625"/>
            <a:ext cx="10803467" cy="4351338"/>
          </a:xfrm>
        </p:spPr>
        <p:txBody>
          <a:bodyPr/>
          <a:lstStyle/>
          <a:p>
            <a:r>
              <a:rPr lang="en-US" dirty="0"/>
              <a:t>Kahoot Quiz Questions: </a:t>
            </a:r>
            <a:r>
              <a:rPr lang="en-US" dirty="0">
                <a:hlinkClick r:id="rId2"/>
              </a:rPr>
              <a:t>https://create.kahoot.it/my-library/kahoots/all</a:t>
            </a:r>
            <a:r>
              <a:rPr lang="en-US" dirty="0"/>
              <a:t> </a:t>
            </a:r>
          </a:p>
          <a:p>
            <a:r>
              <a:rPr lang="en-US" dirty="0"/>
              <a:t>Students: </a:t>
            </a:r>
            <a:r>
              <a:rPr lang="en-US" dirty="0">
                <a:hlinkClick r:id="rId3"/>
              </a:rPr>
              <a:t>https://kahoot.it/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681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386D-810B-43C4-9B93-2D463BA8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2B72-DB68-4BD9-8880-FC767CAA1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Cross, J. B.; Thompson, D. C.; Rai, B. K.; Baber, J. C.; Fan, K. Y.; Hu, Y.; </a:t>
            </a:r>
            <a:r>
              <a:rPr lang="en-US" dirty="0" err="1"/>
              <a:t>Humblet</a:t>
            </a:r>
            <a:r>
              <a:rPr lang="en-US" dirty="0"/>
              <a:t>, C. Comparison of Several Molecular Docking Programs: Pose Prediction and Virtual Screening Accuracy. Journal of Chemical Information and Modeling 2009, 49 (6), 1455–1474. </a:t>
            </a:r>
            <a:r>
              <a:rPr lang="en-US" dirty="0">
                <a:hlinkClick r:id="rId2"/>
              </a:rPr>
              <a:t>https://doi.org/10.1021/ci900056c</a:t>
            </a:r>
            <a:r>
              <a:rPr lang="en-US" dirty="0"/>
              <a:t>. </a:t>
            </a:r>
          </a:p>
          <a:p>
            <a:r>
              <a:rPr lang="en-US" dirty="0" err="1"/>
              <a:t>Damm-Ganamet</a:t>
            </a:r>
            <a:r>
              <a:rPr lang="en-US" dirty="0"/>
              <a:t>, K. L.; Smith, R. D.; Dunbar, J. B.; Stuckey, J. A.; Carlson, H. A. CSAR Benchmark Exercise 2011-2012: Evaluation of Results from Docking and Relative Ranking of Blinded Congeneric Series. Journal of Chemical Information and Modeling 2013, 53 (8), 1853–1870. </a:t>
            </a:r>
            <a:r>
              <a:rPr lang="en-US" dirty="0">
                <a:hlinkClick r:id="rId3"/>
              </a:rPr>
              <a:t>https://doi.org/10.1021/ci400025f</a:t>
            </a:r>
            <a:r>
              <a:rPr lang="en-US" dirty="0"/>
              <a:t>. </a:t>
            </a:r>
          </a:p>
          <a:p>
            <a:r>
              <a:rPr lang="en-US" dirty="0" err="1"/>
              <a:t>Durrant</a:t>
            </a:r>
            <a:r>
              <a:rPr lang="en-US" dirty="0"/>
              <a:t>, J. D.; McCammon, J. A. Molecular Dynamics Simulations and Drug Discovery. BMC Biol 2011, 9 (1), 71. </a:t>
            </a:r>
            <a:r>
              <a:rPr lang="en-US" dirty="0">
                <a:hlinkClick r:id="rId4"/>
              </a:rPr>
              <a:t>https://doi.org/10.1186/1741-7007-9-71</a:t>
            </a:r>
            <a:r>
              <a:rPr lang="en-US" dirty="0"/>
              <a:t>, adapted under the CC BY 2.0 license.</a:t>
            </a:r>
          </a:p>
          <a:p>
            <a:r>
              <a:rPr lang="en-US" dirty="0" err="1"/>
              <a:t>Katchalski-Katzir</a:t>
            </a:r>
            <a:r>
              <a:rPr lang="en-US" dirty="0"/>
              <a:t>, E.; </a:t>
            </a:r>
            <a:r>
              <a:rPr lang="en-US" dirty="0" err="1"/>
              <a:t>Shariv</a:t>
            </a:r>
            <a:r>
              <a:rPr lang="en-US" dirty="0"/>
              <a:t>, I.; Eisenstein, M.; </a:t>
            </a:r>
            <a:r>
              <a:rPr lang="en-US" dirty="0" err="1"/>
              <a:t>Friesem</a:t>
            </a:r>
            <a:r>
              <a:rPr lang="en-US" dirty="0"/>
              <a:t>, A. a; </a:t>
            </a:r>
            <a:r>
              <a:rPr lang="en-US" dirty="0" err="1"/>
              <a:t>Aflalo</a:t>
            </a:r>
            <a:r>
              <a:rPr lang="en-US" dirty="0"/>
              <a:t>, C.; </a:t>
            </a:r>
            <a:r>
              <a:rPr lang="en-US" dirty="0" err="1"/>
              <a:t>Vakser</a:t>
            </a:r>
            <a:r>
              <a:rPr lang="en-US" dirty="0"/>
              <a:t>, I. a. Molecular Surface Recognition: Determination of Geometric Fit between Proteins and Their Ligands by Correlation Techniques. Proceedings of the National Academy of Sciences of the United States of America 1992, 89 (6), 2195–2199. </a:t>
            </a:r>
            <a:r>
              <a:rPr lang="en-US" dirty="0">
                <a:hlinkClick r:id="rId5"/>
              </a:rPr>
              <a:t>https://doi.org/10.1073/pnas.89.6.2195</a:t>
            </a:r>
            <a:r>
              <a:rPr lang="en-US" dirty="0"/>
              <a:t>. </a:t>
            </a:r>
          </a:p>
          <a:p>
            <a:r>
              <a:rPr lang="en-US" dirty="0"/>
              <a:t>Meng, E. C.; Shoichet, B. K.; Kuntz, I. D. Automated Docking with Grid-Based Energy Evaluation. Journal of Computational Chemistry 1992, 13 (4), 505–524.</a:t>
            </a:r>
          </a:p>
          <a:p>
            <a:r>
              <a:rPr lang="en-US" dirty="0"/>
              <a:t>Nguyen, T. H.; Zhou, H.-X.; Minh, D. D. L. Using the Fast Fourier Transform in Binding Free Energy Calculations. Journal of Computational Chemistry 2018, 39, 621–636. </a:t>
            </a:r>
            <a:r>
              <a:rPr lang="en-US" dirty="0">
                <a:hlinkClick r:id="rId6"/>
              </a:rPr>
              <a:t>https://doi.org/10.1002/jcc.25139</a:t>
            </a:r>
            <a:r>
              <a:rPr lang="en-US" dirty="0"/>
              <a:t>. </a:t>
            </a:r>
          </a:p>
          <a:p>
            <a:r>
              <a:rPr lang="en-US" dirty="0"/>
              <a:t>Warren, G. L.; Andrews, C. V. W.; </a:t>
            </a:r>
            <a:r>
              <a:rPr lang="en-US" dirty="0" err="1"/>
              <a:t>Capelli</a:t>
            </a:r>
            <a:r>
              <a:rPr lang="en-US" dirty="0"/>
              <a:t>, A.-M.; Clarke, B.; LaLonde, J.; Lambert, M. H.; </a:t>
            </a:r>
            <a:r>
              <a:rPr lang="en-US" dirty="0" err="1"/>
              <a:t>Lindvall</a:t>
            </a:r>
            <a:r>
              <a:rPr lang="en-US" dirty="0"/>
              <a:t>, M.; Nevins, N.; </a:t>
            </a:r>
            <a:r>
              <a:rPr lang="en-US" dirty="0" err="1"/>
              <a:t>Semus</a:t>
            </a:r>
            <a:r>
              <a:rPr lang="en-US" dirty="0"/>
              <a:t>, S. F.; </a:t>
            </a:r>
            <a:r>
              <a:rPr lang="en-US" dirty="0" err="1"/>
              <a:t>Senger</a:t>
            </a:r>
            <a:r>
              <a:rPr lang="en-US" dirty="0"/>
              <a:t>, S.; et al. A Critical Assessment of Docking Programs and Scoring Functions. Journal of Medicinal Chemistry 2006, 49 (20), 5912–5931. </a:t>
            </a:r>
            <a:r>
              <a:rPr lang="en-US" dirty="0">
                <a:hlinkClick r:id="rId7"/>
              </a:rPr>
              <a:t>https://doi.org/10.1021/jm050362n</a:t>
            </a:r>
            <a:r>
              <a:rPr lang="en-US" dirty="0"/>
              <a:t>. </a:t>
            </a:r>
          </a:p>
          <a:p>
            <a:r>
              <a:rPr lang="en-US" dirty="0"/>
              <a:t>Trott, O.; Olson, A. J. AutoDock Vina: Improving the Speed and Accuracy of Docking with a New Scoring Function, Efficient Optimization and Multithreading. Journal of Computational Chemistry 2010, 31 (2), 455–461.</a:t>
            </a:r>
          </a:p>
          <a:p>
            <a:r>
              <a:rPr lang="en-US" dirty="0"/>
              <a:t>Jerome Eberhardt, Diogo Santos-Martins, Andreas F. Tillack, and Stefano Forli. AutoDock Vina 1.2.0: New Docking Methods, Expanded Force Field, and Python Bindings Journal of Chemical Information and Modeling 2021 61 (8), 3891-3898 DOI: 10.1021/acs.jcim.1c00203 </a:t>
            </a:r>
          </a:p>
        </p:txBody>
      </p:sp>
    </p:spTree>
    <p:extLst>
      <p:ext uri="{BB962C8B-B14F-4D97-AF65-F5344CB8AC3E}">
        <p14:creationId xmlns:p14="http://schemas.microsoft.com/office/powerpoint/2010/main" val="161725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E0C8-427E-494C-9590-E2794A05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Molecular Docking?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0A027-37D9-420B-A3BF-C0874B6DE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254" y="1603203"/>
            <a:ext cx="6559378" cy="4351338"/>
          </a:xfrm>
        </p:spPr>
        <p:txBody>
          <a:bodyPr>
            <a:normAutofit/>
          </a:bodyPr>
          <a:lstStyle/>
          <a:p>
            <a:r>
              <a:rPr lang="en-US" dirty="0"/>
              <a:t>To predict:</a:t>
            </a:r>
          </a:p>
          <a:p>
            <a:pPr lvl="1"/>
            <a:r>
              <a:rPr lang="en-US" dirty="0"/>
              <a:t>the 3D structure of a noncovalent complex.</a:t>
            </a:r>
          </a:p>
          <a:p>
            <a:pPr lvl="2"/>
            <a:r>
              <a:rPr lang="en-US" dirty="0"/>
              <a:t>protein-ligand</a:t>
            </a:r>
          </a:p>
          <a:p>
            <a:pPr lvl="2"/>
            <a:r>
              <a:rPr lang="en-US" dirty="0"/>
              <a:t>protein-protein</a:t>
            </a:r>
          </a:p>
          <a:p>
            <a:pPr lvl="1"/>
            <a:r>
              <a:rPr lang="en-US" dirty="0"/>
              <a:t>the binding affinity of the partners (scoring function)</a:t>
            </a:r>
          </a:p>
          <a:p>
            <a:pPr lvl="1"/>
            <a:r>
              <a:rPr lang="en-US" dirty="0"/>
              <a:t>Prior to prediction, the structure of binding partner(s) is known, but</a:t>
            </a:r>
          </a:p>
          <a:p>
            <a:pPr lvl="2"/>
            <a:r>
              <a:rPr lang="en-US" dirty="0"/>
              <a:t>could be affected by binding</a:t>
            </a:r>
          </a:p>
          <a:p>
            <a:pPr lvl="2"/>
            <a:r>
              <a:rPr lang="en-US" dirty="0"/>
              <a:t>may be bound to different partners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06575-4956-45B0-A4C4-4F1823C86F78}"/>
              </a:ext>
            </a:extLst>
          </p:cNvPr>
          <p:cNvSpPr txBox="1"/>
          <p:nvPr/>
        </p:nvSpPr>
        <p:spPr>
          <a:xfrm>
            <a:off x="8524021" y="2611395"/>
            <a:ext cx="3667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Above: Example of protein-protein noncovalent complex.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F57EBBD-016C-41E5-BDD7-7F8B0E34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35" y="-1"/>
            <a:ext cx="4629664" cy="684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23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C1EF-AB99-416A-B88B-08339095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411"/>
            <a:ext cx="10515600" cy="1325563"/>
          </a:xfrm>
        </p:spPr>
        <p:txBody>
          <a:bodyPr/>
          <a:lstStyle/>
          <a:p>
            <a:r>
              <a:rPr lang="en-US" dirty="0"/>
              <a:t>How Well Does Docking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F6AF-CCDE-485F-81DC-D34DEDC16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Fairly successful at generating binding poses [</a:t>
            </a:r>
            <a:r>
              <a:rPr lang="en-US" dirty="0" err="1"/>
              <a:t>Damm-Ganamet</a:t>
            </a:r>
            <a:r>
              <a:rPr lang="en-US" dirty="0"/>
              <a:t> et al, 2013].</a:t>
            </a:r>
          </a:p>
          <a:p>
            <a:pPr lvl="1"/>
            <a:r>
              <a:rPr lang="en-US" dirty="0"/>
              <a:t>Usually successful (~80%) at ranking them.</a:t>
            </a:r>
          </a:p>
          <a:p>
            <a:r>
              <a:rPr lang="en-US" dirty="0"/>
              <a:t>Poorly correlated with binding free energies [Warren et al, 2006].</a:t>
            </a:r>
          </a:p>
          <a:p>
            <a:r>
              <a:rPr lang="en-US" dirty="0"/>
              <a:t>Unreliable at separating actives from decoys [Cross et al, 2009].</a:t>
            </a:r>
          </a:p>
          <a:p>
            <a:pPr lvl="1"/>
            <a:r>
              <a:rPr lang="en-US" dirty="0"/>
              <a:t>Decoys are ligands that are structurally similar but topologically different from the active.</a:t>
            </a:r>
          </a:p>
          <a:p>
            <a:r>
              <a:rPr lang="en-US" dirty="0"/>
              <a:t>Sometimes successful at virtual screening. Hit rates &lt; 20%</a:t>
            </a:r>
          </a:p>
        </p:txBody>
      </p:sp>
    </p:spTree>
    <p:extLst>
      <p:ext uri="{BB962C8B-B14F-4D97-AF65-F5344CB8AC3E}">
        <p14:creationId xmlns:p14="http://schemas.microsoft.com/office/powerpoint/2010/main" val="405656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E73E-5A1A-4511-A616-21CF5322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554" y="158942"/>
            <a:ext cx="9905998" cy="1478570"/>
          </a:xfrm>
        </p:spPr>
        <p:txBody>
          <a:bodyPr/>
          <a:lstStyle/>
          <a:p>
            <a:r>
              <a:rPr lang="en-US" dirty="0"/>
              <a:t>How Does Docking Generally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C5884-D668-41D1-A452-C62C702E7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261" y="1889553"/>
            <a:ext cx="9180443" cy="3078893"/>
          </a:xfrm>
        </p:spPr>
        <p:txBody>
          <a:bodyPr>
            <a:normAutofit/>
          </a:bodyPr>
          <a:lstStyle/>
          <a:p>
            <a:r>
              <a:rPr lang="en-US" dirty="0"/>
              <a:t>Docking is optimization of a scoring function, E(x)</a:t>
            </a:r>
          </a:p>
          <a:p>
            <a:pPr lvl="1"/>
            <a:r>
              <a:rPr lang="en-US" dirty="0"/>
              <a:t>E can be the total potential energy or interaction energy</a:t>
            </a:r>
          </a:p>
          <a:p>
            <a:pPr lvl="2"/>
            <a:r>
              <a:rPr lang="en-US" dirty="0"/>
              <a:t>can be entirely physics-based or partly knowledge-based</a:t>
            </a:r>
          </a:p>
          <a:p>
            <a:pPr lvl="2"/>
            <a:r>
              <a:rPr lang="en-US" dirty="0"/>
              <a:t>physics-based are usually molecular mechanics energies (RW).</a:t>
            </a:r>
          </a:p>
          <a:p>
            <a:pPr lvl="1"/>
            <a:r>
              <a:rPr lang="en-US" dirty="0"/>
              <a:t>x is a vector describing the molecular coordinates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1CC3D-75C6-4C1E-B899-9CB5646A1570}"/>
              </a:ext>
            </a:extLst>
          </p:cNvPr>
          <p:cNvSpPr txBox="1"/>
          <p:nvPr/>
        </p:nvSpPr>
        <p:spPr>
          <a:xfrm>
            <a:off x="6358714" y="4856544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Below: Example of a potential-based scoring function. Does anybody recognize this equation?</a:t>
            </a:r>
          </a:p>
        </p:txBody>
      </p:sp>
      <p:pic>
        <p:nvPicPr>
          <p:cNvPr id="1026" name="Picture 2" descr="The Lennard-Jones potential: when (not) to use it - Physical Chemistry  Chemical Physics (RSC Publishing)">
            <a:extLst>
              <a:ext uri="{FF2B5EF4-FFF2-40B4-BE49-F238E27FC236}">
                <a16:creationId xmlns:a16="http://schemas.microsoft.com/office/drawing/2014/main" id="{067D0E6E-7455-434E-B187-A08EE7321F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7" t="7868" r="9034" b="56243"/>
          <a:stretch/>
        </p:blipFill>
        <p:spPr bwMode="auto">
          <a:xfrm>
            <a:off x="5859429" y="5502876"/>
            <a:ext cx="6332571" cy="135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29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1C61-28BF-483E-B444-F1B0A4E2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Older Optimization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D63C1-1113-4FEF-BEA1-7E49930E2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609" y="1404078"/>
            <a:ext cx="6604636" cy="4351338"/>
          </a:xfrm>
        </p:spPr>
        <p:txBody>
          <a:bodyPr/>
          <a:lstStyle/>
          <a:p>
            <a:r>
              <a:rPr lang="en-US" dirty="0"/>
              <a:t>Optimization algorithms include</a:t>
            </a:r>
          </a:p>
          <a:p>
            <a:pPr lvl="1"/>
            <a:r>
              <a:rPr lang="en-US" dirty="0"/>
              <a:t>anchor-and-grow in UCSF DOCK, the original docking program</a:t>
            </a:r>
          </a:p>
          <a:p>
            <a:pPr lvl="1"/>
            <a:r>
              <a:rPr lang="en-US" dirty="0"/>
              <a:t>genetic algorithm in AutoDock, the most popular docking program</a:t>
            </a:r>
          </a:p>
          <a:p>
            <a:pPr lvl="2"/>
            <a:r>
              <a:rPr lang="en-US" dirty="0"/>
              <a:t>We will be using AutoDock Vina in this module.</a:t>
            </a:r>
          </a:p>
          <a:p>
            <a:pPr lvl="1"/>
            <a:r>
              <a:rPr lang="en-US" dirty="0"/>
              <a:t>Fast Fourier transform (FFT), especially for fragment and protein-protein docking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AC279D-AE1A-41F6-A24D-DDD2555CE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92" t="1458" r="1732" b="2634"/>
          <a:stretch/>
        </p:blipFill>
        <p:spPr>
          <a:xfrm>
            <a:off x="7485485" y="2142649"/>
            <a:ext cx="3808018" cy="1715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3583E-E057-4E06-9F9A-DC9145E43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354" y="5798716"/>
            <a:ext cx="6604637" cy="1059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715749-0B50-4164-8CE9-4043DCFBF093}"/>
              </a:ext>
            </a:extLst>
          </p:cNvPr>
          <p:cNvSpPr txBox="1"/>
          <p:nvPr/>
        </p:nvSpPr>
        <p:spPr>
          <a:xfrm>
            <a:off x="7938052" y="1496318"/>
            <a:ext cx="308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Below: Stretch and Grow Algorithm Example UCSF Dock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9ADACA-C28F-4E46-9810-03C1F9CF6E7F}"/>
              </a:ext>
            </a:extLst>
          </p:cNvPr>
          <p:cNvSpPr txBox="1"/>
          <p:nvPr/>
        </p:nvSpPr>
        <p:spPr>
          <a:xfrm>
            <a:off x="7357854" y="5204293"/>
            <a:ext cx="462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Below: Lamarckian Algorithm for Autodock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136F2D-1981-4A9F-9FCE-66CE2B2CF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91590"/>
            <a:ext cx="2154803" cy="2166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7BFC5E-FC88-4F7C-9053-B8BB8E36940B}"/>
              </a:ext>
            </a:extLst>
          </p:cNvPr>
          <p:cNvSpPr txBox="1"/>
          <p:nvPr/>
        </p:nvSpPr>
        <p:spPr>
          <a:xfrm>
            <a:off x="2154803" y="6492875"/>
            <a:ext cx="3045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Left: FFT optimization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74076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734B-0C3F-412F-AFC4-8DF09914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Docking Be Improved?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AA1F-1DD7-4081-8979-3A0A42C39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energy includes both enthalpy and entropy. Docking scores usually exclude entropy.</a:t>
            </a:r>
          </a:p>
          <a:p>
            <a:r>
              <a:rPr lang="en-US" dirty="0"/>
              <a:t>Water often mediates protein-ligand interactions. Docking usually does not consider it.</a:t>
            </a:r>
          </a:p>
          <a:p>
            <a:r>
              <a:rPr lang="en-US" dirty="0"/>
              <a:t>Polarizability: Ligands can adapt to the protein environment. Docking usually does not consider this. </a:t>
            </a:r>
          </a:p>
        </p:txBody>
      </p:sp>
      <p:pic>
        <p:nvPicPr>
          <p:cNvPr id="1026" name="Picture 2" descr="Polarizability - Chemistry LibreTexts">
            <a:extLst>
              <a:ext uri="{FF2B5EF4-FFF2-40B4-BE49-F238E27FC236}">
                <a16:creationId xmlns:a16="http://schemas.microsoft.com/office/drawing/2014/main" id="{4E8E6D20-9D95-4471-B96E-FEBCE73EF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025" y="501015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82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B7A19-036F-4C65-A656-4C1401E08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F788-46E3-410B-B18F-8E8D48B7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molecular docking? </a:t>
            </a:r>
          </a:p>
          <a:p>
            <a:r>
              <a:rPr lang="en-US" dirty="0"/>
              <a:t>What is it good for? </a:t>
            </a:r>
          </a:p>
          <a:p>
            <a:r>
              <a:rPr lang="en-US" dirty="0"/>
              <a:t>What are the limitations to molecular docking?</a:t>
            </a:r>
          </a:p>
        </p:txBody>
      </p:sp>
    </p:spTree>
    <p:extLst>
      <p:ext uri="{BB962C8B-B14F-4D97-AF65-F5344CB8AC3E}">
        <p14:creationId xmlns:p14="http://schemas.microsoft.com/office/powerpoint/2010/main" val="101624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57392-6048-469B-A7E8-38233FFD8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Autodock Vina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8131C-B012-4265-8831-AA8DEF471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7AA6-5FB5-44FD-BB1B-99D393E4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Autodock Vina?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59DB-E6CB-4352-8607-5D04438A9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are many molecular docking programs</a:t>
            </a:r>
          </a:p>
          <a:p>
            <a:r>
              <a:rPr lang="en-US" dirty="0"/>
              <a:t>Why Autodock Vina?</a:t>
            </a:r>
          </a:p>
          <a:p>
            <a:pPr lvl="1"/>
            <a:r>
              <a:rPr lang="en-US" dirty="0"/>
              <a:t>Free</a:t>
            </a:r>
          </a:p>
          <a:p>
            <a:pPr lvl="1"/>
            <a:r>
              <a:rPr lang="en-US" dirty="0"/>
              <a:t>Works on multiple platforms</a:t>
            </a:r>
          </a:p>
          <a:p>
            <a:pPr lvl="1"/>
            <a:r>
              <a:rPr lang="en-US" dirty="0"/>
              <a:t>Fast</a:t>
            </a:r>
          </a:p>
          <a:p>
            <a:pPr lvl="1"/>
            <a:r>
              <a:rPr lang="en-US" dirty="0"/>
              <a:t>Very popular </a:t>
            </a:r>
          </a:p>
          <a:p>
            <a:pPr lvl="1"/>
            <a:r>
              <a:rPr lang="en-US" dirty="0"/>
              <a:t>&gt;10,000 citations</a:t>
            </a:r>
          </a:p>
          <a:p>
            <a:pPr lvl="2"/>
            <a:r>
              <a:rPr lang="en-US" dirty="0"/>
              <a:t>primary reference: [Trott and Olson, 2010] </a:t>
            </a:r>
          </a:p>
          <a:p>
            <a:pPr lvl="1"/>
            <a:r>
              <a:rPr lang="en-US" dirty="0"/>
              <a:t>&gt;1,400 citations to primary reference of AutoDock 3 &amp; 4 [Morris et al, 1998] </a:t>
            </a:r>
          </a:p>
        </p:txBody>
      </p:sp>
    </p:spTree>
    <p:extLst>
      <p:ext uri="{BB962C8B-B14F-4D97-AF65-F5344CB8AC3E}">
        <p14:creationId xmlns:p14="http://schemas.microsoft.com/office/powerpoint/2010/main" val="2615173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6969</TotalTime>
  <Words>1278</Words>
  <Application>Microsoft Office PowerPoint</Application>
  <PresentationFormat>Widescreen</PresentationFormat>
  <Paragraphs>97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</vt:lpstr>
      <vt:lpstr>Molecular Docking Using Autodock Vina</vt:lpstr>
      <vt:lpstr>What is Molecular Docking?</vt:lpstr>
      <vt:lpstr>How Well Does Docking Work?</vt:lpstr>
      <vt:lpstr>How Does Docking Generally Work?</vt:lpstr>
      <vt:lpstr>Examples of Older Optimization Algorithms</vt:lpstr>
      <vt:lpstr>How Can Docking Be Improved?</vt:lpstr>
      <vt:lpstr>Review 1</vt:lpstr>
      <vt:lpstr>The Autodock Vina Algorithm</vt:lpstr>
      <vt:lpstr>Why Use Autodock Vina?</vt:lpstr>
      <vt:lpstr>Difference Between Autodock 4 and Autodock Vina</vt:lpstr>
      <vt:lpstr>Basics of the Scoring Function (Autodock Vina)</vt:lpstr>
      <vt:lpstr>Gaussian Sterics</vt:lpstr>
      <vt:lpstr>Gradient Based Optimization</vt:lpstr>
      <vt:lpstr>Autodock Vina 2021 Updates</vt:lpstr>
      <vt:lpstr>Review 2</vt:lpstr>
      <vt:lpstr>Time for a Kahoot!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Docking Using Autodock Vina</dc:title>
  <dc:creator>Kunj Patel</dc:creator>
  <cp:lastModifiedBy>Kunj Patel</cp:lastModifiedBy>
  <cp:revision>22</cp:revision>
  <dcterms:created xsi:type="dcterms:W3CDTF">2022-02-26T04:08:07Z</dcterms:created>
  <dcterms:modified xsi:type="dcterms:W3CDTF">2022-03-15T11:28:52Z</dcterms:modified>
</cp:coreProperties>
</file>