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75" r:id="rId3"/>
    <p:sldId id="263" r:id="rId4"/>
    <p:sldId id="259" r:id="rId5"/>
    <p:sldId id="264" r:id="rId6"/>
    <p:sldId id="265" r:id="rId7"/>
    <p:sldId id="277" r:id="rId8"/>
    <p:sldId id="266" r:id="rId9"/>
    <p:sldId id="269" r:id="rId10"/>
    <p:sldId id="274" r:id="rId11"/>
    <p:sldId id="267" r:id="rId12"/>
    <p:sldId id="268" r:id="rId13"/>
    <p:sldId id="281" r:id="rId14"/>
    <p:sldId id="273" r:id="rId15"/>
    <p:sldId id="276" r:id="rId16"/>
    <p:sldId id="278" r:id="rId17"/>
    <p:sldId id="271" r:id="rId18"/>
    <p:sldId id="279" r:id="rId19"/>
    <p:sldId id="282" r:id="rId20"/>
    <p:sldId id="284" r:id="rId21"/>
    <p:sldId id="283" r:id="rId22"/>
    <p:sldId id="280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2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8F455-C109-42F8-935B-59733E92509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AE2A8-2D6B-403C-A47A-5D0488C5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47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relation of binding free energy to dissociative constant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AE2A8-2D6B-403C-A47A-5D0488C597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98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the h bond donor and acceptor numbers</a:t>
            </a:r>
          </a:p>
          <a:p>
            <a:r>
              <a:rPr lang="en-US" dirty="0"/>
              <a:t>Who is Lipinski, why do we use his rules, are they rules or guidelines</a:t>
            </a:r>
          </a:p>
          <a:p>
            <a:r>
              <a:rPr lang="en-US" dirty="0" err="1"/>
              <a:t>Calirify</a:t>
            </a:r>
            <a:r>
              <a:rPr lang="en-US" dirty="0"/>
              <a:t> which are about oral bioavailability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AE2A8-2D6B-403C-A47A-5D0488C597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4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F200-7B9B-432B-BD3B-F94A9C8D9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43948-BA70-4A8B-811A-4E1D093FA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547A5-5A5C-4A7E-9333-40942090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E15F9-0637-4A1E-AB11-6EABD3EC966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33337-C6DE-4F3A-A716-7C768FA2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C0BCB-3164-4E0E-9622-0D7D1103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4150-B6BF-4B6B-9904-E17AD48A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2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A6B4-B67E-4214-B6E1-C7A8C0F2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97E71-638C-4D14-AD0E-980E229AB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44BF8-D36E-464D-AAB8-2315F8A3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E15F9-0637-4A1E-AB11-6EABD3EC966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56528-8AF0-4208-907C-B15C1575D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0F9E2-F855-4AC7-B027-035765E3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4150-B6BF-4B6B-9904-E17AD48A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9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2D87AC-5D34-4AA8-9287-4193C9C42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D1937-4E93-4AB1-B056-9507CC2FD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B3344-0229-44BA-97BB-C4DD025A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E15F9-0637-4A1E-AB11-6EABD3EC966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F8AAF-42AE-4B56-9CEB-BF4FE3BA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B87E4-7651-4349-993A-4A29E3A5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4150-B6BF-4B6B-9904-E17AD48A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6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1CEF-96BB-4F10-845A-FAF44FE1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2A6FE-2A34-45E5-8169-A1C0A4973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FFEB7-6EB3-42F1-99A1-C56723BE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E15F9-0637-4A1E-AB11-6EABD3EC966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C2F05-619C-4B72-A64C-ACDD2F69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291BA-8A76-4064-8BB8-6392152C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4150-B6BF-4B6B-9904-E17AD48A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1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2415-0E68-4D0F-B88A-C0C391CF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94D59-444D-46C7-A1C7-D185F9047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AE203-8F96-445C-B766-940184E2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E15F9-0637-4A1E-AB11-6EABD3EC966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A9BE9-EB6E-4627-8251-5CFE6F02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41485-0106-4CB4-AD38-AA1C4C9E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4150-B6BF-4B6B-9904-E17AD48A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8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4226-F03F-449B-886D-573E8E3A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07CF1-CE56-4877-9E40-3006B1F81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BB876-E48D-4561-AB70-A50B3AE70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35111-EBC2-415E-82C9-9850980B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E15F9-0637-4A1E-AB11-6EABD3EC966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2C20F-2546-4696-82C2-7B9738D8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18425-D308-4F5D-AD8C-8A70764D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4150-B6BF-4B6B-9904-E17AD48A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2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6933-F66B-4C55-8848-262F1FF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76656-781E-468A-8FDA-1560090FB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1F0B4-EC37-41CB-9D9A-7636751EF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FACB5-D7EF-4ADA-B7F1-1C467F05F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B352D-4A0C-4673-BA27-D008EC5BC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B9B52D-ADE2-4141-A2C5-935DEF47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E15F9-0637-4A1E-AB11-6EABD3EC966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48792-BE59-4B01-A05D-0DDBB4C6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8F017-7559-407F-B813-82481E69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4150-B6BF-4B6B-9904-E17AD48A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6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8330-4A16-4895-8334-5FEF898F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E6AEE-A602-4A62-8309-38B9F66B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E15F9-0637-4A1E-AB11-6EABD3EC966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98512-5363-4C10-8373-71627541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0C669-6004-4C68-A75E-7100D9F4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4150-B6BF-4B6B-9904-E17AD48A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7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26D07-E056-48D5-8251-D0FF05C3D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E15F9-0637-4A1E-AB11-6EABD3EC966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8B0164-386C-4E33-A61E-D36784B0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FC826-62C3-4B1A-9227-0BF2732D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4150-B6BF-4B6B-9904-E17AD48A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1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A859-A870-4670-BAE0-6C4ADA557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34BB4-27E4-495B-BB20-56DC3F217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4A3C4-F93B-4265-8835-054EDDA72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C782C-1913-4F66-881D-94FFEB73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E15F9-0637-4A1E-AB11-6EABD3EC966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4F955-D04A-4CC2-B6F9-79A793287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CF942-ECD0-4DBC-A044-E39A0D18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4150-B6BF-4B6B-9904-E17AD48A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AC6A9-3CB1-47FD-BB92-539AC0EFB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ABE09-4B59-4CA1-A678-461439D93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2E7B9-54DC-403A-86D9-D5B62BAC1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7FD96-C911-4F2F-A8F0-1C982985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E15F9-0637-4A1E-AB11-6EABD3EC966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2E295-1313-401E-8E87-E24500D6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42CE3-4A55-441D-A636-211BBB43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4150-B6BF-4B6B-9904-E17AD48A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7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B7B8D-40FC-45D8-9AA5-D7B44C35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75F6B-0A7E-4B3F-AD02-CB640132F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543E5-3AE0-457A-9E11-3025B9D28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E15F9-0637-4A1E-AB11-6EABD3EC966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FDA8F-A50C-42F3-91CD-EDD66DDA7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0EF04-160B-46D5-BB34-21AED7D72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04150-B6BF-4B6B-9904-E17AD48A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5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EDCB-EE6B-48E7-AC20-60D83744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Binding Free Energy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9D21-A365-4403-95EF-D02F85F2B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554" cy="4351338"/>
          </a:xfrm>
        </p:spPr>
        <p:txBody>
          <a:bodyPr>
            <a:normAutofit/>
          </a:bodyPr>
          <a:lstStyle/>
          <a:p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This module will introduce you to:</a:t>
            </a:r>
          </a:p>
          <a:p>
            <a:pPr lvl="1"/>
            <a:r>
              <a:rPr lang="en-US" sz="2000" dirty="0">
                <a:latin typeface="Comic Sans MS" panose="030F0702030302020204" pitchFamily="66" charset="0"/>
              </a:rPr>
              <a:t>What binding free energy is, and why it is useful to predict.</a:t>
            </a:r>
          </a:p>
          <a:p>
            <a:pPr lvl="1"/>
            <a:r>
              <a:rPr lang="en-US" sz="2000" dirty="0">
                <a:latin typeface="Comic Sans MS" panose="030F0702030302020204" pitchFamily="66" charset="0"/>
              </a:rPr>
              <a:t>Different types of free energy calculations, and their relative accuracy.</a:t>
            </a:r>
          </a:p>
          <a:p>
            <a:pPr lvl="1"/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At the conclusion of this module, you will:</a:t>
            </a:r>
          </a:p>
          <a:p>
            <a:pPr lvl="1"/>
            <a:r>
              <a:rPr lang="en-US" sz="2000" dirty="0">
                <a:latin typeface="Comic Sans MS" panose="030F0702030302020204" pitchFamily="66" charset="0"/>
              </a:rPr>
              <a:t>Understand the application of binding free energy calculations in research.</a:t>
            </a:r>
            <a:endParaRPr lang="en-US" sz="1200" dirty="0">
              <a:latin typeface="Comic Sans MS" panose="030F0702030302020204" pitchFamily="66" charset="0"/>
            </a:endParaRPr>
          </a:p>
          <a:p>
            <a:pPr lvl="1"/>
            <a:r>
              <a:rPr lang="en-US" sz="2000" dirty="0">
                <a:latin typeface="Comic Sans MS" panose="030F0702030302020204" pitchFamily="66" charset="0"/>
              </a:rPr>
              <a:t>Review a binding free energy calculation by the replica exchange software, YANK.</a:t>
            </a:r>
          </a:p>
        </p:txBody>
      </p:sp>
    </p:spTree>
    <p:extLst>
      <p:ext uri="{BB962C8B-B14F-4D97-AF65-F5344CB8AC3E}">
        <p14:creationId xmlns:p14="http://schemas.microsoft.com/office/powerpoint/2010/main" val="431300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868E08A-E2EE-4597-B31B-0240F99095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7866" y="338667"/>
                <a:ext cx="11414696" cy="60536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 b="1" dirty="0">
                    <a:latin typeface="Comic Sans MS" panose="030F0702030302020204" pitchFamily="66" charset="0"/>
                  </a:rPr>
                  <a:t>Enthalpy of a binding interaction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>
                    <a:latin typeface="Comic Sans MS" panose="030F0702030302020204" pitchFamily="66" charset="0"/>
                  </a:rPr>
                  <a:t>The formation of an H-bond between the drug and protein may have a reaction similar to the one below…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𝑃𝑟𝑜𝑡𝑒𝑖𝑛𝑁𝐻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𝐻𝑂𝐻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𝑂𝐷𝑟𝑢𝑔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𝑃𝑟𝑜𝑡𝑒𝑖𝑛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𝑂𝐷𝑟𝑢𝑔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𝐻𝑂𝐻</m:t>
                      </m:r>
                    </m:oMath>
                  </m:oMathPara>
                </a14:m>
                <a:endParaRPr lang="en-US" sz="24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omic Sans MS" panose="030F0702030302020204" pitchFamily="66" charset="0"/>
                  </a:rPr>
                  <a:t>In the above reaction, hydrogen bonds between the solvent and protein/ligand are broken, so hydrogen bonds between the protein and drug can form.</a:t>
                </a:r>
              </a:p>
              <a:p>
                <a:pPr marL="0" indent="0">
                  <a:buNone/>
                </a:pPr>
                <a:endParaRPr lang="en-US" sz="24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omic Sans MS" panose="030F0702030302020204" pitchFamily="66" charset="0"/>
                  </a:rPr>
                  <a:t>Energy is required (enthalpy is positive) upon breakage of bonds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mic Sans MS" panose="030F0702030302020204" pitchFamily="66" charset="0"/>
                  </a:rPr>
                  <a:t>Energy is liberated (enthalpy is negative) upon formation of bonds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868E08A-E2EE-4597-B31B-0240F9909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66" y="338667"/>
                <a:ext cx="11414696" cy="6053666"/>
              </a:xfrm>
              <a:prstGeom prst="rect">
                <a:avLst/>
              </a:prstGeom>
              <a:blipFill>
                <a:blip r:embed="rId2"/>
                <a:stretch>
                  <a:fillRect l="-1335" t="-2115" r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3CAB224-0607-4241-B27F-C7FCC139E3B2}"/>
              </a:ext>
            </a:extLst>
          </p:cNvPr>
          <p:cNvSpPr txBox="1"/>
          <p:nvPr/>
        </p:nvSpPr>
        <p:spPr>
          <a:xfrm>
            <a:off x="0" y="6280919"/>
            <a:ext cx="1219200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https://www.google.com/</a:t>
            </a:r>
            <a:r>
              <a:rPr lang="en-US" sz="1050" dirty="0" err="1"/>
              <a:t>imgres?imgurl</a:t>
            </a:r>
            <a:r>
              <a:rPr lang="en-US" sz="1050" dirty="0"/>
              <a:t>=https%3A%2F%2Fupload.wikimedia.org%2Fwikipedia%2Fcommons%2Fthumb%2Fc%2Fc6%2FPhospholipids_aqueous_solution_structures.svg%2F1200px-Phospholipids_aqueous_solution_structures.svg.png&amp;imgrefurl=https%3A%2F%2Fen.wikipedia.org%2Fwiki%2FMicelle&amp;tbnid=IxuWMcfHm8DoLM&amp;vet=12ahUKEwj0gIzZvbz2AhXLPM0KHZUhBXkQMygAegUIARDZAQ..i&amp;docid=nPCQd4EaFsOaXM&amp;w=1200&amp;h=1476&amp;q=formaiotion%20of%20micelles&amp;client=</a:t>
            </a:r>
            <a:r>
              <a:rPr lang="en-US" sz="1050" dirty="0" err="1"/>
              <a:t>opera-gx&amp;ved</a:t>
            </a:r>
            <a:r>
              <a:rPr lang="en-US" sz="1050" dirty="0"/>
              <a:t>=2ahUKEwj0gIzZvbz2AhXLPM0KHZUhBXkQMygAegUIARDZAQ</a:t>
            </a:r>
          </a:p>
        </p:txBody>
      </p:sp>
    </p:spTree>
    <p:extLst>
      <p:ext uri="{BB962C8B-B14F-4D97-AF65-F5344CB8AC3E}">
        <p14:creationId xmlns:p14="http://schemas.microsoft.com/office/powerpoint/2010/main" val="2955809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68E08A-E2EE-4597-B31B-0240F9909578}"/>
              </a:ext>
            </a:extLst>
          </p:cNvPr>
          <p:cNvSpPr txBox="1">
            <a:spLocks/>
          </p:cNvSpPr>
          <p:nvPr/>
        </p:nvSpPr>
        <p:spPr>
          <a:xfrm>
            <a:off x="287867" y="338667"/>
            <a:ext cx="6129868" cy="605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latin typeface="Comic Sans MS" panose="030F0702030302020204" pitchFamily="66" charset="0"/>
              </a:rPr>
              <a:t>Lipinski's Rule of Five</a:t>
            </a:r>
            <a:endParaRPr lang="en-US" b="1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</a:rPr>
              <a:t>So called, because each maxim uses a multiple of 5.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No more than 500 g/mol</a:t>
            </a: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No more than 5 h-bond donors</a:t>
            </a: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No more than 10 h-bond acceptors</a:t>
            </a: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Lipophilicity less than 5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A706670-269C-46A1-B240-F76CE377A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31492"/>
            <a:ext cx="5537199" cy="249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Lipophilicity &amp; Permeability 김연수. Chapter 5. Lipophilicity. - ppt download">
            <a:extLst>
              <a:ext uri="{FF2B5EF4-FFF2-40B4-BE49-F238E27FC236}">
                <a16:creationId xmlns:a16="http://schemas.microsoft.com/office/drawing/2014/main" id="{60C9C940-58EB-4162-833A-001312389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3" t="62727" r="23496" b="-1394"/>
          <a:stretch/>
        </p:blipFill>
        <p:spPr bwMode="auto">
          <a:xfrm>
            <a:off x="6487159" y="3584786"/>
            <a:ext cx="4754880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39BC11-9BFD-4878-AB83-AD327A486E90}"/>
              </a:ext>
            </a:extLst>
          </p:cNvPr>
          <p:cNvSpPr txBox="1"/>
          <p:nvPr/>
        </p:nvSpPr>
        <p:spPr>
          <a:xfrm>
            <a:off x="1398" y="5999918"/>
            <a:ext cx="609460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https://www.google.com/</a:t>
            </a:r>
            <a:r>
              <a:rPr lang="en-US" sz="900" dirty="0" err="1"/>
              <a:t>imgres?imgurl</a:t>
            </a:r>
            <a:r>
              <a:rPr lang="en-US" sz="900" dirty="0"/>
              <a:t>=https%3A%2F%2Fupload.wikimedia.org%2Fwikipedia%2Fcommons%2Fthumb%2F4%2F48%2FOmeprazole.svg%2F1200px-Omeprazole.svg.png&amp;imgrefurl=https%3A%2F%2Fen.wikipedia.org%2Fwiki%2FLipinski%2527s_rule_of_five&amp;tbnid=otokzSeJk0Uz2M&amp;vet=12ahUKEwiA17_vvbz2AhUROc0KHfTKDDQQMygGegUIARDHAQ..i&amp;docid=CGWavJuXEf0ZsM&amp;w=1200&amp;h=541&amp;q=lipinski%20rule%20of%205&amp;client=</a:t>
            </a:r>
            <a:r>
              <a:rPr lang="en-US" sz="900" dirty="0" err="1"/>
              <a:t>opera-gx&amp;ved</a:t>
            </a:r>
            <a:r>
              <a:rPr lang="en-US" sz="900" dirty="0"/>
              <a:t>=2ahUKEwiA17_vvbz2AhUROc0KHfTKDDQQMygGegUIARDHAQ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38609D-919C-4A4D-B9DF-EC707AA12DE3}"/>
              </a:ext>
            </a:extLst>
          </p:cNvPr>
          <p:cNvSpPr txBox="1"/>
          <p:nvPr/>
        </p:nvSpPr>
        <p:spPr>
          <a:xfrm>
            <a:off x="6097398" y="5999918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https://www.google.com/</a:t>
            </a:r>
            <a:r>
              <a:rPr lang="en-US" sz="900" dirty="0" err="1"/>
              <a:t>imgres?imgurl</a:t>
            </a:r>
            <a:r>
              <a:rPr lang="en-US" sz="900" dirty="0"/>
              <a:t>=https%3A%2F%2Fimages.slideplayer.com%2F27%2F9196853%2Fslides%2Fslide_4.jpg&amp;imgrefurl=https%3A%2F%2Fslideplayer.com%2Fslide%2F9196853%2F&amp;tbnid=lyV8aVWwU2XsmM&amp;vet=12ahUKEwi3wsKBvrz2AhWXUs0KHXSGCkUQMygZegUIARCLAg..i&amp;docid=ixY1NsvLAC90xM&amp;w=960&amp;h=720&amp;q=</a:t>
            </a:r>
            <a:r>
              <a:rPr lang="en-US" sz="900" dirty="0" err="1"/>
              <a:t>lipophilicity&amp;client</a:t>
            </a:r>
            <a:r>
              <a:rPr lang="en-US" sz="900" dirty="0"/>
              <a:t>=</a:t>
            </a:r>
            <a:r>
              <a:rPr lang="en-US" sz="900" dirty="0" err="1"/>
              <a:t>opera-gx&amp;ved</a:t>
            </a:r>
            <a:r>
              <a:rPr lang="en-US" sz="900" dirty="0"/>
              <a:t>=2ahUKEwi3wsKBvrz2AhWXUs0KHXSGCkUQMygZegUIARCLAg</a:t>
            </a:r>
          </a:p>
        </p:txBody>
      </p:sp>
    </p:spTree>
    <p:extLst>
      <p:ext uri="{BB962C8B-B14F-4D97-AF65-F5344CB8AC3E}">
        <p14:creationId xmlns:p14="http://schemas.microsoft.com/office/powerpoint/2010/main" val="263242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868E08A-E2EE-4597-B31B-0240F99095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1491" y="338667"/>
                <a:ext cx="10972800" cy="60536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 b="1" dirty="0">
                    <a:latin typeface="Comic Sans MS" panose="030F0702030302020204" pitchFamily="66" charset="0"/>
                  </a:rPr>
                  <a:t>Enthalpy and Entropy of Binding – Short Quiz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omic Sans MS" panose="030F0702030302020204" pitchFamily="66" charset="0"/>
                  </a:rPr>
                  <a:t>What do you think that the signs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b="1" dirty="0">
                    <a:latin typeface="Comic Sans MS" panose="030F0702030302020204" pitchFamily="66" charset="0"/>
                  </a:rPr>
                  <a:t> </a:t>
                </a:r>
                <a:r>
                  <a:rPr lang="en-US" sz="2400" dirty="0">
                    <a:latin typeface="Comic Sans MS" panose="030F0702030302020204" pitchFamily="66" charset="0"/>
                  </a:rPr>
                  <a:t>are for the binding reaction between this drug and a protein?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mic Sans MS" panose="030F0702030302020204" pitchFamily="66" charset="0"/>
                  </a:rPr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𝑫𝒓𝒖𝒈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𝒂𝒒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𝑷𝒓𝒐𝒕𝒆𝒊𝒏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𝒂𝒒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𝑪𝒐𝒎𝒑𝒍𝒆𝒙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𝒂𝒒</m:t>
                        </m:r>
                      </m:sub>
                    </m:sSub>
                  </m:oMath>
                </a14:m>
                <a:endParaRPr lang="en-US" sz="2400" b="1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latin typeface="Comic Sans MS" panose="030F0702030302020204" pitchFamily="66" charset="0"/>
                  </a:rPr>
                  <a:t>						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mic Sans MS" panose="030F0702030302020204" pitchFamily="66" charset="0"/>
                  </a:rPr>
                  <a:t>						What parts of the drug 							(predominantly) effect: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mic Sans MS" panose="030F0702030302020204" pitchFamily="66" charset="0"/>
                  </a:rPr>
                  <a:t>						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mic Sans MS" panose="030F0702030302020204" pitchFamily="66" charset="0"/>
                  </a:rPr>
                  <a:t>						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𝚫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latin typeface="Comic Sans MS" panose="030F0702030302020204" pitchFamily="66" charset="0"/>
                  </a:rPr>
                  <a:t>(Enthalpy)?</a:t>
                </a:r>
              </a:p>
              <a:p>
                <a:pPr marL="0" indent="0">
                  <a:buNone/>
                </a:pPr>
                <a:endParaRPr lang="en-US" sz="2400" b="1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latin typeface="Comic Sans MS" panose="030F0702030302020204" pitchFamily="66" charset="0"/>
                  </a:rPr>
                  <a:t>						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𝚫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400" b="1" dirty="0">
                    <a:latin typeface="Comic Sans MS" panose="030F0702030302020204" pitchFamily="66" charset="0"/>
                  </a:rPr>
                  <a:t> (Entropy)?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						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868E08A-E2EE-4597-B31B-0240F9909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91" y="338667"/>
                <a:ext cx="10972800" cy="6053666"/>
              </a:xfrm>
              <a:prstGeom prst="rect">
                <a:avLst/>
              </a:prstGeom>
              <a:blipFill>
                <a:blip r:embed="rId2"/>
                <a:stretch>
                  <a:fillRect l="-1444" t="-2115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Drug discovery - Wikipedia">
            <a:extLst>
              <a:ext uri="{FF2B5EF4-FFF2-40B4-BE49-F238E27FC236}">
                <a16:creationId xmlns:a16="http://schemas.microsoft.com/office/drawing/2014/main" id="{2000A66D-935A-4BEB-9566-DA9A57792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69" y="2805739"/>
            <a:ext cx="4274288" cy="336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264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9D21-A365-4403-95EF-D02F85F2B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867" y="338667"/>
            <a:ext cx="11404600" cy="5838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mic Sans MS" panose="030F0702030302020204" pitchFamily="66" charset="0"/>
              </a:rPr>
              <a:t>Short Review #1 – Discuss then answer</a:t>
            </a:r>
          </a:p>
          <a:p>
            <a:pPr marL="0" indent="0">
              <a:buNone/>
            </a:pPr>
            <a:endParaRPr lang="en-US" sz="24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How is </a:t>
            </a:r>
            <a:r>
              <a:rPr lang="en-US" sz="2400" b="1" dirty="0">
                <a:latin typeface="Comic Sans MS" panose="030F0702030302020204" pitchFamily="66" charset="0"/>
              </a:rPr>
              <a:t>binding free energy </a:t>
            </a:r>
            <a:r>
              <a:rPr lang="en-US" sz="2400" dirty="0">
                <a:latin typeface="Comic Sans MS" panose="030F0702030302020204" pitchFamily="66" charset="0"/>
              </a:rPr>
              <a:t>related to </a:t>
            </a:r>
            <a:r>
              <a:rPr lang="en-US" sz="2400" b="1" dirty="0">
                <a:latin typeface="Comic Sans MS" panose="030F0702030302020204" pitchFamily="66" charset="0"/>
              </a:rPr>
              <a:t>binding affinity and selectivity</a:t>
            </a:r>
            <a:r>
              <a:rPr lang="en-US" sz="2400" dirty="0">
                <a:latin typeface="Comic Sans MS" panose="030F0702030302020204" pitchFamily="66" charset="0"/>
              </a:rPr>
              <a:t>?</a:t>
            </a:r>
          </a:p>
          <a:p>
            <a:pPr mar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What factors contribute to the </a:t>
            </a:r>
            <a:r>
              <a:rPr lang="en-US" sz="2400" b="1" dirty="0">
                <a:latin typeface="Comic Sans MS" panose="030F0702030302020204" pitchFamily="66" charset="0"/>
              </a:rPr>
              <a:t>Enthalpy</a:t>
            </a:r>
            <a:r>
              <a:rPr lang="en-US" sz="2400" dirty="0">
                <a:latin typeface="Comic Sans MS" panose="030F0702030302020204" pitchFamily="66" charset="0"/>
              </a:rPr>
              <a:t> of a binding reaction?</a:t>
            </a:r>
          </a:p>
          <a:p>
            <a:pPr mar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What factors contribute to the </a:t>
            </a:r>
            <a:r>
              <a:rPr lang="en-US" sz="2400" b="1" dirty="0">
                <a:latin typeface="Comic Sans MS" panose="030F0702030302020204" pitchFamily="66" charset="0"/>
              </a:rPr>
              <a:t>Entropy</a:t>
            </a:r>
            <a:r>
              <a:rPr lang="en-US" sz="2400" dirty="0">
                <a:latin typeface="Comic Sans MS" panose="030F0702030302020204" pitchFamily="66" charset="0"/>
              </a:rPr>
              <a:t> of a binding reaction?</a:t>
            </a:r>
          </a:p>
        </p:txBody>
      </p:sp>
    </p:spTree>
    <p:extLst>
      <p:ext uri="{BB962C8B-B14F-4D97-AF65-F5344CB8AC3E}">
        <p14:creationId xmlns:p14="http://schemas.microsoft.com/office/powerpoint/2010/main" val="3228404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762C14-1441-4536-ABD2-C554B9756D00}"/>
              </a:ext>
            </a:extLst>
          </p:cNvPr>
          <p:cNvSpPr txBox="1"/>
          <p:nvPr/>
        </p:nvSpPr>
        <p:spPr>
          <a:xfrm>
            <a:off x="0" y="0"/>
            <a:ext cx="11412415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latin typeface="Comic Sans MS" panose="030F0702030302020204" pitchFamily="66" charset="0"/>
              </a:rPr>
              <a:t>Why predict binding free energy?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</a:rPr>
              <a:t>	Binding free energy is </a:t>
            </a:r>
            <a:r>
              <a:rPr lang="en-US" sz="2400" b="1" dirty="0">
                <a:latin typeface="Comic Sans MS" panose="030F0702030302020204" pitchFamily="66" charset="0"/>
              </a:rPr>
              <a:t>mathematically related to binding affinity</a:t>
            </a:r>
            <a:r>
              <a:rPr lang="en-US" sz="2400" dirty="0">
                <a:latin typeface="Comic Sans MS" panose="030F0702030302020204" pitchFamily="66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</a:rPr>
              <a:t>	and therefore </a:t>
            </a:r>
            <a:r>
              <a:rPr lang="en-US" sz="2400" b="1" dirty="0">
                <a:latin typeface="Comic Sans MS" panose="030F0702030302020204" pitchFamily="66" charset="0"/>
              </a:rPr>
              <a:t>ideally suited for ranking potential drugs’ affinity.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Comic Sans MS" panose="030F0702030302020204" pitchFamily="66" charset="0"/>
              </a:rPr>
              <a:t>	</a:t>
            </a:r>
            <a:r>
              <a:rPr lang="en-US" sz="2400" dirty="0">
                <a:latin typeface="Comic Sans MS" panose="030F0702030302020204" pitchFamily="66" charset="0"/>
              </a:rPr>
              <a:t>Binding free energy is </a:t>
            </a:r>
            <a:r>
              <a:rPr lang="en-US" sz="2400" b="1" dirty="0">
                <a:latin typeface="Comic Sans MS" panose="030F0702030302020204" pitchFamily="66" charset="0"/>
              </a:rPr>
              <a:t>observable in an experimental laboratory,</a:t>
            </a:r>
            <a:r>
              <a:rPr lang="en-US" sz="2400" dirty="0">
                <a:latin typeface="Comic Sans MS" panose="030F0702030302020204" pitchFamily="66" charset="0"/>
              </a:rPr>
              <a:t> via 	techniques such as </a:t>
            </a:r>
            <a:r>
              <a:rPr lang="en-US" sz="2400" b="1" dirty="0">
                <a:latin typeface="Comic Sans MS" panose="030F0702030302020204" pitchFamily="66" charset="0"/>
              </a:rPr>
              <a:t>Isothermal Titration Calorimetry</a:t>
            </a:r>
            <a:r>
              <a:rPr lang="en-US" sz="2400" dirty="0">
                <a:latin typeface="Comic Sans MS" panose="030F0702030302020204" pitchFamily="66" charset="0"/>
              </a:rPr>
              <a:t>.</a:t>
            </a:r>
            <a:endParaRPr lang="en-US" sz="2400" b="1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</a:rPr>
              <a:t>	Binding free energy is </a:t>
            </a:r>
            <a:r>
              <a:rPr lang="en-US" sz="2400" b="1" dirty="0">
                <a:latin typeface="Comic Sans MS" panose="030F0702030302020204" pitchFamily="66" charset="0"/>
              </a:rPr>
              <a:t>an ensemble property</a:t>
            </a:r>
            <a:r>
              <a:rPr lang="en-US" sz="2400" dirty="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8937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9D4D-281D-44E6-8B9D-B947366A7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81" y="180487"/>
            <a:ext cx="10515600" cy="1325563"/>
          </a:xfrm>
        </p:spPr>
        <p:txBody>
          <a:bodyPr>
            <a:noAutofit/>
          </a:bodyPr>
          <a:lstStyle/>
          <a:p>
            <a:pPr marL="0" indent="0"/>
            <a:r>
              <a:rPr lang="en-US" sz="3200" b="1" dirty="0">
                <a:latin typeface="Comic Sans MS" panose="030F0702030302020204" pitchFamily="66" charset="0"/>
              </a:rPr>
              <a:t>How to predict the free energy differences between states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C8C60-C95E-418A-AF2C-0AD421216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315001"/>
            <a:ext cx="5157787" cy="823912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End-Point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95C27-8D10-4072-834F-83FFE84F8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332" y="2138913"/>
            <a:ext cx="5461244" cy="3684588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Simulate the protein and ligand in realistic conditions.</a:t>
            </a:r>
          </a:p>
          <a:p>
            <a:r>
              <a:rPr lang="en-US" dirty="0">
                <a:latin typeface="Comic Sans MS" panose="030F0702030302020204" pitchFamily="66" charset="0"/>
              </a:rPr>
              <a:t>Intermediate computational expense, compared to docking and alchemical methods.</a:t>
            </a:r>
          </a:p>
          <a:p>
            <a:r>
              <a:rPr lang="en-US" dirty="0">
                <a:latin typeface="Comic Sans MS" panose="030F0702030302020204" pitchFamily="66" charset="0"/>
              </a:rPr>
              <a:t>Better correlation with experiment than docking alone.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102FC-7E9B-4306-AFE9-4BB28C4EA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3" y="1288624"/>
            <a:ext cx="5183188" cy="823912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Alchemical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4855E-1E30-4A6B-807D-82D4AA8DA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3" y="2138913"/>
            <a:ext cx="5183188" cy="3684588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Simulate realistic states, as well as non-existent intermediates.</a:t>
            </a:r>
          </a:p>
          <a:p>
            <a:r>
              <a:rPr lang="en-US" dirty="0">
                <a:latin typeface="Comic Sans MS" panose="030F0702030302020204" pitchFamily="66" charset="0"/>
              </a:rPr>
              <a:t>Greatest computational expense.</a:t>
            </a:r>
          </a:p>
          <a:p>
            <a:r>
              <a:rPr lang="en-US" dirty="0">
                <a:latin typeface="Comic Sans MS" panose="030F0702030302020204" pitchFamily="66" charset="0"/>
              </a:rPr>
              <a:t>Best correlation with experiment.</a:t>
            </a:r>
          </a:p>
        </p:txBody>
      </p:sp>
      <p:pic>
        <p:nvPicPr>
          <p:cNvPr id="1026" name="Picture 2" descr="Exploring the energy landscape of GFP by single-molecule mechanical  experiments | PNAS">
            <a:extLst>
              <a:ext uri="{FF2B5EF4-FFF2-40B4-BE49-F238E27FC236}">
                <a16:creationId xmlns:a16="http://schemas.microsoft.com/office/drawing/2014/main" id="{F654918B-9207-48D3-86C1-962BC0556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2501"/>
            <a:ext cx="12192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568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9D4D-281D-44E6-8B9D-B947366A7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81" y="180487"/>
            <a:ext cx="10515600" cy="1325563"/>
          </a:xfrm>
        </p:spPr>
        <p:txBody>
          <a:bodyPr>
            <a:noAutofit/>
          </a:bodyPr>
          <a:lstStyle/>
          <a:p>
            <a:pPr marL="0" indent="0"/>
            <a:r>
              <a:rPr lang="en-US" sz="3200" b="1" dirty="0">
                <a:latin typeface="Comic Sans MS" panose="030F0702030302020204" pitchFamily="66" charset="0"/>
              </a:rPr>
              <a:t>How to predict the free energy differences between states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C8C60-C95E-418A-AF2C-0AD421216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315001"/>
            <a:ext cx="5157787" cy="823912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End-Point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95C27-8D10-4072-834F-83FFE84F8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332" y="2138913"/>
            <a:ext cx="5461244" cy="4538600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Simulate the two states of interest in realistic conditions.</a:t>
            </a:r>
          </a:p>
          <a:p>
            <a:r>
              <a:rPr lang="en-US" dirty="0">
                <a:latin typeface="Comic Sans MS" panose="030F0702030302020204" pitchFamily="66" charset="0"/>
              </a:rPr>
              <a:t>Intermediate computational expense, compared to docking and alchemical methods.</a:t>
            </a:r>
          </a:p>
          <a:p>
            <a:r>
              <a:rPr lang="en-US" dirty="0">
                <a:latin typeface="Comic Sans MS" panose="030F0702030302020204" pitchFamily="66" charset="0"/>
              </a:rPr>
              <a:t>Better correlation with experiment than docking alone.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102FC-7E9B-4306-AFE9-4BB28C4EA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3" y="1288624"/>
            <a:ext cx="5183188" cy="823912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Alchemical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4855E-1E30-4A6B-807D-82D4AA8DA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3" y="2138913"/>
            <a:ext cx="5183188" cy="4538600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Simulate realistic states, as well as non-existent intermediates.</a:t>
            </a:r>
          </a:p>
          <a:p>
            <a:r>
              <a:rPr lang="en-US" dirty="0">
                <a:latin typeface="Comic Sans MS" panose="030F0702030302020204" pitchFamily="66" charset="0"/>
              </a:rPr>
              <a:t>Greatest computational expense.</a:t>
            </a:r>
          </a:p>
          <a:p>
            <a:r>
              <a:rPr lang="en-US" dirty="0">
                <a:latin typeface="Comic Sans MS" panose="030F0702030302020204" pitchFamily="66" charset="0"/>
              </a:rPr>
              <a:t>Best correlation with experiment.</a:t>
            </a:r>
          </a:p>
        </p:txBody>
      </p:sp>
    </p:spTree>
    <p:extLst>
      <p:ext uri="{BB962C8B-B14F-4D97-AF65-F5344CB8AC3E}">
        <p14:creationId xmlns:p14="http://schemas.microsoft.com/office/powerpoint/2010/main" val="3193483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68E08A-E2EE-4597-B31B-0240F9909578}"/>
              </a:ext>
            </a:extLst>
          </p:cNvPr>
          <p:cNvSpPr txBox="1">
            <a:spLocks/>
          </p:cNvSpPr>
          <p:nvPr/>
        </p:nvSpPr>
        <p:spPr>
          <a:xfrm>
            <a:off x="287867" y="338667"/>
            <a:ext cx="10972800" cy="605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latin typeface="Comic Sans MS" panose="030F0702030302020204" pitchFamily="66" charset="0"/>
              </a:rPr>
              <a:t>MMPBSA and MMGBSA – A popular end point method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The free energy of a state (P, L, PL) is defined as the sum of: </a:t>
            </a:r>
          </a:p>
          <a:p>
            <a:pPr lvl="1"/>
            <a:r>
              <a:rPr lang="en-US" sz="2000" dirty="0">
                <a:latin typeface="Comic Sans MS" panose="030F0702030302020204" pitchFamily="66" charset="0"/>
              </a:rPr>
              <a:t>MM energy from bonds </a:t>
            </a:r>
            <a:r>
              <a:rPr lang="en-US" sz="2000" b="1" dirty="0">
                <a:latin typeface="Comic Sans MS" panose="030F0702030302020204" pitchFamily="66" charset="0"/>
              </a:rPr>
              <a:t>(Bonded Interactions).</a:t>
            </a:r>
          </a:p>
          <a:p>
            <a:pPr lvl="1"/>
            <a:r>
              <a:rPr lang="en-US" sz="2000" dirty="0">
                <a:latin typeface="Comic Sans MS" panose="030F0702030302020204" pitchFamily="66" charset="0"/>
              </a:rPr>
              <a:t>Electrostatics and Van der Waals interactions </a:t>
            </a:r>
            <a:r>
              <a:rPr lang="en-US" sz="2000" b="1" dirty="0">
                <a:latin typeface="Comic Sans MS" panose="030F0702030302020204" pitchFamily="66" charset="0"/>
              </a:rPr>
              <a:t>(Non-Bonded Interactions)</a:t>
            </a:r>
            <a:r>
              <a:rPr lang="en-US" sz="2000" dirty="0">
                <a:latin typeface="Comic Sans MS" panose="030F0702030302020204" pitchFamily="66" charset="0"/>
              </a:rPr>
              <a:t>.</a:t>
            </a:r>
          </a:p>
          <a:p>
            <a:pPr lvl="1"/>
            <a:r>
              <a:rPr lang="en-US" sz="2000" dirty="0">
                <a:latin typeface="Comic Sans MS" panose="030F0702030302020204" pitchFamily="66" charset="0"/>
              </a:rPr>
              <a:t>Polar and non-polar solvation energies.</a:t>
            </a:r>
          </a:p>
          <a:p>
            <a:pPr lvl="1"/>
            <a:r>
              <a:rPr lang="en-US" sz="2000" dirty="0">
                <a:latin typeface="Comic Sans MS" panose="030F0702030302020204" pitchFamily="66" charset="0"/>
              </a:rPr>
              <a:t>Entropy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077E72-DD25-40CF-B0C6-006613291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4940041"/>
            <a:ext cx="5181600" cy="846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F6B791-5E59-4C07-82FA-E0A78175C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4139423"/>
            <a:ext cx="5181601" cy="800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3023D0-C000-45DB-814B-0961091AA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33" y="4171772"/>
            <a:ext cx="5181600" cy="73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67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68E08A-E2EE-4597-B31B-0240F9909578}"/>
              </a:ext>
            </a:extLst>
          </p:cNvPr>
          <p:cNvSpPr txBox="1">
            <a:spLocks/>
          </p:cNvSpPr>
          <p:nvPr/>
        </p:nvSpPr>
        <p:spPr>
          <a:xfrm>
            <a:off x="287867" y="338667"/>
            <a:ext cx="7062502" cy="605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latin typeface="Comic Sans MS" panose="030F0702030302020204" pitchFamily="66" charset="0"/>
              </a:rPr>
              <a:t>MMPBSA and MMGBSA –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latin typeface="Comic Sans MS" panose="030F0702030302020204" pitchFamily="66" charset="0"/>
              </a:rPr>
              <a:t> How Accurate is it?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</a:rPr>
              <a:t>At right, the free energy change of 59 ligands binding to: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</a:rPr>
              <a:t>Alpha-Thrombin			Avidin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</a:rPr>
              <a:t>Cytochrome C peroxidase		Neuraminidase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</a:rPr>
              <a:t>P450cam				</a:t>
            </a:r>
            <a:r>
              <a:rPr lang="en-US" sz="2400" dirty="0" err="1">
                <a:latin typeface="Comic Sans MS" panose="030F0702030302020204" pitchFamily="66" charset="0"/>
              </a:rPr>
              <a:t>Penicillopepsin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</a:rPr>
              <a:t>Is evaluated by MMPBSA and compared to experiment.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D96F45-F8E9-4402-8093-C8E7DD11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73031" y="1239032"/>
            <a:ext cx="6862299" cy="437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40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099EA5-6A28-4AD5-A79A-A8A9DDE5AB2E}"/>
              </a:ext>
            </a:extLst>
          </p:cNvPr>
          <p:cNvSpPr txBox="1">
            <a:spLocks/>
          </p:cNvSpPr>
          <p:nvPr/>
        </p:nvSpPr>
        <p:spPr>
          <a:xfrm>
            <a:off x="312099" y="402167"/>
            <a:ext cx="11567802" cy="605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latin typeface="Comic Sans MS" panose="030F0702030302020204" pitchFamily="66" charset="0"/>
              </a:rPr>
              <a:t>Alchemical Free Energy Methods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latin typeface="Comic Sans MS" panose="030F0702030302020204" pitchFamily="66" charset="0"/>
              </a:rPr>
              <a:t> – Thermodynamic Cycles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</a:rPr>
              <a:t>What is a </a:t>
            </a:r>
            <a:r>
              <a:rPr lang="en-US" sz="2400" b="1" dirty="0">
                <a:latin typeface="Comic Sans MS" panose="030F0702030302020204" pitchFamily="66" charset="0"/>
              </a:rPr>
              <a:t>Thermodynamic Cycle</a:t>
            </a:r>
            <a:r>
              <a:rPr lang="en-US" sz="2400" dirty="0">
                <a:latin typeface="Comic Sans MS" panose="030F0702030302020204" pitchFamily="66" charset="0"/>
              </a:rPr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</a:rPr>
              <a:t>	Free Energy is a </a:t>
            </a:r>
            <a:r>
              <a:rPr lang="en-US" sz="2400" b="1" dirty="0">
                <a:latin typeface="Comic Sans MS" panose="030F0702030302020204" pitchFamily="66" charset="0"/>
              </a:rPr>
              <a:t>State Function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</a:rPr>
              <a:t>	A </a:t>
            </a:r>
            <a:r>
              <a:rPr lang="en-US" sz="2400" b="1" dirty="0">
                <a:latin typeface="Comic Sans MS" panose="030F0702030302020204" pitchFamily="66" charset="0"/>
              </a:rPr>
              <a:t>state function </a:t>
            </a:r>
            <a:r>
              <a:rPr lang="en-US" sz="2400" dirty="0">
                <a:latin typeface="Comic Sans MS" panose="030F0702030302020204" pitchFamily="66" charset="0"/>
              </a:rPr>
              <a:t>has the same result</a:t>
            </a:r>
            <a:br>
              <a:rPr lang="en-US" sz="24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>	</a:t>
            </a:r>
            <a:r>
              <a:rPr lang="en-US" sz="2400" b="1" dirty="0">
                <a:latin typeface="Comic Sans MS" panose="030F0702030302020204" pitchFamily="66" charset="0"/>
              </a:rPr>
              <a:t>regardless of the path taken.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31AD80-FC8E-409D-A97D-B1BE4EBA61B8}"/>
              </a:ext>
            </a:extLst>
          </p:cNvPr>
          <p:cNvGrpSpPr/>
          <p:nvPr/>
        </p:nvGrpSpPr>
        <p:grpSpPr>
          <a:xfrm>
            <a:off x="7192107" y="0"/>
            <a:ext cx="4194285" cy="6858000"/>
            <a:chOff x="1147618" y="-1987063"/>
            <a:chExt cx="6431707" cy="1134245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65EF7AA-C70B-43EA-A6CE-7CB0889A7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6156" y="4360605"/>
              <a:ext cx="6334633" cy="499478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CFB277E-8460-4868-A895-98DBDC05B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7618" y="-1987063"/>
              <a:ext cx="6431707" cy="6875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783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9D21-A365-4403-95EF-D02F85F2B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867" y="338667"/>
            <a:ext cx="11404600" cy="5838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mic Sans MS" panose="030F0702030302020204" pitchFamily="66" charset="0"/>
              </a:rPr>
              <a:t>This Presentation</a:t>
            </a:r>
          </a:p>
          <a:p>
            <a:pPr marL="0" indent="0">
              <a:buNone/>
            </a:pPr>
            <a:endParaRPr lang="en-US" sz="24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What is </a:t>
            </a:r>
            <a:r>
              <a:rPr lang="en-US" sz="2400" b="1" dirty="0">
                <a:latin typeface="Comic Sans MS" panose="030F0702030302020204" pitchFamily="66" charset="0"/>
              </a:rPr>
              <a:t>binding free energy</a:t>
            </a:r>
            <a:r>
              <a:rPr lang="en-US" sz="2400" dirty="0">
                <a:latin typeface="Comic Sans MS" panose="030F0702030302020204" pitchFamily="66" charset="0"/>
              </a:rPr>
              <a:t>?</a:t>
            </a:r>
          </a:p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	</a:t>
            </a:r>
            <a:r>
              <a:rPr lang="en-US" sz="2000" b="1" dirty="0">
                <a:latin typeface="Comic Sans MS" panose="030F0702030302020204" pitchFamily="66" charset="0"/>
              </a:rPr>
              <a:t>Free energy</a:t>
            </a:r>
            <a:r>
              <a:rPr lang="en-US" sz="2000" dirty="0">
                <a:latin typeface="Comic Sans MS" panose="030F0702030302020204" pitchFamily="66" charset="0"/>
              </a:rPr>
              <a:t> of a reaction, and of a binding reaction.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	</a:t>
            </a:r>
            <a:r>
              <a:rPr lang="en-US" sz="2000" b="1" dirty="0">
                <a:latin typeface="Comic Sans MS" panose="030F0702030302020204" pitchFamily="66" charset="0"/>
              </a:rPr>
              <a:t>Selectivity</a:t>
            </a:r>
            <a:r>
              <a:rPr lang="en-US" sz="2000" dirty="0">
                <a:latin typeface="Comic Sans MS" panose="030F0702030302020204" pitchFamily="66" charset="0"/>
              </a:rPr>
              <a:t> and </a:t>
            </a:r>
            <a:r>
              <a:rPr lang="en-US" sz="2000" b="1" dirty="0">
                <a:latin typeface="Comic Sans MS" panose="030F0702030302020204" pitchFamily="66" charset="0"/>
              </a:rPr>
              <a:t>Affinity</a:t>
            </a:r>
            <a:r>
              <a:rPr lang="en-US" sz="2000" dirty="0"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Why is it useful to predict </a:t>
            </a:r>
            <a:r>
              <a:rPr lang="en-US" sz="2400" b="1" dirty="0">
                <a:latin typeface="Comic Sans MS" panose="030F0702030302020204" pitchFamily="66" charset="0"/>
              </a:rPr>
              <a:t>binding free energy</a:t>
            </a:r>
            <a:r>
              <a:rPr lang="en-US" sz="2400" dirty="0">
                <a:latin typeface="Comic Sans MS" panose="030F0702030302020204" pitchFamily="66" charset="0"/>
              </a:rPr>
              <a:t>?</a:t>
            </a:r>
          </a:p>
          <a:p>
            <a:pPr mar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Methods of </a:t>
            </a:r>
            <a:r>
              <a:rPr lang="en-US" sz="2400" b="1" dirty="0">
                <a:latin typeface="Comic Sans MS" panose="030F0702030302020204" pitchFamily="66" charset="0"/>
              </a:rPr>
              <a:t>predicting binding free energy</a:t>
            </a:r>
            <a:r>
              <a:rPr lang="en-US" sz="2400" dirty="0"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	</a:t>
            </a:r>
            <a:r>
              <a:rPr lang="en-US" sz="2400" b="1" dirty="0">
                <a:latin typeface="Comic Sans MS" panose="030F0702030302020204" pitchFamily="66" charset="0"/>
              </a:rPr>
              <a:t>End-Point</a:t>
            </a:r>
            <a:r>
              <a:rPr lang="en-US" sz="2400" dirty="0">
                <a:latin typeface="Comic Sans MS" panose="030F0702030302020204" pitchFamily="66" charset="0"/>
              </a:rPr>
              <a:t> methods</a:t>
            </a:r>
          </a:p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	</a:t>
            </a:r>
            <a:r>
              <a:rPr lang="en-US" sz="2400" b="1" dirty="0">
                <a:latin typeface="Comic Sans MS" panose="030F0702030302020204" pitchFamily="66" charset="0"/>
              </a:rPr>
              <a:t>Alchemical</a:t>
            </a:r>
            <a:r>
              <a:rPr lang="en-US" sz="2400" dirty="0">
                <a:latin typeface="Comic Sans MS" panose="030F0702030302020204" pitchFamily="66" charset="0"/>
              </a:rPr>
              <a:t> (“Phase space overlap”) methods</a:t>
            </a:r>
          </a:p>
          <a:p>
            <a:pPr mar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846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099EA5-6A28-4AD5-A79A-A8A9DDE5AB2E}"/>
              </a:ext>
            </a:extLst>
          </p:cNvPr>
          <p:cNvSpPr txBox="1">
            <a:spLocks/>
          </p:cNvSpPr>
          <p:nvPr/>
        </p:nvSpPr>
        <p:spPr>
          <a:xfrm>
            <a:off x="312099" y="402167"/>
            <a:ext cx="11567802" cy="605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latin typeface="Comic Sans MS" panose="030F0702030302020204" pitchFamily="66" charset="0"/>
              </a:rPr>
              <a:t>Alchemical Free Energy methods what makes it alchemical?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</a:rPr>
              <a:t>Artificial Addition and deletion of forces which are not physiologically present.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</a:rPr>
              <a:t>	Restraints				Lambda Nonbonded Interactions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</a:rPr>
              <a:t>	End-to-end elongation		Center of Mass Force</a:t>
            </a:r>
          </a:p>
        </p:txBody>
      </p:sp>
    </p:spTree>
    <p:extLst>
      <p:ext uri="{BB962C8B-B14F-4D97-AF65-F5344CB8AC3E}">
        <p14:creationId xmlns:p14="http://schemas.microsoft.com/office/powerpoint/2010/main" val="1715032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099EA5-6A28-4AD5-A79A-A8A9DDE5AB2E}"/>
              </a:ext>
            </a:extLst>
          </p:cNvPr>
          <p:cNvSpPr txBox="1">
            <a:spLocks/>
          </p:cNvSpPr>
          <p:nvPr/>
        </p:nvSpPr>
        <p:spPr>
          <a:xfrm>
            <a:off x="312099" y="402167"/>
            <a:ext cx="11567802" cy="605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latin typeface="Comic Sans MS" panose="030F0702030302020204" pitchFamily="66" charset="0"/>
              </a:rPr>
              <a:t>Alchemical Free Energy methods – Lambda Electrostatics and </a:t>
            </a:r>
            <a:r>
              <a:rPr lang="en-US" sz="3200" b="1" dirty="0" err="1">
                <a:latin typeface="Comic Sans MS" panose="030F0702030302020204" pitchFamily="66" charset="0"/>
              </a:rPr>
              <a:t>Sterics</a:t>
            </a:r>
            <a:endParaRPr lang="en-US" sz="3200" b="1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</a:rPr>
              <a:t>One replica exchange</a:t>
            </a:r>
            <a:br>
              <a:rPr lang="en-US" sz="24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>package, YANK, utilizes</a:t>
            </a:r>
            <a:br>
              <a:rPr lang="en-US" sz="24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>a series of intermediates</a:t>
            </a:r>
            <a:br>
              <a:rPr lang="en-US" sz="24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>called </a:t>
            </a:r>
            <a:r>
              <a:rPr lang="en-US" sz="2400" b="1" dirty="0">
                <a:latin typeface="Comic Sans MS" panose="030F0702030302020204" pitchFamily="66" charset="0"/>
              </a:rPr>
              <a:t>Lambda Windows.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</a:rPr>
              <a:t>The value of </a:t>
            </a:r>
            <a:r>
              <a:rPr lang="en-US" sz="2400" b="1" dirty="0">
                <a:latin typeface="Comic Sans MS" panose="030F0702030302020204" pitchFamily="66" charset="0"/>
              </a:rPr>
              <a:t>Lambda</a:t>
            </a:r>
            <a:r>
              <a:rPr lang="en-US" sz="2400" dirty="0">
                <a:latin typeface="Comic Sans MS" panose="030F0702030302020204" pitchFamily="66" charset="0"/>
              </a:rPr>
              <a:t> for</a:t>
            </a:r>
            <a:br>
              <a:rPr lang="en-US" sz="24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>restraints, electrostatics,</a:t>
            </a:r>
            <a:br>
              <a:rPr lang="en-US" sz="24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>and </a:t>
            </a:r>
            <a:r>
              <a:rPr lang="en-US" sz="2400" dirty="0" err="1">
                <a:latin typeface="Comic Sans MS" panose="030F0702030302020204" pitchFamily="66" charset="0"/>
              </a:rPr>
              <a:t>sterics</a:t>
            </a:r>
            <a:r>
              <a:rPr lang="en-US" sz="2400" dirty="0">
                <a:latin typeface="Comic Sans MS" panose="030F0702030302020204" pitchFamily="66" charset="0"/>
              </a:rPr>
              <a:t> for one YANK</a:t>
            </a:r>
            <a:br>
              <a:rPr lang="en-US" sz="24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>experiment is plotted</a:t>
            </a:r>
            <a:br>
              <a:rPr lang="en-US" sz="24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>at right.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2BD7E04-6CC4-4287-9109-FA0D5EECB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021" y="1241182"/>
            <a:ext cx="7821979" cy="521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61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9D4D-281D-44E6-8B9D-B947366A7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81" y="180488"/>
            <a:ext cx="10515600" cy="936136"/>
          </a:xfrm>
        </p:spPr>
        <p:txBody>
          <a:bodyPr>
            <a:noAutofit/>
          </a:bodyPr>
          <a:lstStyle/>
          <a:p>
            <a:pPr marL="0" indent="0"/>
            <a:r>
              <a:rPr lang="en-US" sz="3200" b="1" dirty="0">
                <a:latin typeface="Comic Sans MS" panose="030F0702030302020204" pitchFamily="66" charset="0"/>
              </a:rPr>
              <a:t>Alchemical Free Energy methods</a:t>
            </a:r>
            <a:endParaRPr lang="en-US" sz="3200" dirty="0"/>
          </a:p>
        </p:txBody>
      </p:sp>
      <p:pic>
        <p:nvPicPr>
          <p:cNvPr id="13" name="Picture 2" descr="Exploring the energy landscape of GFP by single-molecule mechanical  experiments | PNAS">
            <a:extLst>
              <a:ext uri="{FF2B5EF4-FFF2-40B4-BE49-F238E27FC236}">
                <a16:creationId xmlns:a16="http://schemas.microsoft.com/office/drawing/2014/main" id="{75051166-88CE-4DEF-A090-838C031E0C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94"/>
          <a:stretch/>
        </p:blipFill>
        <p:spPr bwMode="auto">
          <a:xfrm>
            <a:off x="781050" y="1149964"/>
            <a:ext cx="10629900" cy="552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893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099EA5-6A28-4AD5-A79A-A8A9DDE5AB2E}"/>
              </a:ext>
            </a:extLst>
          </p:cNvPr>
          <p:cNvSpPr txBox="1">
            <a:spLocks/>
          </p:cNvSpPr>
          <p:nvPr/>
        </p:nvSpPr>
        <p:spPr>
          <a:xfrm>
            <a:off x="312099" y="402167"/>
            <a:ext cx="11567802" cy="605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latin typeface="Comic Sans MS" panose="030F0702030302020204" pitchFamily="66" charset="0"/>
              </a:rPr>
              <a:t>The Final Short Review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</a:rPr>
              <a:t>Why is it </a:t>
            </a:r>
            <a:r>
              <a:rPr lang="en-US" sz="2400" b="1" dirty="0">
                <a:latin typeface="Comic Sans MS" panose="030F0702030302020204" pitchFamily="66" charset="0"/>
              </a:rPr>
              <a:t>useful to computationally predict </a:t>
            </a:r>
            <a:r>
              <a:rPr lang="en-US" sz="2400" dirty="0">
                <a:latin typeface="Comic Sans MS" panose="030F0702030302020204" pitchFamily="66" charset="0"/>
              </a:rPr>
              <a:t>the binding free energy between a protein and ligand?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</a:rPr>
              <a:t>What are the benefits and drawbacks of </a:t>
            </a:r>
            <a:r>
              <a:rPr lang="en-US" sz="2400" b="1" dirty="0">
                <a:latin typeface="Comic Sans MS" panose="030F0702030302020204" pitchFamily="66" charset="0"/>
              </a:rPr>
              <a:t>End-Point BFE Calculations?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</a:rPr>
              <a:t>What are the benefits and drawbacks of </a:t>
            </a:r>
            <a:r>
              <a:rPr lang="en-US" sz="2400" b="1" dirty="0">
                <a:latin typeface="Comic Sans MS" panose="030F0702030302020204" pitchFamily="66" charset="0"/>
              </a:rPr>
              <a:t>Alchemical BFE Calculations?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Comic Sans MS" panose="030F0702030302020204" pitchFamily="66" charset="0"/>
              </a:rPr>
              <a:t>	</a:t>
            </a:r>
            <a:r>
              <a:rPr lang="en-US" sz="2400" dirty="0">
                <a:latin typeface="Comic Sans MS" panose="030F0702030302020204" pitchFamily="66" charset="0"/>
              </a:rPr>
              <a:t>Why are alchemical calculations called </a:t>
            </a:r>
            <a:r>
              <a:rPr lang="en-US" sz="2400" b="1" dirty="0">
                <a:latin typeface="Comic Sans MS" panose="030F0702030302020204" pitchFamily="66" charset="0"/>
              </a:rPr>
              <a:t>’Alchemical’?</a:t>
            </a:r>
          </a:p>
        </p:txBody>
      </p:sp>
    </p:spTree>
    <p:extLst>
      <p:ext uri="{BB962C8B-B14F-4D97-AF65-F5344CB8AC3E}">
        <p14:creationId xmlns:p14="http://schemas.microsoft.com/office/powerpoint/2010/main" val="395056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9D21-A365-4403-95EF-D02F85F2B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867" y="338667"/>
            <a:ext cx="11065933" cy="58382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</p:txBody>
      </p:sp>
      <p:pic>
        <p:nvPicPr>
          <p:cNvPr id="2050" name="Picture 2" descr="Connection between \(E_{cell}\), ∆G, and K - Chemistry LibreTexts">
            <a:extLst>
              <a:ext uri="{FF2B5EF4-FFF2-40B4-BE49-F238E27FC236}">
                <a16:creationId xmlns:a16="http://schemas.microsoft.com/office/drawing/2014/main" id="{9EDC04EC-D528-4A03-B993-10FC68897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964" y="2267214"/>
            <a:ext cx="8707738" cy="401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868E08A-E2EE-4597-B31B-0240F99095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7867" y="338667"/>
                <a:ext cx="10972800" cy="60536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 b="1" dirty="0">
                    <a:latin typeface="Comic Sans MS" panose="030F0702030302020204" pitchFamily="66" charset="0"/>
                  </a:rPr>
                  <a:t>What is the free energy of a reaction?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200" b="1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600" dirty="0">
                    <a:latin typeface="Comic Sans MS" panose="030F0702030302020204" pitchFamily="66" charset="0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𝑅𝑇𝑙𝑛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868E08A-E2EE-4597-B31B-0240F9909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67" y="338667"/>
                <a:ext cx="10972800" cy="6053666"/>
              </a:xfrm>
              <a:prstGeom prst="rect">
                <a:avLst/>
              </a:prstGeom>
              <a:blipFill>
                <a:blip r:embed="rId3"/>
                <a:stretch>
                  <a:fillRect l="-1389" t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238CC3B-6F44-4BB1-81A4-75D6B0BC9D78}"/>
              </a:ext>
            </a:extLst>
          </p:cNvPr>
          <p:cNvSpPr txBox="1"/>
          <p:nvPr/>
        </p:nvSpPr>
        <p:spPr>
          <a:xfrm>
            <a:off x="0" y="6392333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google.com/url?sa=i&amp;url=https%3A%2F%2Fchem.libretexts.org%2FBookshelves%2FAnalytical_Chemistry%2FSupplemental_Modules_(Analytical_Chemistry)%2FElectrochemistry%2FElectrochemistry_and_Thermodynamics&amp;psig=AOvVaw19TUHfYXk_UXc63ZrRB9GY&amp;ust=1647023570005000&amp;source=images&amp;cd=vfe&amp;ved=0CAsQjRxqFwoTCJCPia-XvPYCFQAAAAAdAAAAABAD</a:t>
            </a:r>
          </a:p>
        </p:txBody>
      </p:sp>
    </p:spTree>
    <p:extLst>
      <p:ext uri="{BB962C8B-B14F-4D97-AF65-F5344CB8AC3E}">
        <p14:creationId xmlns:p14="http://schemas.microsoft.com/office/powerpoint/2010/main" val="372466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9D21-A365-4403-95EF-D02F85F2B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867" y="321082"/>
            <a:ext cx="11065933" cy="5838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mic Sans MS" panose="030F0702030302020204" pitchFamily="66" charset="0"/>
              </a:rPr>
              <a:t>What is binding free energy?</a:t>
            </a:r>
          </a:p>
          <a:p>
            <a:pPr mar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D0A0F-F4BC-4544-BD78-942D4163D0D4}"/>
              </a:ext>
            </a:extLst>
          </p:cNvPr>
          <p:cNvSpPr txBox="1"/>
          <p:nvPr/>
        </p:nvSpPr>
        <p:spPr>
          <a:xfrm>
            <a:off x="0" y="6536917"/>
            <a:ext cx="1219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http://getyank.org/0.22.2/theory.html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4EC997-8196-4C2D-905A-E64EF4DD0FA0}"/>
              </a:ext>
            </a:extLst>
          </p:cNvPr>
          <p:cNvSpPr txBox="1"/>
          <p:nvPr/>
        </p:nvSpPr>
        <p:spPr>
          <a:xfrm>
            <a:off x="423332" y="5161300"/>
            <a:ext cx="11480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		B</a:t>
            </a:r>
            <a:r>
              <a:rPr lang="en-US" sz="1800" dirty="0">
                <a:latin typeface="Comic Sans MS" panose="030F0702030302020204" pitchFamily="66" charset="0"/>
              </a:rPr>
              <a:t>inding free energy is the free energy of a binding reaction.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B2E1DF-8CAD-4E6D-8D44-153EE55B4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4348"/>
            <a:ext cx="12046497" cy="374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5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C99D21-A365-4403-95EF-D02F85F2BC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7867" y="338666"/>
                <a:ext cx="11404600" cy="611488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b="1" dirty="0">
                    <a:latin typeface="Comic Sans MS" panose="030F0702030302020204" pitchFamily="66" charset="0"/>
                  </a:rPr>
                  <a:t>Selectivity and Affinity</a:t>
                </a:r>
              </a:p>
              <a:p>
                <a:pPr marL="0" indent="0">
                  <a:buNone/>
                </a:pPr>
                <a:endParaRPr lang="en-US" sz="2400" b="1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omic Sans MS" panose="030F0702030302020204" pitchFamily="66" charset="0"/>
                  </a:rPr>
                  <a:t>An effective drug should: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mic Sans MS" panose="030F0702030302020204" pitchFamily="66" charset="0"/>
                  </a:rPr>
                  <a:t>	Bind highly </a:t>
                </a:r>
                <a:r>
                  <a:rPr lang="en-US" sz="2400" u="sng" dirty="0">
                    <a:latin typeface="Comic Sans MS" panose="030F0702030302020204" pitchFamily="66" charset="0"/>
                  </a:rPr>
                  <a:t>selectively</a:t>
                </a:r>
                <a:r>
                  <a:rPr lang="en-US" sz="2400" dirty="0">
                    <a:latin typeface="Comic Sans MS" panose="030F0702030302020204" pitchFamily="66" charset="0"/>
                  </a:rPr>
                  <a:t>, and with high </a:t>
                </a:r>
                <a:r>
                  <a:rPr lang="en-US" sz="2400" u="sng" dirty="0">
                    <a:latin typeface="Comic Sans MS" panose="030F0702030302020204" pitchFamily="66" charset="0"/>
                  </a:rPr>
                  <a:t>affinity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mic Sans MS" panose="030F0702030302020204" pitchFamily="66" charset="0"/>
                  </a:rPr>
                  <a:t>	</a:t>
                </a:r>
                <a:r>
                  <a:rPr lang="en-US" sz="2000" dirty="0">
                    <a:latin typeface="Comic Sans MS" panose="030F0702030302020204" pitchFamily="66" charset="0"/>
                  </a:rPr>
                  <a:t>Selectivity – The ability of the drug to bind to it’s </a:t>
                </a:r>
                <a:r>
                  <a:rPr lang="en-US" sz="2000" u="sng" dirty="0">
                    <a:latin typeface="Comic Sans MS" panose="030F0702030302020204" pitchFamily="66" charset="0"/>
                  </a:rPr>
                  <a:t>target</a:t>
                </a:r>
                <a:r>
                  <a:rPr lang="en-US" sz="2000" dirty="0">
                    <a:latin typeface="Comic Sans MS" panose="030F0702030302020204" pitchFamily="66" charset="0"/>
                  </a:rPr>
                  <a:t>, but not other targets.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mic Sans MS" panose="030F0702030302020204" pitchFamily="66" charset="0"/>
                  </a:rPr>
                  <a:t>	Affinity – The ability of the drug to remain bound to the target.</a:t>
                </a:r>
              </a:p>
              <a:p>
                <a:pPr marL="0" indent="0">
                  <a:buNone/>
                </a:pPr>
                <a:endParaRPr lang="en-US" sz="2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omic Sans MS" panose="030F0702030302020204" pitchFamily="66" charset="0"/>
                  </a:rPr>
                  <a:t>In terms of a stoichiometric reaction:</a:t>
                </a: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𝐷𝑟𝑢𝑔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𝑃𝑟𝑜𝑡𝑒𝑖𝑛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𝑇𝑎𝑟𝑔𝑒𝑡</m:t>
                          </m:r>
                        </m:sub>
                      </m:sSub>
                      <m:groupChr>
                        <m:groupChrPr>
                          <m:chr m:val="↔"/>
                          <m:vertJc m:val="bot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</m:e>
                      </m:groupCh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𝐶𝑜𝑚𝑝𝑙𝑒𝑥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𝐷𝑟𝑢𝑔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𝑃𝑟𝑜𝑡𝑒𝑖𝑛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𝑁𝑜𝑛𝑇𝑎𝑟𝑔𝑒𝑡</m:t>
                          </m:r>
                        </m:sub>
                      </m:sSub>
                      <m:groupChr>
                        <m:groupChrPr>
                          <m:chr m:val="↔"/>
                          <m:vertJc m:val="bot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e>
                      </m:groupCh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𝐶𝑜𝑚𝑝𝑙𝑒𝑥</m:t>
                      </m:r>
                    </m:oMath>
                  </m:oMathPara>
                </a14:m>
                <a:endParaRPr lang="en-US" sz="2400" b="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omic Sans MS" panose="030F0702030302020204" pitchFamily="66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2400" i="1" dirty="0">
                    <a:latin typeface="Comic Sans MS" panose="030F0702030302020204" pitchFamily="66" charset="0"/>
                  </a:rPr>
                  <a:t>	</a:t>
                </a:r>
                <a:r>
                  <a:rPr lang="en-US" sz="2400" i="1" dirty="0" err="1">
                    <a:latin typeface="Comic Sans MS" panose="030F0702030302020204" pitchFamily="66" charset="0"/>
                  </a:rPr>
                  <a:t>Affinty</a:t>
                </a:r>
                <a:r>
                  <a:rPr lang="en-US" sz="2400" i="1" dirty="0">
                    <a:latin typeface="Comic Sans MS" panose="030F0702030302020204" pitchFamily="66" charset="0"/>
                  </a:rPr>
                  <a:t> – Minimize </a:t>
                </a:r>
                <a:r>
                  <a:rPr lang="en-US" sz="2400" i="1" dirty="0" err="1">
                    <a:latin typeface="Comic Sans MS" panose="030F0702030302020204" pitchFamily="66" charset="0"/>
                  </a:rPr>
                  <a:t>Kda</a:t>
                </a:r>
                <a:endParaRPr lang="en-US" sz="2400" i="1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2400" i="1" dirty="0">
                    <a:latin typeface="Comic Sans MS" panose="030F0702030302020204" pitchFamily="66" charset="0"/>
                  </a:rPr>
                  <a:t>	Selectivity – Maximize </a:t>
                </a:r>
                <a:r>
                  <a:rPr lang="en-US" sz="2400" i="1" dirty="0" err="1">
                    <a:latin typeface="Comic Sans MS" panose="030F0702030302020204" pitchFamily="66" charset="0"/>
                  </a:rPr>
                  <a:t>Kdb</a:t>
                </a:r>
                <a:r>
                  <a:rPr lang="en-US" sz="2400" i="1" dirty="0">
                    <a:latin typeface="Comic Sans MS" panose="030F0702030302020204" pitchFamily="66" charset="0"/>
                  </a:rPr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𝑃𝑟𝑜𝑡𝑒𝑖𝑛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𝐶𝑜𝑚𝑝𝑙𝑒𝑥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en-US" sz="24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C99D21-A365-4403-95EF-D02F85F2BC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7867" y="338666"/>
                <a:ext cx="11404600" cy="6114887"/>
              </a:xfrm>
              <a:blipFill>
                <a:blip r:embed="rId2"/>
                <a:stretch>
                  <a:fillRect l="-1336" t="-2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844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868E08A-E2EE-4597-B31B-0240F99095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7867" y="338667"/>
                <a:ext cx="10972800" cy="60536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 b="1" dirty="0">
                    <a:latin typeface="Comic Sans MS" panose="030F0702030302020204" pitchFamily="66" charset="0"/>
                  </a:rPr>
                  <a:t>Enthalpy and Entropy of Binding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>
                    <a:latin typeface="Comic Sans MS" panose="030F0702030302020204" pitchFamily="66" charset="0"/>
                  </a:rPr>
                  <a:t>What do you think that the signs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b="1" dirty="0">
                    <a:latin typeface="Comic Sans MS" panose="030F0702030302020204" pitchFamily="66" charset="0"/>
                  </a:rPr>
                  <a:t> </a:t>
                </a:r>
                <a:r>
                  <a:rPr lang="en-US" sz="2400" dirty="0">
                    <a:latin typeface="Comic Sans MS" panose="030F0702030302020204" pitchFamily="66" charset="0"/>
                  </a:rPr>
                  <a:t>are for the following </a:t>
                </a:r>
                <a:r>
                  <a:rPr lang="en-US" sz="2400" dirty="0" err="1">
                    <a:latin typeface="Comic Sans MS" panose="030F0702030302020204" pitchFamily="66" charset="0"/>
                  </a:rPr>
                  <a:t>rxn</a:t>
                </a:r>
                <a:r>
                  <a:rPr lang="en-US" sz="2400" dirty="0">
                    <a:latin typeface="Comic Sans MS" panose="030F0702030302020204" pitchFamily="66" charset="0"/>
                  </a:rPr>
                  <a:t>?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b="1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𝒂𝒒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𝑷𝒓𝒐𝒕𝒆𝒊𝒏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𝒂𝒒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𝑪𝒐𝒎𝒑𝒍𝒆𝒙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𝒂𝒒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868E08A-E2EE-4597-B31B-0240F9909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67" y="338667"/>
                <a:ext cx="10972800" cy="6053666"/>
              </a:xfrm>
              <a:prstGeom prst="rect">
                <a:avLst/>
              </a:prstGeom>
              <a:blipFill>
                <a:blip r:embed="rId2"/>
                <a:stretch>
                  <a:fillRect l="-1389" t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53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9487A4-121C-4674-B0BA-299CF806C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706" y="0"/>
            <a:ext cx="8960104" cy="6858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42D591-718B-4537-B9BC-6FCA3B3E5C9D}"/>
              </a:ext>
            </a:extLst>
          </p:cNvPr>
          <p:cNvSpPr txBox="1">
            <a:spLocks/>
          </p:cNvSpPr>
          <p:nvPr/>
        </p:nvSpPr>
        <p:spPr>
          <a:xfrm>
            <a:off x="287867" y="338667"/>
            <a:ext cx="6129868" cy="605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latin typeface="Comic Sans MS" panose="030F0702030302020204" pitchFamily="66" charset="0"/>
              </a:rPr>
              <a:t>The Hydrophobic Effect –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latin typeface="Comic Sans MS" panose="030F0702030302020204" pitchFamily="66" charset="0"/>
              </a:rPr>
              <a:t>An entropically driven process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</a:rPr>
              <a:t>Fats do not engage in hydrogen bonds with water.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mic Sans MS" panose="030F0702030302020204" pitchFamily="66" charset="0"/>
              </a:rPr>
              <a:t>	The surface area of the “vacant” space left by the lack of interaction between water and hydrophobic is the basis of </a:t>
            </a:r>
            <a:r>
              <a:rPr lang="en-US" sz="2000" u="sng" dirty="0">
                <a:latin typeface="Comic Sans MS" panose="030F0702030302020204" pitchFamily="66" charset="0"/>
              </a:rPr>
              <a:t>Hydrophobic Surface Area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mic Sans MS" panose="030F0702030302020204" pitchFamily="66" charset="0"/>
              </a:rPr>
              <a:t>	</a:t>
            </a:r>
            <a:r>
              <a:rPr lang="en-US" sz="2000" b="1" dirty="0">
                <a:latin typeface="Comic Sans MS" panose="030F0702030302020204" pitchFamily="66" charset="0"/>
              </a:rPr>
              <a:t>Hydrophobic Surface Area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b="1" dirty="0">
                <a:latin typeface="Comic Sans MS" panose="030F0702030302020204" pitchFamily="66" charset="0"/>
              </a:rPr>
              <a:t>in contact with water is entropically unfavorable and is therefore “buried” whenever possible.  This is the basis of the Hydrophobic Effect.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63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68E08A-E2EE-4597-B31B-0240F9909578}"/>
              </a:ext>
            </a:extLst>
          </p:cNvPr>
          <p:cNvSpPr txBox="1">
            <a:spLocks/>
          </p:cNvSpPr>
          <p:nvPr/>
        </p:nvSpPr>
        <p:spPr>
          <a:xfrm>
            <a:off x="287867" y="338667"/>
            <a:ext cx="6129868" cy="605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latin typeface="Comic Sans MS" panose="030F0702030302020204" pitchFamily="66" charset="0"/>
              </a:rPr>
              <a:t>Burial of Hydrophobic Surface Area by Aggregation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</a:rPr>
              <a:t>The Hydrophobic effect is responsible for the aggregation of fats (lipids) in water.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</a:rPr>
              <a:t>The structures presented at right all derive stability from the hydrophobic effect.</a:t>
            </a:r>
          </a:p>
        </p:txBody>
      </p:sp>
      <p:pic>
        <p:nvPicPr>
          <p:cNvPr id="3076" name="Picture 4" descr="Micelle - Wikipedia">
            <a:extLst>
              <a:ext uri="{FF2B5EF4-FFF2-40B4-BE49-F238E27FC236}">
                <a16:creationId xmlns:a16="http://schemas.microsoft.com/office/drawing/2014/main" id="{CFB7AF1A-CE2E-47CB-8EDF-F6979C98A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735" y="0"/>
            <a:ext cx="557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CAB224-0607-4241-B27F-C7FCC139E3B2}"/>
              </a:ext>
            </a:extLst>
          </p:cNvPr>
          <p:cNvSpPr txBox="1"/>
          <p:nvPr/>
        </p:nvSpPr>
        <p:spPr>
          <a:xfrm>
            <a:off x="0" y="5796171"/>
            <a:ext cx="664234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https://www.google.com/</a:t>
            </a:r>
            <a:r>
              <a:rPr lang="en-US" sz="1050" dirty="0" err="1"/>
              <a:t>imgres?imgurl</a:t>
            </a:r>
            <a:r>
              <a:rPr lang="en-US" sz="1050" dirty="0"/>
              <a:t>=https%3A%2F%2Fupload.wikimedia.org%2Fwikipedia%2Fcommons%2Fthumb%2Fc%2Fc6%2FPhospholipids_aqueous_solution_structures.svg%2F1200px-Phospholipids_aqueous_solution_structures.svg.png&amp;imgrefurl=https%3A%2F%2Fen.wikipedia.org%2Fwiki%2FMicelle&amp;tbnid=IxuWMcfHm8DoLM&amp;vet=12ahUKEwj0gIzZvbz2AhXLPM0KHZUhBXkQMygAegUIARDZAQ..i&amp;docid=nPCQd4EaFsOaXM&amp;w=1200&amp;h=1476&amp;q=formaiotion%20of%20micelles&amp;client=</a:t>
            </a:r>
            <a:r>
              <a:rPr lang="en-US" sz="1050" dirty="0" err="1"/>
              <a:t>opera-gx&amp;ved</a:t>
            </a:r>
            <a:r>
              <a:rPr lang="en-US" sz="1050" dirty="0"/>
              <a:t>=2ahUKEwj0gIzZvbz2AhXLPM0KHZUhBXkQMygAegUIARDZAQ</a:t>
            </a:r>
          </a:p>
        </p:txBody>
      </p:sp>
    </p:spTree>
    <p:extLst>
      <p:ext uri="{BB962C8B-B14F-4D97-AF65-F5344CB8AC3E}">
        <p14:creationId xmlns:p14="http://schemas.microsoft.com/office/powerpoint/2010/main" val="35436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68E08A-E2EE-4597-B31B-0240F9909578}"/>
              </a:ext>
            </a:extLst>
          </p:cNvPr>
          <p:cNvSpPr txBox="1">
            <a:spLocks/>
          </p:cNvSpPr>
          <p:nvPr/>
        </p:nvSpPr>
        <p:spPr>
          <a:xfrm>
            <a:off x="287866" y="338667"/>
            <a:ext cx="6716437" cy="605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latin typeface="Comic Sans MS" panose="030F0702030302020204" pitchFamily="66" charset="0"/>
              </a:rPr>
              <a:t>Hydrophobicity of binding sites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 descr="Drug design principles">
            <a:extLst>
              <a:ext uri="{FF2B5EF4-FFF2-40B4-BE49-F238E27FC236}">
                <a16:creationId xmlns:a16="http://schemas.microsoft.com/office/drawing/2014/main" id="{C29BB666-63D8-428E-95E3-EA696E574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5348"/>
            <a:ext cx="12192000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433FE7-CC8F-49AD-A103-CF77F494BC53}"/>
              </a:ext>
            </a:extLst>
          </p:cNvPr>
          <p:cNvSpPr txBox="1"/>
          <p:nvPr/>
        </p:nvSpPr>
        <p:spPr>
          <a:xfrm>
            <a:off x="230037" y="6130723"/>
            <a:ext cx="117319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https://www.google.com/url?sa=i&amp;url=https%3A%2F%2Fwww.stereoelectronics.org%2FwebDD%2FDD_04.html&amp;psig=AOvVaw2iQZ1fFnfos2tQ4IF72BM7&amp;ust=1647033787525000&amp;source=images&amp;cd=vfe&amp;ved=0CAsQjRxqFwoTCJDVrpi9vPYCFQAAAAAdAAAAABAD</a:t>
            </a:r>
          </a:p>
        </p:txBody>
      </p:sp>
    </p:spTree>
    <p:extLst>
      <p:ext uri="{BB962C8B-B14F-4D97-AF65-F5344CB8AC3E}">
        <p14:creationId xmlns:p14="http://schemas.microsoft.com/office/powerpoint/2010/main" val="2458745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</TotalTime>
  <Words>1732</Words>
  <Application>Microsoft Office PowerPoint</Application>
  <PresentationFormat>Widescreen</PresentationFormat>
  <Paragraphs>186</Paragraphs>
  <Slides>23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Comic Sans MS</vt:lpstr>
      <vt:lpstr>Office Theme</vt:lpstr>
      <vt:lpstr>Binding Free Energy Calculations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predict the free energy differences between states</vt:lpstr>
      <vt:lpstr>How to predict the free energy differences between states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Alchemical Free Energy methods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Binding Free Energy Calculations</dc:title>
  <dc:creator>Joseph DePaolo-Boisvert</dc:creator>
  <cp:lastModifiedBy>Joseph DePaolo-Boisvert</cp:lastModifiedBy>
  <cp:revision>27</cp:revision>
  <dcterms:created xsi:type="dcterms:W3CDTF">2022-03-10T17:46:13Z</dcterms:created>
  <dcterms:modified xsi:type="dcterms:W3CDTF">2022-03-18T04:29:11Z</dcterms:modified>
</cp:coreProperties>
</file>