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5.jpg" ContentType="image/jpg"/>
  <Override PartName="/ppt/media/image1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58" r:id="rId4"/>
    <p:sldId id="259" r:id="rId5"/>
    <p:sldId id="260" r:id="rId6"/>
    <p:sldId id="285" r:id="rId7"/>
    <p:sldId id="261" r:id="rId8"/>
    <p:sldId id="262" r:id="rId9"/>
    <p:sldId id="284" r:id="rId10"/>
    <p:sldId id="263" r:id="rId11"/>
    <p:sldId id="264" r:id="rId12"/>
    <p:sldId id="283" r:id="rId13"/>
    <p:sldId id="265" r:id="rId14"/>
    <p:sldId id="266" r:id="rId15"/>
    <p:sldId id="286" r:id="rId16"/>
    <p:sldId id="287" r:id="rId17"/>
    <p:sldId id="270" r:id="rId18"/>
    <p:sldId id="272" r:id="rId19"/>
    <p:sldId id="267" r:id="rId20"/>
    <p:sldId id="268" r:id="rId21"/>
    <p:sldId id="269"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68526-D286-410A-81F1-2D119BE3E9A7}" type="datetimeFigureOut">
              <a:rPr lang="en-GB" smtClean="0"/>
              <a:t>16/03/2022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A02ED-E939-40F1-BCBA-89F837800808}" type="slidenum">
              <a:rPr lang="en-GB" smtClean="0"/>
              <a:t>‹#›</a:t>
            </a:fld>
            <a:endParaRPr lang="en-GB"/>
          </a:p>
        </p:txBody>
      </p:sp>
    </p:spTree>
    <p:extLst>
      <p:ext uri="{BB962C8B-B14F-4D97-AF65-F5344CB8AC3E}">
        <p14:creationId xmlns:p14="http://schemas.microsoft.com/office/powerpoint/2010/main" val="12366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3AA02ED-E939-40F1-BCBA-89F837800808}" type="slidenum">
              <a:rPr lang="en-GB" smtClean="0"/>
              <a:t>2</a:t>
            </a:fld>
            <a:endParaRPr lang="en-GB"/>
          </a:p>
        </p:txBody>
      </p:sp>
    </p:spTree>
    <p:extLst>
      <p:ext uri="{BB962C8B-B14F-4D97-AF65-F5344CB8AC3E}">
        <p14:creationId xmlns:p14="http://schemas.microsoft.com/office/powerpoint/2010/main" val="9350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56EF20-B00A-498E-8118-F1C244056512}"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74613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D65467-09F8-409E-AA3C-03EE2DA711A9}"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127201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B0AF37-EED9-4D40-89C9-3A02E9FD5AFB}"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24868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D4D9D6-9C03-4C13-9449-1CD346E72DD8}"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185726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483A7-0AD8-4C9E-B8F9-04AB514E00E9}" type="datetime1">
              <a:rPr lang="en-US" smtClean="0"/>
              <a:t>3/16/2022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27656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A17B157-9326-4A74-AD5B-A7D5A2C00C08}" type="datetime1">
              <a:rPr lang="en-US" smtClean="0"/>
              <a:t>3/16/2022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38244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4BB40FF-7E72-46D6-A8B4-EFBBBBB84202}" type="datetime1">
              <a:rPr lang="en-US" smtClean="0"/>
              <a:t>3/16/2022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156968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C8E1CF-6368-4EE7-B16B-AC095F17653D}" type="datetime1">
              <a:rPr lang="en-US" smtClean="0"/>
              <a:t>3/16/2022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376185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3673A-1699-4CB3-95CB-C95F6F15ADC9}" type="datetime1">
              <a:rPr lang="en-US" smtClean="0"/>
              <a:t>3/16/2022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320950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E446C-3650-4543-ACF5-4072497E5DCA}" type="datetime1">
              <a:rPr lang="en-US" smtClean="0"/>
              <a:t>3/16/2022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182711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495B9-A742-4539-8D4F-84D55BEB8B6C}" type="datetime1">
              <a:rPr lang="en-US" smtClean="0"/>
              <a:t>3/16/2022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AFBF9-3608-46D9-B7C8-6FAC58B211BE}" type="slidenum">
              <a:rPr lang="en-GB" smtClean="0"/>
              <a:t>‹#›</a:t>
            </a:fld>
            <a:endParaRPr lang="en-GB"/>
          </a:p>
        </p:txBody>
      </p:sp>
    </p:spTree>
    <p:extLst>
      <p:ext uri="{BB962C8B-B14F-4D97-AF65-F5344CB8AC3E}">
        <p14:creationId xmlns:p14="http://schemas.microsoft.com/office/powerpoint/2010/main" val="415558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58CF2-93A2-4E1D-A1B0-1746B8F3B6B6}" type="datetime1">
              <a:rPr lang="en-US" smtClean="0"/>
              <a:t>3/16/2022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AFBF9-3608-46D9-B7C8-6FAC58B211BE}" type="slidenum">
              <a:rPr lang="en-GB" smtClean="0"/>
              <a:t>‹#›</a:t>
            </a:fld>
            <a:endParaRPr lang="en-GB"/>
          </a:p>
        </p:txBody>
      </p:sp>
    </p:spTree>
    <p:extLst>
      <p:ext uri="{BB962C8B-B14F-4D97-AF65-F5344CB8AC3E}">
        <p14:creationId xmlns:p14="http://schemas.microsoft.com/office/powerpoint/2010/main" val="2277161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851" y="1122363"/>
            <a:ext cx="11578107" cy="2387600"/>
          </a:xfrm>
        </p:spPr>
        <p:txBody>
          <a:bodyPr>
            <a:normAutofit fontScale="90000"/>
          </a:bodyPr>
          <a:lstStyle/>
          <a:p>
            <a:r>
              <a:rPr lang="en-GB" b="1" dirty="0"/>
              <a:t>Hybrid Quantum Mechanics/ Molecular Mechanics (QM/MM) Approach</a:t>
            </a:r>
            <a:r>
              <a:rPr lang="en-GB" dirty="0"/>
              <a:t/>
            </a:r>
            <a:br>
              <a:rPr lang="en-GB" dirty="0"/>
            </a:br>
            <a:endParaRPr lang="en-GB" dirty="0"/>
          </a:p>
        </p:txBody>
      </p:sp>
      <p:sp>
        <p:nvSpPr>
          <p:cNvPr id="3" name="Subtitle 2"/>
          <p:cNvSpPr>
            <a:spLocks noGrp="1"/>
          </p:cNvSpPr>
          <p:nvPr>
            <p:ph type="subTitle" idx="1"/>
          </p:nvPr>
        </p:nvSpPr>
        <p:spPr/>
        <p:txBody>
          <a:bodyPr/>
          <a:lstStyle/>
          <a:p>
            <a:r>
              <a:rPr lang="en-US" dirty="0" smtClean="0"/>
              <a:t>Sivanujan S (</a:t>
            </a:r>
            <a:r>
              <a:rPr lang="en-US" dirty="0" err="1" smtClean="0"/>
              <a:t>Sivanu</a:t>
            </a:r>
            <a:r>
              <a:rPr lang="en-US" dirty="0"/>
              <a:t>)</a:t>
            </a:r>
            <a:endParaRPr lang="en-US" dirty="0" smtClean="0"/>
          </a:p>
        </p:txBody>
      </p:sp>
      <p:pic>
        <p:nvPicPr>
          <p:cNvPr id="1026" name="Picture 2" descr="Illinois Institute Of Technology png images | PNGWi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457152" y="6215554"/>
            <a:ext cx="1284892" cy="64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396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Choice of the </a:t>
            </a:r>
            <a:r>
              <a:rPr lang="en-US" b="1" dirty="0" smtClean="0"/>
              <a:t>QM level</a:t>
            </a:r>
            <a:endParaRPr lang="en-GB" b="1" dirty="0"/>
          </a:p>
        </p:txBody>
      </p:sp>
      <p:sp>
        <p:nvSpPr>
          <p:cNvPr id="3" name="Content Placeholder 2"/>
          <p:cNvSpPr>
            <a:spLocks noGrp="1"/>
          </p:cNvSpPr>
          <p:nvPr>
            <p:ph idx="1"/>
          </p:nvPr>
        </p:nvSpPr>
        <p:spPr/>
        <p:txBody>
          <a:bodyPr>
            <a:normAutofit fontScale="92500" lnSpcReduction="10000"/>
          </a:bodyPr>
          <a:lstStyle/>
          <a:p>
            <a:pPr algn="just"/>
            <a:r>
              <a:rPr lang="en-US" dirty="0" smtClean="0"/>
              <a:t>In QM calculations, the Schrodinger equation is solved for a molecular system. The input is the </a:t>
            </a:r>
            <a:r>
              <a:rPr lang="en-US" u="sng" dirty="0" smtClean="0"/>
              <a:t>coordinates</a:t>
            </a:r>
            <a:r>
              <a:rPr lang="en-US" dirty="0" smtClean="0"/>
              <a:t>, the </a:t>
            </a:r>
            <a:r>
              <a:rPr lang="en-US" u="sng" dirty="0" smtClean="0"/>
              <a:t>net charge</a:t>
            </a:r>
            <a:r>
              <a:rPr lang="en-US" dirty="0" smtClean="0"/>
              <a:t>, and the total </a:t>
            </a:r>
            <a:r>
              <a:rPr lang="en-US" u="sng" dirty="0" smtClean="0"/>
              <a:t>spin</a:t>
            </a:r>
            <a:r>
              <a:rPr lang="en-US" dirty="0" smtClean="0"/>
              <a:t>. The result is the total energy and the wave function, from which all measureable properties of the system can be calculated.</a:t>
            </a:r>
          </a:p>
          <a:p>
            <a:pPr algn="just"/>
            <a:r>
              <a:rPr lang="en-US" dirty="0"/>
              <a:t>S</a:t>
            </a:r>
            <a:r>
              <a:rPr lang="en-US" dirty="0" smtClean="0"/>
              <a:t>elf-consistent-field (SCF) treatment: presence of the external point-charge field that represents the MM charge model in the case of electronic or polarized embedding.</a:t>
            </a:r>
          </a:p>
          <a:p>
            <a:pPr algn="just"/>
            <a:r>
              <a:rPr lang="en-US" dirty="0" smtClean="0"/>
              <a:t>The most basic QM approach is the </a:t>
            </a:r>
            <a:r>
              <a:rPr lang="en-US" dirty="0" err="1" smtClean="0"/>
              <a:t>Hartree</a:t>
            </a:r>
            <a:r>
              <a:rPr lang="en-US" dirty="0" smtClean="0"/>
              <a:t>–</a:t>
            </a:r>
            <a:r>
              <a:rPr lang="en-US" dirty="0" err="1" smtClean="0"/>
              <a:t>Fock</a:t>
            </a:r>
            <a:r>
              <a:rPr lang="en-US" dirty="0" smtClean="0"/>
              <a:t> (HF) method. Unfortunately, it gives quite approximate results and it is therefore mainly used as a starting point of more accurate methods, based on perturbation theory or series expansions, </a:t>
            </a:r>
            <a:r>
              <a:rPr lang="en-US" dirty="0" err="1" smtClean="0"/>
              <a:t>eg</a:t>
            </a:r>
            <a:r>
              <a:rPr lang="en-US" dirty="0" smtClean="0"/>
              <a:t>, </a:t>
            </a:r>
            <a:r>
              <a:rPr lang="en-US" dirty="0" err="1" smtClean="0"/>
              <a:t>Møller</a:t>
            </a:r>
            <a:r>
              <a:rPr lang="en-US" dirty="0" smtClean="0"/>
              <a:t>–</a:t>
            </a:r>
            <a:r>
              <a:rPr lang="en-US" dirty="0" err="1" smtClean="0"/>
              <a:t>Plesset</a:t>
            </a:r>
            <a:r>
              <a:rPr lang="en-US" dirty="0" smtClean="0"/>
              <a:t> second-order perturbation theory (MP2).</a:t>
            </a:r>
          </a:p>
          <a:p>
            <a:pPr algn="just"/>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10</a:t>
            </a:fld>
            <a:endParaRPr lang="en-GB"/>
          </a:p>
        </p:txBody>
      </p:sp>
    </p:spTree>
    <p:extLst>
      <p:ext uri="{BB962C8B-B14F-4D97-AF65-F5344CB8AC3E}">
        <p14:creationId xmlns:p14="http://schemas.microsoft.com/office/powerpoint/2010/main" val="1670866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Currently, the great majority of QM calculations are performed with density functional theory (DFT). </a:t>
            </a:r>
          </a:p>
          <a:p>
            <a:r>
              <a:rPr lang="en-US" dirty="0" smtClean="0"/>
              <a:t>It is not based on the wave function, which is a function of the coordinates of all involved particles, but instead on the electron density, which is a function of only the </a:t>
            </a:r>
            <a:r>
              <a:rPr lang="en-US" u="sng" dirty="0" smtClean="0"/>
              <a:t>three coordinates of Cartesian space</a:t>
            </a:r>
            <a:r>
              <a:rPr lang="en-US" dirty="0" smtClean="0"/>
              <a:t>.</a:t>
            </a:r>
          </a:p>
          <a:p>
            <a:r>
              <a:rPr lang="en-US" dirty="0" smtClean="0"/>
              <a:t>All mentioned QM methods expand the wave function in a set of known functions, the </a:t>
            </a:r>
            <a:r>
              <a:rPr lang="en-US" b="1" dirty="0" smtClean="0"/>
              <a:t>basis set</a:t>
            </a:r>
            <a:r>
              <a:rPr lang="en-US" dirty="0" smtClean="0"/>
              <a:t>.</a:t>
            </a:r>
          </a:p>
          <a:p>
            <a:r>
              <a:rPr lang="en-US" dirty="0" smtClean="0"/>
              <a:t>Generically, a basis set is a collection of vectors which spans (defines) a space in which a problem is solved.</a:t>
            </a:r>
          </a:p>
          <a:p>
            <a:r>
              <a:rPr lang="en-US" dirty="0" smtClean="0"/>
              <a:t>In QM, the “basis set” usually refers to the set of (non-orthogonal) one-particle functions used to </a:t>
            </a:r>
            <a:r>
              <a:rPr lang="en-US" b="1" dirty="0" smtClean="0"/>
              <a:t>build molecular orbitals.</a:t>
            </a:r>
          </a:p>
          <a:p>
            <a:endParaRPr lang="en-US" dirty="0" smtClean="0"/>
          </a:p>
          <a:p>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11</a:t>
            </a:fld>
            <a:endParaRPr lang="en-GB"/>
          </a:p>
        </p:txBody>
      </p:sp>
      <p:sp>
        <p:nvSpPr>
          <p:cNvPr id="5" name="Title 1"/>
          <p:cNvSpPr>
            <a:spLocks noGrp="1"/>
          </p:cNvSpPr>
          <p:nvPr>
            <p:ph type="title"/>
          </p:nvPr>
        </p:nvSpPr>
        <p:spPr/>
        <p:txBody>
          <a:bodyPr/>
          <a:lstStyle/>
          <a:p>
            <a:r>
              <a:rPr lang="en-US" b="1" dirty="0"/>
              <a:t>Choice of the QM </a:t>
            </a:r>
            <a:r>
              <a:rPr lang="en-US" b="1" dirty="0" smtClean="0"/>
              <a:t>level </a:t>
            </a:r>
            <a:r>
              <a:rPr lang="en-US" sz="2400" dirty="0" smtClean="0"/>
              <a:t>(</a:t>
            </a:r>
            <a:r>
              <a:rPr lang="en-US" sz="2400" dirty="0"/>
              <a:t>Contd</a:t>
            </a:r>
            <a:r>
              <a:rPr lang="en-US" sz="2400" dirty="0" smtClean="0"/>
              <a:t>.)</a:t>
            </a:r>
            <a:endParaRPr lang="en-GB" sz="2400" dirty="0"/>
          </a:p>
        </p:txBody>
      </p:sp>
    </p:spTree>
    <p:extLst>
      <p:ext uri="{BB962C8B-B14F-4D97-AF65-F5344CB8AC3E}">
        <p14:creationId xmlns:p14="http://schemas.microsoft.com/office/powerpoint/2010/main" val="378739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Basis Set?</a:t>
            </a:r>
            <a:endParaRPr lang="en-GB" b="1" dirty="0"/>
          </a:p>
        </p:txBody>
      </p:sp>
      <p:sp>
        <p:nvSpPr>
          <p:cNvPr id="4" name="Slide Number Placeholder 3"/>
          <p:cNvSpPr>
            <a:spLocks noGrp="1"/>
          </p:cNvSpPr>
          <p:nvPr>
            <p:ph type="sldNum" sz="quarter" idx="12"/>
          </p:nvPr>
        </p:nvSpPr>
        <p:spPr/>
        <p:txBody>
          <a:bodyPr/>
          <a:lstStyle/>
          <a:p>
            <a:fld id="{EE2AFBF9-3608-46D9-B7C8-6FAC58B211BE}" type="slidenum">
              <a:rPr lang="en-GB" smtClean="0"/>
              <a:t>12</a:t>
            </a:fld>
            <a:endParaRPr lang="en-GB"/>
          </a:p>
        </p:txBody>
      </p:sp>
      <p:sp>
        <p:nvSpPr>
          <p:cNvPr id="5" name="Rectangle 4"/>
          <p:cNvSpPr/>
          <p:nvPr/>
        </p:nvSpPr>
        <p:spPr>
          <a:xfrm>
            <a:off x="6459563" y="2390184"/>
            <a:ext cx="4792016" cy="707886"/>
          </a:xfrm>
          <a:prstGeom prst="rect">
            <a:avLst/>
          </a:prstGeom>
        </p:spPr>
        <p:txBody>
          <a:bodyPr wrap="square">
            <a:spAutoFit/>
          </a:bodyPr>
          <a:lstStyle/>
          <a:p>
            <a:pPr algn="just"/>
            <a:r>
              <a:rPr lang="en-US" dirty="0">
                <a:solidFill>
                  <a:srgbClr val="000000"/>
                </a:solidFill>
              </a:rPr>
              <a:t>Basis sets determine the number of </a:t>
            </a:r>
            <a:r>
              <a:rPr lang="en-US" sz="2000" b="1" u="sng" dirty="0">
                <a:solidFill>
                  <a:srgbClr val="FF0000"/>
                </a:solidFill>
              </a:rPr>
              <a:t>fun</a:t>
            </a:r>
            <a:r>
              <a:rPr lang="en-US" sz="2000" b="1" u="sng" dirty="0">
                <a:solidFill>
                  <a:srgbClr val="00B050"/>
                </a:solidFill>
              </a:rPr>
              <a:t>ction</a:t>
            </a:r>
            <a:r>
              <a:rPr lang="en-US" sz="2000" b="1" u="sng" dirty="0">
                <a:solidFill>
                  <a:srgbClr val="FFFF00"/>
                </a:solidFill>
              </a:rPr>
              <a:t>s</a:t>
            </a:r>
            <a:r>
              <a:rPr lang="en-US" b="1" dirty="0">
                <a:solidFill>
                  <a:srgbClr val="000000"/>
                </a:solidFill>
              </a:rPr>
              <a:t> </a:t>
            </a:r>
            <a:r>
              <a:rPr lang="en-US" dirty="0">
                <a:solidFill>
                  <a:srgbClr val="000000"/>
                </a:solidFill>
              </a:rPr>
              <a:t>used to </a:t>
            </a:r>
            <a:r>
              <a:rPr lang="en-US" dirty="0" smtClean="0">
                <a:solidFill>
                  <a:srgbClr val="000000"/>
                </a:solidFill>
              </a:rPr>
              <a:t>describe </a:t>
            </a:r>
            <a:r>
              <a:rPr lang="en-US" dirty="0">
                <a:solidFill>
                  <a:srgbClr val="000000"/>
                </a:solidFill>
              </a:rPr>
              <a:t>the </a:t>
            </a:r>
            <a:r>
              <a:rPr lang="en-US" sz="2000" b="1" u="sng" dirty="0">
                <a:solidFill>
                  <a:srgbClr val="002060"/>
                </a:solidFill>
              </a:rPr>
              <a:t>electronic structure</a:t>
            </a:r>
            <a:r>
              <a:rPr lang="en-US" dirty="0">
                <a:solidFill>
                  <a:srgbClr val="000000"/>
                </a:solidFill>
              </a:rPr>
              <a:t>.</a:t>
            </a:r>
            <a:endParaRPr lang="en-GB" dirty="0"/>
          </a:p>
        </p:txBody>
      </p:sp>
      <p:sp>
        <p:nvSpPr>
          <p:cNvPr id="6" name="Rectangle 5"/>
          <p:cNvSpPr/>
          <p:nvPr/>
        </p:nvSpPr>
        <p:spPr>
          <a:xfrm>
            <a:off x="1056068" y="2228045"/>
            <a:ext cx="1107043" cy="98703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043189" y="2228046"/>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1043189" y="2557057"/>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043189" y="2886068"/>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1403797" y="2235085"/>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764404" y="2235085"/>
            <a:ext cx="385827"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403797" y="2564096"/>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1786674" y="2575776"/>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1413187" y="2893107"/>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789624" y="2886068"/>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071896" y="3651524"/>
            <a:ext cx="1107043" cy="98703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074846" y="3664869"/>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32234" y="3651524"/>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1071896" y="4000453"/>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1071896" y="4311614"/>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1432234" y="3987307"/>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1808402" y="3987307"/>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438674" y="4310881"/>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1805452" y="4323090"/>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1068947" y="5062456"/>
            <a:ext cx="1107043" cy="98703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1071897" y="5075801"/>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429285" y="5062456"/>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056068" y="5398506"/>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56068" y="5709667"/>
            <a:ext cx="196133" cy="321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429285" y="5398239"/>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1805453" y="5398239"/>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1802503" y="5734022"/>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265080" y="5733823"/>
            <a:ext cx="196133" cy="321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1454234" y="5730671"/>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p:cNvSpPr txBox="1"/>
          <p:nvPr/>
        </p:nvSpPr>
        <p:spPr>
          <a:xfrm>
            <a:off x="2884868" y="2235085"/>
            <a:ext cx="2665926" cy="369332"/>
          </a:xfrm>
          <a:prstGeom prst="rect">
            <a:avLst/>
          </a:prstGeom>
          <a:noFill/>
        </p:spPr>
        <p:txBody>
          <a:bodyPr wrap="square" rtlCol="0">
            <a:spAutoFit/>
          </a:bodyPr>
          <a:lstStyle/>
          <a:p>
            <a:r>
              <a:rPr lang="en-US" dirty="0" smtClean="0"/>
              <a:t>Basis set: </a:t>
            </a:r>
            <a:endParaRPr lang="en-GB" dirty="0"/>
          </a:p>
        </p:txBody>
      </p:sp>
      <p:sp>
        <p:nvSpPr>
          <p:cNvPr id="51" name="Rectangle 50"/>
          <p:cNvSpPr/>
          <p:nvPr/>
        </p:nvSpPr>
        <p:spPr>
          <a:xfrm>
            <a:off x="3895858" y="2258765"/>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p:cNvSpPr txBox="1"/>
          <p:nvPr/>
        </p:nvSpPr>
        <p:spPr>
          <a:xfrm>
            <a:off x="2916525" y="3691771"/>
            <a:ext cx="2665926" cy="369332"/>
          </a:xfrm>
          <a:prstGeom prst="rect">
            <a:avLst/>
          </a:prstGeom>
          <a:noFill/>
        </p:spPr>
        <p:txBody>
          <a:bodyPr wrap="square" rtlCol="0">
            <a:spAutoFit/>
          </a:bodyPr>
          <a:lstStyle/>
          <a:p>
            <a:r>
              <a:rPr lang="en-US" dirty="0" smtClean="0"/>
              <a:t>Basis set: </a:t>
            </a:r>
            <a:endParaRPr lang="en-GB" dirty="0"/>
          </a:p>
        </p:txBody>
      </p:sp>
      <p:sp>
        <p:nvSpPr>
          <p:cNvPr id="53" name="Rectangle 52"/>
          <p:cNvSpPr/>
          <p:nvPr/>
        </p:nvSpPr>
        <p:spPr>
          <a:xfrm>
            <a:off x="3930735" y="3678214"/>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4455548" y="3664869"/>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2952211" y="5086634"/>
            <a:ext cx="2665926" cy="369332"/>
          </a:xfrm>
          <a:prstGeom prst="rect">
            <a:avLst/>
          </a:prstGeom>
          <a:noFill/>
        </p:spPr>
        <p:txBody>
          <a:bodyPr wrap="square" rtlCol="0">
            <a:spAutoFit/>
          </a:bodyPr>
          <a:lstStyle/>
          <a:p>
            <a:r>
              <a:rPr lang="en-US" dirty="0" smtClean="0"/>
              <a:t>Basis set: </a:t>
            </a:r>
            <a:endParaRPr lang="en-GB" dirty="0"/>
          </a:p>
        </p:txBody>
      </p:sp>
      <p:sp>
        <p:nvSpPr>
          <p:cNvPr id="56" name="Rectangle 55"/>
          <p:cNvSpPr/>
          <p:nvPr/>
        </p:nvSpPr>
        <p:spPr>
          <a:xfrm>
            <a:off x="3927786" y="5147339"/>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4452599" y="5133994"/>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5349289" y="5147339"/>
            <a:ext cx="196133" cy="321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10246757" y="3795166"/>
            <a:ext cx="1107043" cy="98703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10337449" y="3966712"/>
            <a:ext cx="360608" cy="3219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0517753" y="4374456"/>
            <a:ext cx="733826" cy="3219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11055446" y="3923544"/>
            <a:ext cx="196133" cy="3219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Arrow Connector 63"/>
          <p:cNvCxnSpPr/>
          <p:nvPr/>
        </p:nvCxnSpPr>
        <p:spPr>
          <a:xfrm>
            <a:off x="9594761" y="3054093"/>
            <a:ext cx="651996" cy="740511"/>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62" idx="0"/>
          </p:cNvCxnSpPr>
          <p:nvPr/>
        </p:nvCxnSpPr>
        <p:spPr>
          <a:xfrm>
            <a:off x="10925581" y="2676798"/>
            <a:ext cx="227932" cy="1246746"/>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endCxn id="60" idx="0"/>
          </p:cNvCxnSpPr>
          <p:nvPr/>
        </p:nvCxnSpPr>
        <p:spPr>
          <a:xfrm flipH="1">
            <a:off x="10517753" y="2718043"/>
            <a:ext cx="381000" cy="1248669"/>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a:endCxn id="61" idx="0"/>
          </p:cNvCxnSpPr>
          <p:nvPr/>
        </p:nvCxnSpPr>
        <p:spPr>
          <a:xfrm flipH="1">
            <a:off x="10884666" y="2744127"/>
            <a:ext cx="40915" cy="1630329"/>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44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6" grpId="0" animBg="1"/>
      <p:bldP spid="37" grpId="0" animBg="1"/>
      <p:bldP spid="38" grpId="0" animBg="1"/>
      <p:bldP spid="39" grpId="0" animBg="1"/>
      <p:bldP spid="40" grpId="0" animBg="1"/>
      <p:bldP spid="41" grpId="0" animBg="1"/>
      <p:bldP spid="42" grpId="0" animBg="1"/>
      <p:bldP spid="44" grpId="0" animBg="1"/>
      <p:bldP spid="45" grpId="0" animBg="1"/>
      <p:bldP spid="47" grpId="0" animBg="1"/>
      <p:bldP spid="50" grpId="0"/>
      <p:bldP spid="51" grpId="0" animBg="1"/>
      <p:bldP spid="52" grpId="0"/>
      <p:bldP spid="53" grpId="0" animBg="1"/>
      <p:bldP spid="54" grpId="0" animBg="1"/>
      <p:bldP spid="55" grpId="0"/>
      <p:bldP spid="56" grpId="0" animBg="1"/>
      <p:bldP spid="57" grpId="0" animBg="1"/>
      <p:bldP spid="58" grpId="0" animBg="1"/>
      <p:bldP spid="59" grpId="0" animBg="1"/>
      <p:bldP spid="60" grpId="0" animBg="1"/>
      <p:bldP spid="61" grpId="0" animBg="1"/>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 methods; accuracy </a:t>
            </a:r>
            <a:r>
              <a:rPr lang="en-US" b="1" dirty="0" err="1" smtClean="0"/>
              <a:t>vs</a:t>
            </a:r>
            <a:r>
              <a:rPr lang="en-US" b="1" dirty="0" smtClean="0"/>
              <a:t> cost</a:t>
            </a:r>
            <a:endParaRPr lang="en-GB" b="1" dirty="0"/>
          </a:p>
        </p:txBody>
      </p:sp>
      <p:sp>
        <p:nvSpPr>
          <p:cNvPr id="4" name="Slide Number Placeholder 3"/>
          <p:cNvSpPr>
            <a:spLocks noGrp="1"/>
          </p:cNvSpPr>
          <p:nvPr>
            <p:ph type="sldNum" sz="quarter" idx="12"/>
          </p:nvPr>
        </p:nvSpPr>
        <p:spPr/>
        <p:txBody>
          <a:bodyPr/>
          <a:lstStyle/>
          <a:p>
            <a:fld id="{EE2AFBF9-3608-46D9-B7C8-6FAC58B211BE}" type="slidenum">
              <a:rPr lang="en-GB" smtClean="0"/>
              <a:t>13</a:t>
            </a:fld>
            <a:endParaRPr lang="en-GB"/>
          </a:p>
        </p:txBody>
      </p:sp>
      <p:sp>
        <p:nvSpPr>
          <p:cNvPr id="3" name="Rectangle 2"/>
          <p:cNvSpPr/>
          <p:nvPr/>
        </p:nvSpPr>
        <p:spPr>
          <a:xfrm>
            <a:off x="3438659" y="2588654"/>
            <a:ext cx="2176530" cy="837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345471" y="3425780"/>
            <a:ext cx="362905" cy="127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482277" y="4700790"/>
            <a:ext cx="45719" cy="128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4"/>
          <p:cNvSpPr>
            <a:spLocks noGrp="1"/>
          </p:cNvSpPr>
          <p:nvPr>
            <p:ph idx="1"/>
          </p:nvPr>
        </p:nvSpPr>
        <p:spPr/>
        <p:txBody>
          <a:bodyPr/>
          <a:lstStyle/>
          <a:p>
            <a:endParaRPr lang="en-GB" dirty="0"/>
          </a:p>
        </p:txBody>
      </p:sp>
      <p:pic>
        <p:nvPicPr>
          <p:cNvPr id="1026" name="Picture 2" descr="Suggested reading: The quest for a universal density functional: The  accuracy of density functionals across a broad spectrum of databases in  chemistry.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031" y="1577975"/>
            <a:ext cx="6251575" cy="468868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3284" y="6597437"/>
            <a:ext cx="9131121" cy="276999"/>
          </a:xfrm>
          <a:prstGeom prst="rect">
            <a:avLst/>
          </a:prstGeom>
        </p:spPr>
        <p:txBody>
          <a:bodyPr wrap="square">
            <a:spAutoFit/>
          </a:bodyPr>
          <a:lstStyle/>
          <a:p>
            <a:r>
              <a:rPr lang="en-US" sz="1200" dirty="0"/>
              <a:t>The quest for a universal density functional: The accuracy of density </a:t>
            </a:r>
            <a:r>
              <a:rPr lang="en-US" sz="1200" dirty="0" err="1"/>
              <a:t>functionals</a:t>
            </a:r>
            <a:r>
              <a:rPr lang="en-US" sz="1200" dirty="0"/>
              <a:t> across a broad spectrum of databases in </a:t>
            </a:r>
            <a:r>
              <a:rPr lang="en-US" sz="1200" dirty="0" smtClean="0"/>
              <a:t>chemistry/ </a:t>
            </a:r>
            <a:r>
              <a:rPr lang="en-US" sz="1200" dirty="0" err="1" smtClean="0"/>
              <a:t>slideshare</a:t>
            </a:r>
            <a:endParaRPr lang="en-GB" sz="1200" dirty="0"/>
          </a:p>
        </p:txBody>
      </p:sp>
      <p:sp>
        <p:nvSpPr>
          <p:cNvPr id="8" name="TextBox 7"/>
          <p:cNvSpPr txBox="1"/>
          <p:nvPr/>
        </p:nvSpPr>
        <p:spPr>
          <a:xfrm>
            <a:off x="8808077" y="5219733"/>
            <a:ext cx="4301544" cy="954107"/>
          </a:xfrm>
          <a:prstGeom prst="rect">
            <a:avLst/>
          </a:prstGeom>
          <a:noFill/>
        </p:spPr>
        <p:txBody>
          <a:bodyPr wrap="square" rtlCol="0">
            <a:spAutoFit/>
          </a:bodyPr>
          <a:lstStyle/>
          <a:p>
            <a:r>
              <a:rPr lang="en-US" sz="1400" dirty="0" smtClean="0"/>
              <a:t>DFT, Density Functional Theory</a:t>
            </a:r>
          </a:p>
          <a:p>
            <a:r>
              <a:rPr lang="en-US" sz="1400" dirty="0" err="1" smtClean="0"/>
              <a:t>MPn</a:t>
            </a:r>
            <a:r>
              <a:rPr lang="en-US" sz="1400" dirty="0"/>
              <a:t>, </a:t>
            </a:r>
            <a:r>
              <a:rPr lang="en-US" sz="1400" dirty="0" err="1"/>
              <a:t>Møller</a:t>
            </a:r>
            <a:r>
              <a:rPr lang="en-US" sz="1400" dirty="0"/>
              <a:t>–</a:t>
            </a:r>
            <a:r>
              <a:rPr lang="en-US" sz="1400" dirty="0" err="1"/>
              <a:t>Plesset</a:t>
            </a:r>
            <a:r>
              <a:rPr lang="en-US" sz="1400" dirty="0"/>
              <a:t> perturbation </a:t>
            </a:r>
            <a:r>
              <a:rPr lang="en-US" sz="1400" dirty="0" smtClean="0"/>
              <a:t>theory</a:t>
            </a:r>
          </a:p>
          <a:p>
            <a:r>
              <a:rPr lang="en-US" sz="1400" dirty="0"/>
              <a:t>CI, Configuration </a:t>
            </a:r>
            <a:r>
              <a:rPr lang="en-US" sz="1400" dirty="0" smtClean="0"/>
              <a:t>Interaction</a:t>
            </a:r>
          </a:p>
          <a:p>
            <a:r>
              <a:rPr lang="en-US" sz="1400" dirty="0"/>
              <a:t>CC, Coupled </a:t>
            </a:r>
            <a:r>
              <a:rPr lang="en-US" sz="1400" dirty="0" smtClean="0"/>
              <a:t>Cluster</a:t>
            </a:r>
            <a:endParaRPr lang="en-GB" sz="1400" dirty="0"/>
          </a:p>
        </p:txBody>
      </p:sp>
    </p:spTree>
    <p:extLst>
      <p:ext uri="{BB962C8B-B14F-4D97-AF65-F5344CB8AC3E}">
        <p14:creationId xmlns:p14="http://schemas.microsoft.com/office/powerpoint/2010/main" val="2077361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 methods; basis sets and levels </a:t>
            </a:r>
            <a:endParaRPr lang="en-GB" b="1" dirty="0"/>
          </a:p>
        </p:txBody>
      </p:sp>
      <p:sp>
        <p:nvSpPr>
          <p:cNvPr id="4" name="Slide Number Placeholder 3"/>
          <p:cNvSpPr>
            <a:spLocks noGrp="1"/>
          </p:cNvSpPr>
          <p:nvPr>
            <p:ph type="sldNum" sz="quarter" idx="12"/>
          </p:nvPr>
        </p:nvSpPr>
        <p:spPr/>
        <p:txBody>
          <a:bodyPr/>
          <a:lstStyle/>
          <a:p>
            <a:fld id="{EE2AFBF9-3608-46D9-B7C8-6FAC58B211BE}" type="slidenum">
              <a:rPr lang="en-GB" smtClean="0"/>
              <a:t>14</a:t>
            </a:fld>
            <a:endParaRPr lang="en-GB"/>
          </a:p>
        </p:txBody>
      </p:sp>
      <p:pic>
        <p:nvPicPr>
          <p:cNvPr id="2050" name="Picture 2" descr="Electron Correlation - Adrea's Notebook and Jour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989" y="1540280"/>
            <a:ext cx="6790900" cy="496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6582975"/>
            <a:ext cx="6096000" cy="276999"/>
          </a:xfrm>
          <a:prstGeom prst="rect">
            <a:avLst/>
          </a:prstGeom>
        </p:spPr>
        <p:txBody>
          <a:bodyPr>
            <a:spAutoFit/>
          </a:bodyPr>
          <a:lstStyle/>
          <a:p>
            <a:r>
              <a:rPr lang="en-GB" sz="1200" dirty="0"/>
              <a:t>https://adreasnow.com/Self%20Directed%20Learning/Katya%20Pas/05/</a:t>
            </a:r>
          </a:p>
        </p:txBody>
      </p:sp>
    </p:spTree>
    <p:extLst>
      <p:ext uri="{BB962C8B-B14F-4D97-AF65-F5344CB8AC3E}">
        <p14:creationId xmlns:p14="http://schemas.microsoft.com/office/powerpoint/2010/main" val="2472156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7921" y="2648912"/>
            <a:ext cx="10515600" cy="3707438"/>
          </a:xfrm>
        </p:spPr>
        <p:txBody>
          <a:bodyPr/>
          <a:lstStyle/>
          <a:p>
            <a:pPr marL="0" indent="0">
              <a:buNone/>
            </a:pPr>
            <a:r>
              <a:rPr lang="en-US" dirty="0" smtClean="0"/>
              <a:t>  How </a:t>
            </a:r>
            <a:r>
              <a:rPr lang="en-US" dirty="0" smtClean="0"/>
              <a:t>do you define basis sets?</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15</a:t>
            </a:fld>
            <a:endParaRPr lang="en-GB"/>
          </a:p>
        </p:txBody>
      </p:sp>
      <p:pic>
        <p:nvPicPr>
          <p:cNvPr id="5" name="Picture 4" descr="Time For Review Icon. Time For Review Website Button On White Background.  Stock Photo, Picture And Royalty Free Image. Image 783103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69525" cy="2469525"/>
          </a:xfrm>
          <a:prstGeom prst="ellipse">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73062" y="3385118"/>
            <a:ext cx="9015212" cy="646331"/>
          </a:xfrm>
          <a:prstGeom prst="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dirty="0"/>
              <a:t>A basis set is a mathematical description of orbitals of a system, which is used for approximate theoretical calculation or modeling. </a:t>
            </a:r>
            <a:endParaRPr lang="en-GB" dirty="0"/>
          </a:p>
        </p:txBody>
      </p:sp>
    </p:spTree>
    <p:extLst>
      <p:ext uri="{BB962C8B-B14F-4D97-AF65-F5344CB8AC3E}">
        <p14:creationId xmlns:p14="http://schemas.microsoft.com/office/powerpoint/2010/main" val="231576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AFBF9-3608-46D9-B7C8-6FAC58B211BE}" type="slidenum">
              <a:rPr lang="en-GB" smtClean="0"/>
              <a:t>16</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199175696"/>
              </p:ext>
            </p:extLst>
          </p:nvPr>
        </p:nvGraphicFramePr>
        <p:xfrm>
          <a:off x="2289220" y="1900403"/>
          <a:ext cx="9172977" cy="3672840"/>
        </p:xfrm>
        <a:graphic>
          <a:graphicData uri="http://schemas.openxmlformats.org/drawingml/2006/table">
            <a:tbl>
              <a:tblPr firstRow="1" bandRow="1">
                <a:tableStyleId>{74C1A8A3-306A-4EB7-A6B1-4F7E0EB9C5D6}</a:tableStyleId>
              </a:tblPr>
              <a:tblGrid>
                <a:gridCol w="3995669"/>
                <a:gridCol w="2498502"/>
                <a:gridCol w="2678806"/>
              </a:tblGrid>
              <a:tr h="370840">
                <a:tc>
                  <a:txBody>
                    <a:bodyPr/>
                    <a:lstStyle/>
                    <a:p>
                      <a:pPr algn="ctr"/>
                      <a:r>
                        <a:rPr lang="en-US" dirty="0" smtClean="0"/>
                        <a:t>Criteria</a:t>
                      </a:r>
                      <a:endParaRPr lang="en-GB" dirty="0"/>
                    </a:p>
                  </a:txBody>
                  <a:tcPr/>
                </a:tc>
                <a:tc>
                  <a:txBody>
                    <a:bodyPr/>
                    <a:lstStyle/>
                    <a:p>
                      <a:pPr algn="ctr"/>
                      <a:r>
                        <a:rPr lang="en-US" dirty="0" smtClean="0"/>
                        <a:t>MM</a:t>
                      </a:r>
                      <a:endParaRPr lang="en-GB" dirty="0"/>
                    </a:p>
                  </a:txBody>
                  <a:tcPr/>
                </a:tc>
                <a:tc>
                  <a:txBody>
                    <a:bodyPr/>
                    <a:lstStyle/>
                    <a:p>
                      <a:pPr algn="ctr"/>
                      <a:r>
                        <a:rPr lang="en-US" dirty="0" smtClean="0"/>
                        <a:t>QM</a:t>
                      </a:r>
                      <a:endParaRPr lang="en-GB" dirty="0"/>
                    </a:p>
                  </a:txBody>
                  <a:tcPr/>
                </a:tc>
              </a:tr>
              <a:tr h="370840">
                <a:tc>
                  <a:txBody>
                    <a:bodyPr/>
                    <a:lstStyle/>
                    <a:p>
                      <a:r>
                        <a:rPr lang="en-US" dirty="0" smtClean="0"/>
                        <a:t>Molecules as a systems of nuclei and electrons</a:t>
                      </a:r>
                      <a:endParaRPr lang="en-GB" b="1" dirty="0"/>
                    </a:p>
                  </a:txBody>
                  <a:tcPr/>
                </a:tc>
                <a:tc>
                  <a:txBody>
                    <a:bodyPr/>
                    <a:lstStyle/>
                    <a:p>
                      <a:endParaRPr lang="en-GB" dirty="0"/>
                    </a:p>
                  </a:txBody>
                  <a:tcPr/>
                </a:tc>
                <a:tc>
                  <a:txBody>
                    <a:bodyPr/>
                    <a:lstStyle/>
                    <a:p>
                      <a:endParaRPr lang="en-GB" dirty="0"/>
                    </a:p>
                  </a:txBody>
                  <a:tcPr/>
                </a:tc>
              </a:tr>
              <a:tr h="370840">
                <a:tc>
                  <a:txBody>
                    <a:bodyPr/>
                    <a:lstStyle/>
                    <a:p>
                      <a:r>
                        <a:rPr lang="en-US" dirty="0" smtClean="0"/>
                        <a:t>Energy</a:t>
                      </a:r>
                      <a:r>
                        <a:rPr lang="en-US" baseline="0" dirty="0" smtClean="0"/>
                        <a:t> as a function of nuclear position only</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US" dirty="0" smtClean="0"/>
                        <a:t>Faster approach</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US" dirty="0" smtClean="0"/>
                        <a:t>Interactions are governed by nuclear, electron charges and electron motions</a:t>
                      </a:r>
                      <a:endParaRPr lang="en-GB" b="1" dirty="0"/>
                    </a:p>
                  </a:txBody>
                  <a:tcPr/>
                </a:tc>
                <a:tc>
                  <a:txBody>
                    <a:bodyPr/>
                    <a:lstStyle/>
                    <a:p>
                      <a:endParaRPr lang="en-GB" dirty="0"/>
                    </a:p>
                  </a:txBody>
                  <a:tcPr/>
                </a:tc>
                <a:tc>
                  <a:txBody>
                    <a:bodyPr/>
                    <a:lstStyle/>
                    <a:p>
                      <a:endParaRPr lang="en-GB" dirty="0"/>
                    </a:p>
                  </a:txBody>
                  <a:tcPr/>
                </a:tc>
              </a:tr>
              <a:tr h="370840">
                <a:tc>
                  <a:txBody>
                    <a:bodyPr/>
                    <a:lstStyle/>
                    <a:p>
                      <a:r>
                        <a:rPr lang="en-US" dirty="0" smtClean="0"/>
                        <a:t>Explicit electron – electron interactions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US" dirty="0" smtClean="0"/>
                        <a:t>Interactions determine spatial distribution of atoms &amp;</a:t>
                      </a:r>
                      <a:r>
                        <a:rPr lang="en-US" baseline="0" dirty="0" smtClean="0"/>
                        <a:t> energies</a:t>
                      </a:r>
                      <a:endParaRPr lang="en-GB" b="1" dirty="0"/>
                    </a:p>
                  </a:txBody>
                  <a:tcPr/>
                </a:tc>
                <a:tc>
                  <a:txBody>
                    <a:bodyPr/>
                    <a:lstStyle/>
                    <a:p>
                      <a:endParaRPr lang="en-GB" dirty="0"/>
                    </a:p>
                  </a:txBody>
                  <a:tcPr/>
                </a:tc>
                <a:tc>
                  <a:txBody>
                    <a:bodyPr/>
                    <a:lstStyle/>
                    <a:p>
                      <a:endParaRPr lang="en-GB" dirty="0"/>
                    </a:p>
                  </a:txBody>
                  <a:tcPr/>
                </a:tc>
              </a:tr>
            </a:tbl>
          </a:graphicData>
        </a:graphic>
      </p:graphicFrame>
      <p:sp>
        <p:nvSpPr>
          <p:cNvPr id="11" name="Plus 10"/>
          <p:cNvSpPr/>
          <p:nvPr/>
        </p:nvSpPr>
        <p:spPr>
          <a:xfrm>
            <a:off x="9982200" y="2469525"/>
            <a:ext cx="386366" cy="334851"/>
          </a:xfrm>
          <a:prstGeom prst="mathPl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lus 13"/>
          <p:cNvSpPr/>
          <p:nvPr/>
        </p:nvSpPr>
        <p:spPr>
          <a:xfrm>
            <a:off x="7417158" y="3085565"/>
            <a:ext cx="386366" cy="334851"/>
          </a:xfrm>
          <a:prstGeom prst="mathPl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lus 14"/>
          <p:cNvSpPr/>
          <p:nvPr/>
        </p:nvSpPr>
        <p:spPr>
          <a:xfrm>
            <a:off x="7441843" y="3598573"/>
            <a:ext cx="386366" cy="334851"/>
          </a:xfrm>
          <a:prstGeom prst="mathPl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lus 15"/>
          <p:cNvSpPr/>
          <p:nvPr/>
        </p:nvSpPr>
        <p:spPr>
          <a:xfrm>
            <a:off x="10019763" y="4078086"/>
            <a:ext cx="386366" cy="334851"/>
          </a:xfrm>
          <a:prstGeom prst="mathPl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lus 16"/>
          <p:cNvSpPr/>
          <p:nvPr/>
        </p:nvSpPr>
        <p:spPr>
          <a:xfrm>
            <a:off x="10019763" y="4580363"/>
            <a:ext cx="386366" cy="334851"/>
          </a:xfrm>
          <a:prstGeom prst="mathPl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lus 17"/>
          <p:cNvSpPr/>
          <p:nvPr/>
        </p:nvSpPr>
        <p:spPr>
          <a:xfrm>
            <a:off x="7505164" y="5156917"/>
            <a:ext cx="386366" cy="334851"/>
          </a:xfrm>
          <a:prstGeom prst="mathPl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Time Measurement - Stopwatch Symbol with Tick Icon Stock Illustration -  Illustration of fast, sport: 1548772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820" y="206062"/>
            <a:ext cx="1849274" cy="13522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58343" y="914400"/>
            <a:ext cx="2176530" cy="369332"/>
          </a:xfrm>
          <a:prstGeom prst="rect">
            <a:avLst/>
          </a:prstGeom>
          <a:noFill/>
        </p:spPr>
        <p:txBody>
          <a:bodyPr wrap="square" rtlCol="0">
            <a:spAutoFit/>
          </a:bodyPr>
          <a:lstStyle/>
          <a:p>
            <a:r>
              <a:rPr lang="en-US" dirty="0" smtClean="0"/>
              <a:t>Let’s Check!</a:t>
            </a:r>
            <a:endParaRPr lang="en-GB" dirty="0"/>
          </a:p>
        </p:txBody>
      </p:sp>
    </p:spTree>
    <p:extLst>
      <p:ext uri="{BB962C8B-B14F-4D97-AF65-F5344CB8AC3E}">
        <p14:creationId xmlns:p14="http://schemas.microsoft.com/office/powerpoint/2010/main" val="12421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 methods; solvent phases</a:t>
            </a:r>
            <a:endParaRPr lang="en-GB" b="1" dirty="0"/>
          </a:p>
        </p:txBody>
      </p:sp>
      <p:sp>
        <p:nvSpPr>
          <p:cNvPr id="3" name="Content Placeholder 2"/>
          <p:cNvSpPr>
            <a:spLocks noGrp="1"/>
          </p:cNvSpPr>
          <p:nvPr>
            <p:ph idx="1"/>
          </p:nvPr>
        </p:nvSpPr>
        <p:spPr/>
        <p:txBody>
          <a:bodyPr/>
          <a:lstStyle/>
          <a:p>
            <a:pPr algn="just"/>
            <a:r>
              <a:rPr lang="en-GB" dirty="0" smtClean="0"/>
              <a:t>QM calculations are normally performed on isolated molecules in gas phase. However, most experiments are performed in condensed phases (aqueous solution). </a:t>
            </a:r>
          </a:p>
          <a:p>
            <a:pPr algn="just"/>
            <a:r>
              <a:rPr lang="en-GB" dirty="0" smtClean="0"/>
              <a:t>Methods have been developed to model a surrounding homogeneous solvent in QM calculations, continuum solvation methods. </a:t>
            </a:r>
          </a:p>
          <a:p>
            <a:pPr lvl="1" algn="just"/>
            <a:r>
              <a:rPr lang="en-GB" dirty="0"/>
              <a:t>P</a:t>
            </a:r>
            <a:r>
              <a:rPr lang="en-GB" dirty="0" smtClean="0"/>
              <a:t>olarizable continuum model (PCM) </a:t>
            </a:r>
          </a:p>
          <a:p>
            <a:pPr lvl="1" algn="just"/>
            <a:r>
              <a:rPr lang="en-GB" dirty="0"/>
              <a:t>C</a:t>
            </a:r>
            <a:r>
              <a:rPr lang="en-GB" dirty="0" smtClean="0"/>
              <a:t>onductor-like solvent model (COSMO)</a:t>
            </a:r>
          </a:p>
          <a:p>
            <a:pPr algn="just"/>
            <a:r>
              <a:rPr lang="en-US" dirty="0" smtClean="0"/>
              <a:t>For protein-sized systems, methods based on the Poisson–Boltzmann (PB) equation or the generalized Born (GB) approach are more common.</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17</a:t>
            </a:fld>
            <a:endParaRPr lang="en-GB"/>
          </a:p>
        </p:txBody>
      </p:sp>
    </p:spTree>
    <p:extLst>
      <p:ext uri="{BB962C8B-B14F-4D97-AF65-F5344CB8AC3E}">
        <p14:creationId xmlns:p14="http://schemas.microsoft.com/office/powerpoint/2010/main" val="1885984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Potential Energy of QM region</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18</a:t>
            </a:fld>
            <a:endParaRPr lang="en-GB"/>
          </a:p>
        </p:txBody>
      </p:sp>
      <p:pic>
        <p:nvPicPr>
          <p:cNvPr id="3" name="Picture 2"/>
          <p:cNvPicPr>
            <a:picLocks noChangeAspect="1"/>
          </p:cNvPicPr>
          <p:nvPr/>
        </p:nvPicPr>
        <p:blipFill>
          <a:blip r:embed="rId2"/>
          <a:stretch>
            <a:fillRect/>
          </a:stretch>
        </p:blipFill>
        <p:spPr>
          <a:xfrm>
            <a:off x="838200" y="2031306"/>
            <a:ext cx="10329158" cy="3352063"/>
          </a:xfrm>
          <a:prstGeom prst="rect">
            <a:avLst/>
          </a:prstGeom>
        </p:spPr>
      </p:pic>
    </p:spTree>
    <p:extLst>
      <p:ext uri="{BB962C8B-B14F-4D97-AF65-F5344CB8AC3E}">
        <p14:creationId xmlns:p14="http://schemas.microsoft.com/office/powerpoint/2010/main" val="3232617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MM Methods</a:t>
            </a:r>
            <a:endParaRPr lang="en-GB" b="1" dirty="0"/>
          </a:p>
        </p:txBody>
      </p:sp>
      <p:sp>
        <p:nvSpPr>
          <p:cNvPr id="4" name="Slide Number Placeholder 3"/>
          <p:cNvSpPr>
            <a:spLocks noGrp="1"/>
          </p:cNvSpPr>
          <p:nvPr>
            <p:ph type="sldNum" sz="quarter" idx="12"/>
          </p:nvPr>
        </p:nvSpPr>
        <p:spPr/>
        <p:txBody>
          <a:bodyPr/>
          <a:lstStyle/>
          <a:p>
            <a:fld id="{EE2AFBF9-3608-46D9-B7C8-6FAC58B211BE}" type="slidenum">
              <a:rPr lang="en-GB" smtClean="0"/>
              <a:t>19</a:t>
            </a:fld>
            <a:endParaRPr lang="en-GB"/>
          </a:p>
        </p:txBody>
      </p:sp>
      <p:sp>
        <p:nvSpPr>
          <p:cNvPr id="5" name="Rounded Rectangle 4"/>
          <p:cNvSpPr/>
          <p:nvPr/>
        </p:nvSpPr>
        <p:spPr>
          <a:xfrm>
            <a:off x="1622739" y="2073499"/>
            <a:ext cx="8487177" cy="1184856"/>
          </a:xfrm>
          <a:prstGeom prst="roundRect">
            <a:avLst/>
          </a:prstGeom>
          <a:solidFill>
            <a:schemeClr val="accent3">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600" dirty="0">
                <a:solidFill>
                  <a:schemeClr val="tx1"/>
                </a:solidFill>
              </a:rPr>
              <a:t>N</a:t>
            </a:r>
            <a:r>
              <a:rPr lang="en-US" sz="2600" dirty="0" smtClean="0">
                <a:solidFill>
                  <a:schemeClr val="tx1"/>
                </a:solidFill>
              </a:rPr>
              <a:t>o attempt is made to solve the Schrodinger equation and electrons are ignored. Instead, molecules are considered as a collection of balls, connected by springs.</a:t>
            </a:r>
            <a:endParaRPr lang="en-GB" sz="2600" dirty="0">
              <a:solidFill>
                <a:schemeClr val="tx1"/>
              </a:solidFill>
            </a:endParaRPr>
          </a:p>
        </p:txBody>
      </p:sp>
      <p:sp>
        <p:nvSpPr>
          <p:cNvPr id="7" name="Rectangle 6"/>
          <p:cNvSpPr/>
          <p:nvPr/>
        </p:nvSpPr>
        <p:spPr>
          <a:xfrm>
            <a:off x="919229" y="3845489"/>
            <a:ext cx="10353542" cy="1292662"/>
          </a:xfrm>
          <a:prstGeom prst="rect">
            <a:avLst/>
          </a:prstGeom>
        </p:spPr>
        <p:txBody>
          <a:bodyPr wrap="square">
            <a:spAutoFit/>
          </a:bodyPr>
          <a:lstStyle/>
          <a:p>
            <a:r>
              <a:rPr lang="en-US" sz="2600" dirty="0" smtClean="0"/>
              <a:t>The energy of the system as a function of the coordinates is described by an empirical function, a </a:t>
            </a:r>
            <a:r>
              <a:rPr lang="en-US" sz="2600" b="1" dirty="0" smtClean="0"/>
              <a:t>force field </a:t>
            </a:r>
            <a:r>
              <a:rPr lang="en-US" sz="2600" dirty="0" smtClean="0"/>
              <a:t>(FF).</a:t>
            </a:r>
          </a:p>
          <a:p>
            <a:pPr marL="457200" indent="-457200">
              <a:buFont typeface="Arial" panose="020B0604020202020204" pitchFamily="34" charset="0"/>
              <a:buChar char="•"/>
            </a:pPr>
            <a:endParaRPr lang="en-GB" sz="2600" dirty="0"/>
          </a:p>
        </p:txBody>
      </p:sp>
    </p:spTree>
    <p:extLst>
      <p:ext uri="{BB962C8B-B14F-4D97-AF65-F5344CB8AC3E}">
        <p14:creationId xmlns:p14="http://schemas.microsoft.com/office/powerpoint/2010/main" val="354862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GB" b="1" dirty="0"/>
          </a:p>
        </p:txBody>
      </p:sp>
      <p:sp>
        <p:nvSpPr>
          <p:cNvPr id="3" name="Content Placeholder 2"/>
          <p:cNvSpPr>
            <a:spLocks noGrp="1"/>
          </p:cNvSpPr>
          <p:nvPr>
            <p:ph idx="1"/>
          </p:nvPr>
        </p:nvSpPr>
        <p:spPr>
          <a:xfrm>
            <a:off x="838200" y="1825625"/>
            <a:ext cx="10868696" cy="4351338"/>
          </a:xfrm>
        </p:spPr>
        <p:txBody>
          <a:bodyPr>
            <a:normAutofit lnSpcReduction="10000"/>
          </a:bodyPr>
          <a:lstStyle/>
          <a:p>
            <a:pPr algn="just"/>
            <a:r>
              <a:rPr lang="en-US" b="1" dirty="0" smtClean="0"/>
              <a:t>Quantum-mechanical (QM) </a:t>
            </a:r>
            <a:r>
              <a:rPr lang="en-US" dirty="0" smtClean="0"/>
              <a:t>methods are required for describing chemical reactions and other electronic processes, such as charge transfer or electronic excitation.</a:t>
            </a:r>
          </a:p>
          <a:p>
            <a:pPr lvl="1" algn="just"/>
            <a:r>
              <a:rPr lang="en-US" dirty="0" smtClean="0">
                <a:solidFill>
                  <a:srgbClr val="FF0000"/>
                </a:solidFill>
              </a:rPr>
              <a:t>Restriction</a:t>
            </a:r>
            <a:r>
              <a:rPr lang="en-US" dirty="0" smtClean="0"/>
              <a:t>: QM methods are restricted to systems of up to a few hundred atoms</a:t>
            </a:r>
          </a:p>
          <a:p>
            <a:pPr algn="just"/>
            <a:r>
              <a:rPr lang="en-US" dirty="0"/>
              <a:t>H</a:t>
            </a:r>
            <a:r>
              <a:rPr lang="en-US" dirty="0" smtClean="0"/>
              <a:t>ighly efficient, force-field-based </a:t>
            </a:r>
            <a:r>
              <a:rPr lang="en-US" b="1" dirty="0" smtClean="0"/>
              <a:t>molecular mechanics (MM) </a:t>
            </a:r>
            <a:r>
              <a:rPr lang="en-US" dirty="0" smtClean="0"/>
              <a:t>methods are capable of treating up to several 100 000 atoms and allowing for simulations over time scales of tens of nanoseconds.</a:t>
            </a:r>
          </a:p>
          <a:p>
            <a:pPr algn="just"/>
            <a:r>
              <a:rPr lang="en-US" dirty="0" smtClean="0"/>
              <a:t>A logical model is built to use;</a:t>
            </a:r>
          </a:p>
          <a:p>
            <a:pPr lvl="1" algn="just"/>
            <a:r>
              <a:rPr lang="en-US" dirty="0" smtClean="0"/>
              <a:t> a QM method for the </a:t>
            </a:r>
            <a:r>
              <a:rPr lang="en-US" b="1" dirty="0" smtClean="0"/>
              <a:t>chemically active region </a:t>
            </a:r>
            <a:r>
              <a:rPr lang="en-US" dirty="0" smtClean="0"/>
              <a:t>(e.g., substrates and co-factors in an enzymatic reaction) and </a:t>
            </a:r>
          </a:p>
          <a:p>
            <a:pPr lvl="1" algn="just"/>
            <a:r>
              <a:rPr lang="en-US" dirty="0" smtClean="0"/>
              <a:t>an MM treatment for the </a:t>
            </a:r>
            <a:r>
              <a:rPr lang="en-US" b="1" dirty="0" smtClean="0"/>
              <a:t>surroundings</a:t>
            </a:r>
            <a:r>
              <a:rPr lang="en-US" dirty="0" smtClean="0"/>
              <a:t> (e.g., protein and solvent).</a:t>
            </a:r>
            <a:endParaRPr lang="en-GB" dirty="0" smtClean="0"/>
          </a:p>
        </p:txBody>
      </p:sp>
      <p:sp>
        <p:nvSpPr>
          <p:cNvPr id="4" name="Slide Number Placeholder 3"/>
          <p:cNvSpPr>
            <a:spLocks noGrp="1"/>
          </p:cNvSpPr>
          <p:nvPr>
            <p:ph type="sldNum" sz="quarter" idx="12"/>
          </p:nvPr>
        </p:nvSpPr>
        <p:spPr/>
        <p:txBody>
          <a:bodyPr/>
          <a:lstStyle/>
          <a:p>
            <a:fld id="{EE2AFBF9-3608-46D9-B7C8-6FAC58B211BE}" type="slidenum">
              <a:rPr lang="en-GB" smtClean="0"/>
              <a:t>2</a:t>
            </a:fld>
            <a:endParaRPr lang="en-GB"/>
          </a:p>
        </p:txBody>
      </p:sp>
    </p:spTree>
    <p:extLst>
      <p:ext uri="{BB962C8B-B14F-4D97-AF65-F5344CB8AC3E}">
        <p14:creationId xmlns:p14="http://schemas.microsoft.com/office/powerpoint/2010/main" val="2079795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Potential </a:t>
            </a:r>
            <a:r>
              <a:rPr lang="en-US" b="1" dirty="0"/>
              <a:t>Energy of MM region</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20</a:t>
            </a:fld>
            <a:endParaRPr lang="en-GB"/>
          </a:p>
        </p:txBody>
      </p:sp>
      <p:pic>
        <p:nvPicPr>
          <p:cNvPr id="6146" name="Picture 2" descr="Molecular Mechanics Molecular Dynamics Force Field Classical Mechanics  Computational Chemistry, PNG, 808x659px, Watercolor, Cartoon, Flower, Frame,"/>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2908" y="1690688"/>
            <a:ext cx="5493092" cy="4414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003" y="6407866"/>
            <a:ext cx="10450132" cy="461665"/>
          </a:xfrm>
          <a:prstGeom prst="rect">
            <a:avLst/>
          </a:prstGeom>
          <a:noFill/>
        </p:spPr>
        <p:txBody>
          <a:bodyPr wrap="square" rtlCol="0">
            <a:spAutoFit/>
          </a:bodyPr>
          <a:lstStyle/>
          <a:p>
            <a:r>
              <a:rPr lang="en-US" sz="1200" dirty="0" smtClean="0"/>
              <a:t>Source: https://favpng.com/png_view/energy-molecular-mechanics-molecular-dynamics-force-field-classical-mechanics-computational-chemistry-png/RV6AhQ7Z</a:t>
            </a:r>
          </a:p>
          <a:p>
            <a:r>
              <a:rPr lang="en-GB" sz="1200" dirty="0"/>
              <a:t>https://github.com/swillow/modelingworkshop</a:t>
            </a:r>
          </a:p>
        </p:txBody>
      </p:sp>
      <p:pic>
        <p:nvPicPr>
          <p:cNvPr id="6" name="Picture 5"/>
          <p:cNvPicPr>
            <a:picLocks noChangeAspect="1"/>
          </p:cNvPicPr>
          <p:nvPr/>
        </p:nvPicPr>
        <p:blipFill>
          <a:blip r:embed="rId4"/>
          <a:stretch>
            <a:fillRect/>
          </a:stretch>
        </p:blipFill>
        <p:spPr>
          <a:xfrm>
            <a:off x="6425372" y="2240924"/>
            <a:ext cx="5500196" cy="3092002"/>
          </a:xfrm>
          <a:prstGeom prst="rect">
            <a:avLst/>
          </a:prstGeom>
          <a:ln w="76200">
            <a:solidFill>
              <a:schemeClr val="accent2">
                <a:lumMod val="20000"/>
                <a:lumOff val="80000"/>
              </a:schemeClr>
            </a:solidFill>
          </a:ln>
        </p:spPr>
      </p:pic>
    </p:spTree>
    <p:extLst>
      <p:ext uri="{BB962C8B-B14F-4D97-AF65-F5344CB8AC3E}">
        <p14:creationId xmlns:p14="http://schemas.microsoft.com/office/powerpoint/2010/main" val="1750154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MM</a:t>
            </a:r>
            <a:r>
              <a:rPr lang="en-US" dirty="0" smtClean="0"/>
              <a:t> </a:t>
            </a:r>
            <a:r>
              <a:rPr lang="en-US" sz="2400" dirty="0" smtClean="0"/>
              <a:t>(Contd.)</a:t>
            </a:r>
            <a:endParaRPr lang="en-GB" sz="2400" dirty="0"/>
          </a:p>
        </p:txBody>
      </p:sp>
      <p:sp>
        <p:nvSpPr>
          <p:cNvPr id="3" name="Content Placeholder 2"/>
          <p:cNvSpPr>
            <a:spLocks noGrp="1"/>
          </p:cNvSpPr>
          <p:nvPr>
            <p:ph idx="1"/>
          </p:nvPr>
        </p:nvSpPr>
        <p:spPr/>
        <p:txBody>
          <a:bodyPr>
            <a:normAutofit fontScale="92500" lnSpcReduction="10000"/>
          </a:bodyPr>
          <a:lstStyle/>
          <a:p>
            <a:r>
              <a:rPr lang="en-US" dirty="0"/>
              <a:t>E</a:t>
            </a:r>
            <a:r>
              <a:rPr lang="en-US" dirty="0" smtClean="0"/>
              <a:t>nergy can be calculated for a whole protein in seconds, allowing for extensive sampling of the accessible phase space by molecular dynamics (MD) or Monte Carlo methods. </a:t>
            </a:r>
          </a:p>
          <a:p>
            <a:r>
              <a:rPr lang="en-US" dirty="0" smtClean="0"/>
              <a:t>The protein is typically solvated with several thousands of explicit water molecules and possibly counter ions to provide a more realistic account of the surroundings. </a:t>
            </a:r>
          </a:p>
          <a:p>
            <a:r>
              <a:rPr lang="en-US" dirty="0" smtClean="0"/>
              <a:t>To mimic infinite systems, periodic boundary conditions are employed.</a:t>
            </a:r>
          </a:p>
          <a:p>
            <a:r>
              <a:rPr lang="en-US" dirty="0"/>
              <a:t>C</a:t>
            </a:r>
            <a:r>
              <a:rPr lang="en-US" dirty="0" smtClean="0"/>
              <a:t>hoice of MM method: </a:t>
            </a:r>
            <a:r>
              <a:rPr lang="en-US" dirty="0" err="1" smtClean="0"/>
              <a:t>biomolecular</a:t>
            </a:r>
            <a:r>
              <a:rPr lang="en-US" dirty="0" smtClean="0"/>
              <a:t> force fields available. </a:t>
            </a:r>
          </a:p>
          <a:p>
            <a:pPr lvl="1"/>
            <a:r>
              <a:rPr lang="en-US" dirty="0" smtClean="0"/>
              <a:t>Popular examples include AMBER, CHARMM, GROMOS and OPLS-AA.</a:t>
            </a:r>
          </a:p>
          <a:p>
            <a:pPr lvl="1"/>
            <a:r>
              <a:rPr lang="en-US" dirty="0" smtClean="0"/>
              <a:t>Biomolecules - typically includes proteins and in most cases also nucleic acids, but less frequently carbohydrates or lipids.</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21</a:t>
            </a:fld>
            <a:endParaRPr lang="en-GB"/>
          </a:p>
        </p:txBody>
      </p:sp>
      <p:sp>
        <p:nvSpPr>
          <p:cNvPr id="5" name="TextBox 4"/>
          <p:cNvSpPr txBox="1"/>
          <p:nvPr/>
        </p:nvSpPr>
        <p:spPr>
          <a:xfrm>
            <a:off x="0" y="6356350"/>
            <a:ext cx="8268236" cy="461665"/>
          </a:xfrm>
          <a:prstGeom prst="rect">
            <a:avLst/>
          </a:prstGeom>
          <a:noFill/>
        </p:spPr>
        <p:txBody>
          <a:bodyPr wrap="square" rtlCol="0">
            <a:spAutoFit/>
          </a:bodyPr>
          <a:lstStyle/>
          <a:p>
            <a:r>
              <a:rPr lang="en-US" sz="1200" dirty="0"/>
              <a:t>Lopes PE, </a:t>
            </a:r>
            <a:r>
              <a:rPr lang="en-US" sz="1200" dirty="0" err="1"/>
              <a:t>Guvench</a:t>
            </a:r>
            <a:r>
              <a:rPr lang="en-US" sz="1200" dirty="0"/>
              <a:t> O, </a:t>
            </a:r>
            <a:r>
              <a:rPr lang="en-US" sz="1200" dirty="0" err="1"/>
              <a:t>MacKerell</a:t>
            </a:r>
            <a:r>
              <a:rPr lang="en-US" sz="1200" dirty="0"/>
              <a:t> AD Jr. Current status of protein force fields for molecular dynamics simulations. </a:t>
            </a:r>
            <a:endParaRPr lang="en-US" sz="1200" dirty="0" smtClean="0"/>
          </a:p>
          <a:p>
            <a:r>
              <a:rPr lang="en-US" sz="1200" i="1" dirty="0" smtClean="0"/>
              <a:t>Methods </a:t>
            </a:r>
            <a:r>
              <a:rPr lang="en-US" sz="1200" i="1" dirty="0" err="1"/>
              <a:t>Mol</a:t>
            </a:r>
            <a:r>
              <a:rPr lang="en-US" sz="1200" i="1" dirty="0"/>
              <a:t> Biol</a:t>
            </a:r>
            <a:r>
              <a:rPr lang="en-US" sz="1200" dirty="0"/>
              <a:t>. 2015;1215:47-71. doi:10.1007/978-1-4939-1465-4_3</a:t>
            </a:r>
            <a:endParaRPr lang="en-GB" sz="1200" dirty="0"/>
          </a:p>
        </p:txBody>
      </p:sp>
    </p:spTree>
    <p:extLst>
      <p:ext uri="{BB962C8B-B14F-4D97-AF65-F5344CB8AC3E}">
        <p14:creationId xmlns:p14="http://schemas.microsoft.com/office/powerpoint/2010/main" val="878179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4191">
              <a:spcBef>
                <a:spcPts val="1248"/>
              </a:spcBef>
            </a:pPr>
            <a:r>
              <a:rPr lang="en-US" b="1" spc="124" dirty="0" smtClean="0">
                <a:latin typeface="Calibri Light" panose="020F0302020204030204" pitchFamily="34" charset="0"/>
                <a:cs typeface="Calibri Light" panose="020F0302020204030204" pitchFamily="34" charset="0"/>
              </a:rPr>
              <a:t>QM/MM</a:t>
            </a:r>
            <a:r>
              <a:rPr lang="en-US" b="1" spc="-362" dirty="0" smtClean="0">
                <a:latin typeface="Calibri Light" panose="020F0302020204030204" pitchFamily="34" charset="0"/>
                <a:cs typeface="Calibri Light" panose="020F0302020204030204" pitchFamily="34" charset="0"/>
              </a:rPr>
              <a:t> </a:t>
            </a:r>
            <a:r>
              <a:rPr lang="en-US" b="1" spc="-10" dirty="0" smtClean="0">
                <a:latin typeface="Calibri Light" panose="020F0302020204030204" pitchFamily="34" charset="0"/>
                <a:cs typeface="Calibri Light" panose="020F0302020204030204" pitchFamily="34" charset="0"/>
              </a:rPr>
              <a:t>methods </a:t>
            </a:r>
            <a:r>
              <a:rPr lang="en-US" b="1" spc="57" dirty="0" smtClean="0">
                <a:latin typeface="Calibri Light" panose="020F0302020204030204" pitchFamily="34" charset="0"/>
                <a:cs typeface="Calibri Light" panose="020F0302020204030204" pitchFamily="34" charset="0"/>
              </a:rPr>
              <a:t>for </a:t>
            </a:r>
            <a:r>
              <a:rPr lang="en-US" b="1" dirty="0" err="1" smtClean="0">
                <a:latin typeface="Calibri Light" panose="020F0302020204030204" pitchFamily="34" charset="0"/>
                <a:cs typeface="Calibri Light" panose="020F0302020204030204" pitchFamily="34" charset="0"/>
              </a:rPr>
              <a:t>biomolecular</a:t>
            </a:r>
            <a:r>
              <a:rPr lang="en-US" b="1" dirty="0" smtClean="0">
                <a:latin typeface="Calibri Light" panose="020F0302020204030204" pitchFamily="34" charset="0"/>
                <a:cs typeface="Calibri Light" panose="020F0302020204030204" pitchFamily="34" charset="0"/>
              </a:rPr>
              <a:t> </a:t>
            </a:r>
            <a:r>
              <a:rPr lang="en-US" b="1" spc="-48" dirty="0" smtClean="0">
                <a:latin typeface="Calibri Light" panose="020F0302020204030204" pitchFamily="34" charset="0"/>
                <a:cs typeface="Calibri Light" panose="020F0302020204030204" pitchFamily="34" charset="0"/>
              </a:rPr>
              <a:t>systems</a:t>
            </a:r>
            <a:endParaRPr lang="en-US" b="1" dirty="0">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EE2AFBF9-3608-46D9-B7C8-6FAC58B211BE}" type="slidenum">
              <a:rPr lang="en-GB" smtClean="0"/>
              <a:t>22</a:t>
            </a:fld>
            <a:endParaRPr lang="en-GB" dirty="0"/>
          </a:p>
        </p:txBody>
      </p:sp>
      <p:sp>
        <p:nvSpPr>
          <p:cNvPr id="5" name="object 3"/>
          <p:cNvSpPr txBox="1">
            <a:spLocks noGrp="1"/>
          </p:cNvSpPr>
          <p:nvPr>
            <p:ph idx="1"/>
          </p:nvPr>
        </p:nvSpPr>
        <p:spPr>
          <a:xfrm>
            <a:off x="359898" y="1757538"/>
            <a:ext cx="6730218" cy="4581847"/>
          </a:xfrm>
          <a:prstGeom prst="rect">
            <a:avLst/>
          </a:prstGeom>
        </p:spPr>
        <p:txBody>
          <a:bodyPr vert="horz" wrap="square" lIns="0" tIns="158448" rIns="0" bIns="0" rtlCol="0">
            <a:spAutoFit/>
          </a:bodyPr>
          <a:lstStyle/>
          <a:p>
            <a:pPr marL="505591" marR="195947" indent="-208042" algn="just">
              <a:lnSpc>
                <a:spcPct val="114599"/>
              </a:lnSpc>
              <a:spcBef>
                <a:spcPts val="733"/>
              </a:spcBef>
              <a:buClr>
                <a:srgbClr val="EB811B"/>
              </a:buClr>
              <a:buFontTx/>
              <a:buChar char="•"/>
              <a:tabLst>
                <a:tab pos="506801" algn="l"/>
              </a:tabLst>
            </a:pPr>
            <a:r>
              <a:rPr sz="2600" spc="19" dirty="0" smtClean="0">
                <a:cs typeface="Arial"/>
              </a:rPr>
              <a:t>Problem</a:t>
            </a:r>
            <a:r>
              <a:rPr sz="2600" spc="19" dirty="0">
                <a:cs typeface="Arial"/>
              </a:rPr>
              <a:t>: </a:t>
            </a:r>
            <a:r>
              <a:rPr sz="2600" dirty="0">
                <a:cs typeface="Arial"/>
              </a:rPr>
              <a:t>There </a:t>
            </a:r>
            <a:r>
              <a:rPr sz="2600" spc="10" dirty="0">
                <a:cs typeface="Arial"/>
              </a:rPr>
              <a:t>are </a:t>
            </a:r>
            <a:r>
              <a:rPr sz="2600" spc="19" dirty="0">
                <a:cs typeface="Arial"/>
              </a:rPr>
              <a:t>covalent</a:t>
            </a:r>
            <a:r>
              <a:rPr sz="2600" spc="-400" dirty="0">
                <a:cs typeface="Arial"/>
              </a:rPr>
              <a:t> </a:t>
            </a:r>
            <a:r>
              <a:rPr sz="2600" spc="10" dirty="0">
                <a:cs typeface="Arial"/>
              </a:rPr>
              <a:t>linkages </a:t>
            </a:r>
            <a:r>
              <a:rPr sz="2600" spc="57" dirty="0">
                <a:cs typeface="Arial"/>
              </a:rPr>
              <a:t>between  </a:t>
            </a:r>
            <a:r>
              <a:rPr sz="2600" spc="29" dirty="0">
                <a:cs typeface="Arial"/>
              </a:rPr>
              <a:t>QM</a:t>
            </a:r>
            <a:r>
              <a:rPr sz="2600" spc="-105" dirty="0">
                <a:cs typeface="Arial"/>
              </a:rPr>
              <a:t> </a:t>
            </a:r>
            <a:r>
              <a:rPr sz="2600" spc="19" dirty="0">
                <a:cs typeface="Arial"/>
              </a:rPr>
              <a:t>atoms</a:t>
            </a:r>
            <a:r>
              <a:rPr sz="2600" spc="-95" dirty="0">
                <a:cs typeface="Arial"/>
              </a:rPr>
              <a:t> </a:t>
            </a:r>
            <a:r>
              <a:rPr sz="2600" dirty="0">
                <a:cs typeface="Arial"/>
              </a:rPr>
              <a:t>and</a:t>
            </a:r>
            <a:r>
              <a:rPr sz="2600" spc="-95" dirty="0">
                <a:cs typeface="Arial"/>
              </a:rPr>
              <a:t> </a:t>
            </a:r>
            <a:r>
              <a:rPr sz="2600" spc="57" dirty="0">
                <a:cs typeface="Arial"/>
              </a:rPr>
              <a:t>MM</a:t>
            </a:r>
            <a:r>
              <a:rPr sz="2600" spc="-95" dirty="0">
                <a:cs typeface="Arial"/>
              </a:rPr>
              <a:t> </a:t>
            </a:r>
            <a:r>
              <a:rPr sz="2600" spc="10" dirty="0">
                <a:cs typeface="Arial"/>
              </a:rPr>
              <a:t>atoms.</a:t>
            </a:r>
            <a:endParaRPr sz="2600" dirty="0">
              <a:cs typeface="Arial"/>
            </a:endParaRPr>
          </a:p>
          <a:p>
            <a:pPr marL="505591" marR="9676" indent="-208042" algn="just">
              <a:lnSpc>
                <a:spcPct val="114599"/>
              </a:lnSpc>
              <a:spcBef>
                <a:spcPts val="562"/>
              </a:spcBef>
              <a:buClr>
                <a:srgbClr val="EB811B"/>
              </a:buClr>
              <a:buFontTx/>
              <a:buChar char="•"/>
              <a:tabLst>
                <a:tab pos="506801" algn="l"/>
              </a:tabLst>
            </a:pPr>
            <a:r>
              <a:rPr sz="2600" spc="-10" dirty="0">
                <a:cs typeface="Arial"/>
              </a:rPr>
              <a:t>Consider</a:t>
            </a:r>
            <a:r>
              <a:rPr sz="2600" spc="-95" dirty="0">
                <a:cs typeface="Arial"/>
              </a:rPr>
              <a:t> </a:t>
            </a:r>
            <a:r>
              <a:rPr sz="2600" spc="105" dirty="0">
                <a:cs typeface="Arial"/>
              </a:rPr>
              <a:t>that</a:t>
            </a:r>
            <a:r>
              <a:rPr sz="2600" spc="-95" dirty="0">
                <a:cs typeface="Arial"/>
              </a:rPr>
              <a:t> </a:t>
            </a:r>
            <a:r>
              <a:rPr sz="2600" spc="86" dirty="0">
                <a:cs typeface="Arial"/>
              </a:rPr>
              <a:t>the</a:t>
            </a:r>
            <a:r>
              <a:rPr sz="2600" spc="-95" dirty="0">
                <a:cs typeface="Arial"/>
              </a:rPr>
              <a:t> </a:t>
            </a:r>
            <a:r>
              <a:rPr sz="2600" spc="29" dirty="0">
                <a:cs typeface="Arial"/>
              </a:rPr>
              <a:t>QM</a:t>
            </a:r>
            <a:r>
              <a:rPr sz="2600" spc="-95" dirty="0">
                <a:cs typeface="Arial"/>
              </a:rPr>
              <a:t> </a:t>
            </a:r>
            <a:r>
              <a:rPr sz="2600" spc="38" dirty="0">
                <a:cs typeface="Arial"/>
              </a:rPr>
              <a:t>region</a:t>
            </a:r>
            <a:r>
              <a:rPr sz="2600" spc="-95" dirty="0">
                <a:cs typeface="Arial"/>
              </a:rPr>
              <a:t> </a:t>
            </a:r>
            <a:r>
              <a:rPr sz="2600" spc="-29" dirty="0">
                <a:cs typeface="Arial"/>
              </a:rPr>
              <a:t>is</a:t>
            </a:r>
            <a:r>
              <a:rPr sz="2600" spc="-95" dirty="0">
                <a:cs typeface="Arial"/>
              </a:rPr>
              <a:t> </a:t>
            </a:r>
            <a:r>
              <a:rPr sz="2600" spc="19" dirty="0">
                <a:cs typeface="Arial"/>
              </a:rPr>
              <a:t>connected</a:t>
            </a:r>
            <a:r>
              <a:rPr sz="2600" spc="-95" dirty="0">
                <a:cs typeface="Arial"/>
              </a:rPr>
              <a:t> </a:t>
            </a:r>
            <a:r>
              <a:rPr sz="2600" spc="124" dirty="0">
                <a:cs typeface="Arial"/>
              </a:rPr>
              <a:t>to</a:t>
            </a:r>
            <a:r>
              <a:rPr sz="2600" spc="-95" dirty="0">
                <a:cs typeface="Arial"/>
              </a:rPr>
              <a:t> </a:t>
            </a:r>
            <a:r>
              <a:rPr sz="2600" spc="86" dirty="0">
                <a:cs typeface="Arial"/>
              </a:rPr>
              <a:t>the  </a:t>
            </a:r>
            <a:r>
              <a:rPr sz="2600" spc="57" dirty="0">
                <a:cs typeface="Arial"/>
              </a:rPr>
              <a:t>MM</a:t>
            </a:r>
            <a:r>
              <a:rPr sz="2600" spc="-105" dirty="0">
                <a:cs typeface="Arial"/>
              </a:rPr>
              <a:t> </a:t>
            </a:r>
            <a:r>
              <a:rPr sz="2600" spc="38" dirty="0">
                <a:cs typeface="Arial"/>
              </a:rPr>
              <a:t>region</a:t>
            </a:r>
            <a:r>
              <a:rPr sz="2600" spc="-95" dirty="0">
                <a:cs typeface="Arial"/>
              </a:rPr>
              <a:t> </a:t>
            </a:r>
            <a:r>
              <a:rPr sz="2600" spc="-10" dirty="0">
                <a:cs typeface="Arial"/>
              </a:rPr>
              <a:t>via</a:t>
            </a:r>
            <a:r>
              <a:rPr sz="2600" spc="-95" dirty="0">
                <a:cs typeface="Arial"/>
              </a:rPr>
              <a:t> </a:t>
            </a:r>
            <a:r>
              <a:rPr sz="2600" spc="29" dirty="0">
                <a:cs typeface="Arial"/>
              </a:rPr>
              <a:t>one</a:t>
            </a:r>
            <a:r>
              <a:rPr sz="2600" spc="-95" dirty="0">
                <a:cs typeface="Arial"/>
              </a:rPr>
              <a:t> </a:t>
            </a:r>
            <a:r>
              <a:rPr sz="2600" spc="19" dirty="0">
                <a:cs typeface="Arial"/>
              </a:rPr>
              <a:t>covalent</a:t>
            </a:r>
            <a:r>
              <a:rPr sz="2600" spc="-95" dirty="0">
                <a:cs typeface="Arial"/>
              </a:rPr>
              <a:t> </a:t>
            </a:r>
            <a:r>
              <a:rPr sz="2600" spc="29" dirty="0">
                <a:cs typeface="Arial"/>
              </a:rPr>
              <a:t>bond:</a:t>
            </a:r>
            <a:r>
              <a:rPr sz="2600" spc="48" dirty="0">
                <a:cs typeface="Arial"/>
              </a:rPr>
              <a:t> </a:t>
            </a:r>
            <a:r>
              <a:rPr sz="2600" spc="-86" dirty="0">
                <a:cs typeface="Arial"/>
              </a:rPr>
              <a:t>CB-CA.</a:t>
            </a:r>
            <a:endParaRPr sz="2600" dirty="0">
              <a:cs typeface="Arial"/>
            </a:endParaRPr>
          </a:p>
          <a:p>
            <a:pPr marL="505591" marR="22981" indent="-208042" algn="just">
              <a:lnSpc>
                <a:spcPct val="114599"/>
              </a:lnSpc>
              <a:spcBef>
                <a:spcPts val="571"/>
              </a:spcBef>
              <a:buClr>
                <a:srgbClr val="EB811B"/>
              </a:buClr>
              <a:buFontTx/>
              <a:buChar char="•"/>
              <a:tabLst>
                <a:tab pos="506801" algn="l"/>
              </a:tabLst>
            </a:pPr>
            <a:r>
              <a:rPr sz="2600" spc="-29" dirty="0">
                <a:cs typeface="Arial"/>
              </a:rPr>
              <a:t>The</a:t>
            </a:r>
            <a:r>
              <a:rPr sz="2600" spc="-95" dirty="0">
                <a:cs typeface="Arial"/>
              </a:rPr>
              <a:t> </a:t>
            </a:r>
            <a:r>
              <a:rPr sz="2600" spc="-67" dirty="0">
                <a:cs typeface="Arial"/>
              </a:rPr>
              <a:t>‘CB’</a:t>
            </a:r>
            <a:r>
              <a:rPr sz="2600" spc="-95" dirty="0">
                <a:cs typeface="Arial"/>
              </a:rPr>
              <a:t> </a:t>
            </a:r>
            <a:r>
              <a:rPr sz="2600" spc="57" dirty="0">
                <a:cs typeface="Arial"/>
              </a:rPr>
              <a:t>atom</a:t>
            </a:r>
            <a:r>
              <a:rPr sz="2600" spc="-95" dirty="0">
                <a:cs typeface="Arial"/>
              </a:rPr>
              <a:t> </a:t>
            </a:r>
            <a:r>
              <a:rPr sz="2600" spc="19" dirty="0">
                <a:cs typeface="Arial"/>
              </a:rPr>
              <a:t>belongs</a:t>
            </a:r>
            <a:r>
              <a:rPr sz="2600" spc="-95" dirty="0">
                <a:cs typeface="Arial"/>
              </a:rPr>
              <a:t> </a:t>
            </a:r>
            <a:r>
              <a:rPr sz="2600" spc="124" dirty="0">
                <a:cs typeface="Arial"/>
              </a:rPr>
              <a:t>to</a:t>
            </a:r>
            <a:r>
              <a:rPr sz="2600" spc="-95" dirty="0">
                <a:cs typeface="Arial"/>
              </a:rPr>
              <a:t> </a:t>
            </a:r>
            <a:r>
              <a:rPr sz="2600" spc="86" dirty="0">
                <a:cs typeface="Arial"/>
              </a:rPr>
              <a:t>the</a:t>
            </a:r>
            <a:r>
              <a:rPr sz="2600" spc="-95" dirty="0">
                <a:cs typeface="Arial"/>
              </a:rPr>
              <a:t> </a:t>
            </a:r>
            <a:r>
              <a:rPr sz="2600" spc="29" dirty="0">
                <a:cs typeface="Arial"/>
              </a:rPr>
              <a:t>QM</a:t>
            </a:r>
            <a:r>
              <a:rPr sz="2600" spc="-86" dirty="0">
                <a:cs typeface="Arial"/>
              </a:rPr>
              <a:t> </a:t>
            </a:r>
            <a:r>
              <a:rPr sz="2600" spc="38" dirty="0">
                <a:cs typeface="Arial"/>
              </a:rPr>
              <a:t>region</a:t>
            </a:r>
            <a:r>
              <a:rPr sz="2600" spc="-95" dirty="0">
                <a:cs typeface="Arial"/>
              </a:rPr>
              <a:t> </a:t>
            </a:r>
            <a:r>
              <a:rPr sz="2600" dirty="0">
                <a:cs typeface="Arial"/>
              </a:rPr>
              <a:t>and</a:t>
            </a:r>
            <a:r>
              <a:rPr sz="2600" spc="-95" dirty="0">
                <a:cs typeface="Arial"/>
              </a:rPr>
              <a:t> </a:t>
            </a:r>
            <a:r>
              <a:rPr sz="2600" spc="86" dirty="0">
                <a:cs typeface="Arial"/>
              </a:rPr>
              <a:t>the  </a:t>
            </a:r>
            <a:r>
              <a:rPr sz="2600" spc="-76" dirty="0">
                <a:cs typeface="Arial"/>
              </a:rPr>
              <a:t>‘CA’</a:t>
            </a:r>
            <a:r>
              <a:rPr sz="2600" spc="-105" dirty="0">
                <a:cs typeface="Arial"/>
              </a:rPr>
              <a:t> </a:t>
            </a:r>
            <a:r>
              <a:rPr sz="2600" spc="57" dirty="0">
                <a:cs typeface="Arial"/>
              </a:rPr>
              <a:t>atom</a:t>
            </a:r>
            <a:r>
              <a:rPr sz="2600" spc="-95" dirty="0">
                <a:cs typeface="Arial"/>
              </a:rPr>
              <a:t> </a:t>
            </a:r>
            <a:r>
              <a:rPr sz="2600" spc="124" dirty="0">
                <a:cs typeface="Arial"/>
              </a:rPr>
              <a:t>to</a:t>
            </a:r>
            <a:r>
              <a:rPr sz="2600" spc="-95" dirty="0">
                <a:cs typeface="Arial"/>
              </a:rPr>
              <a:t> </a:t>
            </a:r>
            <a:r>
              <a:rPr sz="2600" spc="86" dirty="0">
                <a:cs typeface="Arial"/>
              </a:rPr>
              <a:t>the</a:t>
            </a:r>
            <a:r>
              <a:rPr sz="2600" spc="-105" dirty="0">
                <a:cs typeface="Arial"/>
              </a:rPr>
              <a:t> </a:t>
            </a:r>
            <a:r>
              <a:rPr sz="2600" spc="57" dirty="0">
                <a:cs typeface="Arial"/>
              </a:rPr>
              <a:t>MM</a:t>
            </a:r>
            <a:r>
              <a:rPr sz="2600" spc="-95" dirty="0">
                <a:cs typeface="Arial"/>
              </a:rPr>
              <a:t> </a:t>
            </a:r>
            <a:r>
              <a:rPr sz="2600" spc="29" dirty="0">
                <a:cs typeface="Arial"/>
              </a:rPr>
              <a:t>region.</a:t>
            </a:r>
            <a:endParaRPr sz="2600" dirty="0">
              <a:cs typeface="Arial"/>
            </a:endParaRPr>
          </a:p>
          <a:p>
            <a:pPr marL="505591" marR="413665" indent="-208042" algn="just">
              <a:lnSpc>
                <a:spcPct val="114599"/>
              </a:lnSpc>
              <a:spcBef>
                <a:spcPts val="571"/>
              </a:spcBef>
              <a:buClr>
                <a:srgbClr val="EB811B"/>
              </a:buClr>
              <a:buFontTx/>
              <a:buChar char="•"/>
              <a:tabLst>
                <a:tab pos="506801" algn="l"/>
              </a:tabLst>
            </a:pPr>
            <a:r>
              <a:rPr sz="2600" spc="-29" dirty="0">
                <a:cs typeface="Arial"/>
              </a:rPr>
              <a:t>The</a:t>
            </a:r>
            <a:r>
              <a:rPr sz="2600" spc="-95" dirty="0">
                <a:cs typeface="Arial"/>
              </a:rPr>
              <a:t> </a:t>
            </a:r>
            <a:r>
              <a:rPr sz="2600" spc="29" dirty="0">
                <a:cs typeface="Arial"/>
              </a:rPr>
              <a:t>link-atom</a:t>
            </a:r>
            <a:r>
              <a:rPr sz="2600" spc="-86" dirty="0">
                <a:cs typeface="Arial"/>
              </a:rPr>
              <a:t> </a:t>
            </a:r>
            <a:r>
              <a:rPr sz="2600" spc="-38" dirty="0">
                <a:cs typeface="Arial"/>
              </a:rPr>
              <a:t>(L)</a:t>
            </a:r>
            <a:r>
              <a:rPr sz="2600" spc="-86" dirty="0">
                <a:cs typeface="Arial"/>
              </a:rPr>
              <a:t> </a:t>
            </a:r>
            <a:r>
              <a:rPr sz="2600" spc="48" dirty="0">
                <a:cs typeface="Arial"/>
              </a:rPr>
              <a:t>method:</a:t>
            </a:r>
            <a:r>
              <a:rPr sz="2600" spc="57" dirty="0">
                <a:cs typeface="Arial"/>
              </a:rPr>
              <a:t> </a:t>
            </a:r>
            <a:r>
              <a:rPr sz="2600" spc="86" dirty="0">
                <a:cs typeface="Arial"/>
              </a:rPr>
              <a:t>the</a:t>
            </a:r>
            <a:r>
              <a:rPr sz="2600" spc="-86" dirty="0">
                <a:cs typeface="Arial"/>
              </a:rPr>
              <a:t> </a:t>
            </a:r>
            <a:r>
              <a:rPr sz="2600" spc="67" dirty="0">
                <a:cs typeface="Arial"/>
              </a:rPr>
              <a:t>free</a:t>
            </a:r>
            <a:r>
              <a:rPr sz="2600" spc="-95" dirty="0">
                <a:cs typeface="Arial"/>
              </a:rPr>
              <a:t> </a:t>
            </a:r>
            <a:r>
              <a:rPr sz="2600" spc="-10" dirty="0">
                <a:cs typeface="Arial"/>
              </a:rPr>
              <a:t>valency</a:t>
            </a:r>
            <a:r>
              <a:rPr sz="2600" spc="-86" dirty="0">
                <a:cs typeface="Arial"/>
              </a:rPr>
              <a:t> </a:t>
            </a:r>
            <a:r>
              <a:rPr sz="2600" spc="-29" dirty="0">
                <a:cs typeface="Arial"/>
              </a:rPr>
              <a:t>is  </a:t>
            </a:r>
            <a:r>
              <a:rPr sz="2600" dirty="0">
                <a:cs typeface="Arial"/>
              </a:rPr>
              <a:t>capped </a:t>
            </a:r>
            <a:r>
              <a:rPr sz="2600" spc="10" dirty="0">
                <a:cs typeface="Arial"/>
              </a:rPr>
              <a:t>by </a:t>
            </a:r>
            <a:r>
              <a:rPr sz="2600" spc="-29" dirty="0">
                <a:cs typeface="Arial"/>
              </a:rPr>
              <a:t>an </a:t>
            </a:r>
            <a:r>
              <a:rPr sz="2600" spc="48" dirty="0">
                <a:cs typeface="Arial"/>
              </a:rPr>
              <a:t>additional </a:t>
            </a:r>
            <a:r>
              <a:rPr sz="2600" spc="57" dirty="0">
                <a:cs typeface="Arial"/>
              </a:rPr>
              <a:t>atom </a:t>
            </a:r>
            <a:r>
              <a:rPr sz="2600" spc="-38" dirty="0">
                <a:cs typeface="Arial"/>
              </a:rPr>
              <a:t>(H</a:t>
            </a:r>
            <a:r>
              <a:rPr sz="2600" spc="-38" dirty="0" smtClean="0">
                <a:cs typeface="Arial"/>
              </a:rPr>
              <a:t>):</a:t>
            </a:r>
            <a:endParaRPr lang="en-US" sz="2600" spc="-38" dirty="0">
              <a:cs typeface="Arial"/>
            </a:endParaRPr>
          </a:p>
          <a:p>
            <a:pPr marL="297549" marR="413665" indent="0" algn="just">
              <a:lnSpc>
                <a:spcPct val="114599"/>
              </a:lnSpc>
              <a:spcBef>
                <a:spcPts val="571"/>
              </a:spcBef>
              <a:buClr>
                <a:srgbClr val="EB811B"/>
              </a:buClr>
              <a:buNone/>
              <a:tabLst>
                <a:tab pos="506801" algn="l"/>
              </a:tabLst>
            </a:pPr>
            <a:r>
              <a:rPr lang="en-US" sz="2600" spc="-38" dirty="0" smtClean="0">
                <a:cs typeface="Arial"/>
              </a:rPr>
              <a:t>    </a:t>
            </a:r>
            <a:r>
              <a:rPr sz="2600" spc="-38" dirty="0" smtClean="0">
                <a:cs typeface="Arial"/>
              </a:rPr>
              <a:t> </a:t>
            </a:r>
            <a:r>
              <a:rPr sz="2600" spc="-105" dirty="0">
                <a:cs typeface="Arial"/>
              </a:rPr>
              <a:t>CB-CA </a:t>
            </a:r>
            <a:r>
              <a:rPr sz="2600" spc="-86" dirty="0">
                <a:cs typeface="Arial"/>
              </a:rPr>
              <a:t>–&gt;  CB-H.</a:t>
            </a:r>
            <a:endParaRPr sz="2600" dirty="0">
              <a:cs typeface="Arial"/>
            </a:endParaRPr>
          </a:p>
        </p:txBody>
      </p:sp>
      <p:sp>
        <p:nvSpPr>
          <p:cNvPr id="6" name="object 2"/>
          <p:cNvSpPr/>
          <p:nvPr/>
        </p:nvSpPr>
        <p:spPr>
          <a:xfrm>
            <a:off x="7634114" y="2172231"/>
            <a:ext cx="3560377" cy="3443295"/>
          </a:xfrm>
          <a:prstGeom prst="rect">
            <a:avLst/>
          </a:prstGeom>
          <a:blipFill>
            <a:blip r:embed="rId2" cstate="print"/>
            <a:stretch>
              <a:fillRect/>
            </a:stretch>
          </a:blipFill>
        </p:spPr>
        <p:txBody>
          <a:bodyPr wrap="square" lIns="0" tIns="0" rIns="0" bIns="0" rtlCol="0"/>
          <a:lstStyle/>
          <a:p>
            <a:endParaRPr sz="3429">
              <a:solidFill>
                <a:prstClr val="black"/>
              </a:solidFill>
            </a:endParaRPr>
          </a:p>
        </p:txBody>
      </p:sp>
      <p:sp>
        <p:nvSpPr>
          <p:cNvPr id="7" name="Rectangle 6"/>
          <p:cNvSpPr/>
          <p:nvPr/>
        </p:nvSpPr>
        <p:spPr>
          <a:xfrm>
            <a:off x="0" y="6596390"/>
            <a:ext cx="2906565" cy="261610"/>
          </a:xfrm>
          <a:prstGeom prst="rect">
            <a:avLst/>
          </a:prstGeom>
        </p:spPr>
        <p:txBody>
          <a:bodyPr wrap="none">
            <a:spAutoFit/>
          </a:bodyPr>
          <a:lstStyle/>
          <a:p>
            <a:r>
              <a:rPr lang="en-GB" sz="1100" dirty="0"/>
              <a:t>https://github.com/swillow/modelingworkshop</a:t>
            </a:r>
          </a:p>
        </p:txBody>
      </p:sp>
    </p:spTree>
    <p:extLst>
      <p:ext uri="{BB962C8B-B14F-4D97-AF65-F5344CB8AC3E}">
        <p14:creationId xmlns:p14="http://schemas.microsoft.com/office/powerpoint/2010/main" val="1721135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23</a:t>
            </a:fld>
            <a:endParaRPr lang="en-GB"/>
          </a:p>
        </p:txBody>
      </p:sp>
      <p:sp>
        <p:nvSpPr>
          <p:cNvPr id="5" name="object 2"/>
          <p:cNvSpPr txBox="1"/>
          <p:nvPr/>
        </p:nvSpPr>
        <p:spPr>
          <a:xfrm>
            <a:off x="1516186" y="1273223"/>
            <a:ext cx="3310306" cy="319959"/>
          </a:xfrm>
          <a:prstGeom prst="rect">
            <a:avLst/>
          </a:prstGeom>
        </p:spPr>
        <p:txBody>
          <a:bodyPr vert="horz" wrap="square" lIns="0" tIns="12065" rIns="0" bIns="0" rtlCol="0">
            <a:spAutoFit/>
          </a:bodyPr>
          <a:lstStyle/>
          <a:p>
            <a:pPr marL="12700">
              <a:lnSpc>
                <a:spcPct val="100000"/>
              </a:lnSpc>
              <a:spcBef>
                <a:spcPts val="95"/>
              </a:spcBef>
            </a:pPr>
            <a:r>
              <a:rPr sz="2000" b="1" spc="15" dirty="0">
                <a:solidFill>
                  <a:srgbClr val="13AF3C"/>
                </a:solidFill>
                <a:latin typeface="Arial"/>
                <a:cs typeface="Arial"/>
              </a:rPr>
              <a:t>Before </a:t>
            </a:r>
            <a:r>
              <a:rPr sz="2000" b="1" spc="-10" dirty="0">
                <a:solidFill>
                  <a:srgbClr val="13AF3C"/>
                </a:solidFill>
                <a:latin typeface="Arial"/>
                <a:cs typeface="Arial"/>
              </a:rPr>
              <a:t>adding</a:t>
            </a:r>
            <a:r>
              <a:rPr sz="2000" b="1" spc="-165" dirty="0">
                <a:solidFill>
                  <a:srgbClr val="13AF3C"/>
                </a:solidFill>
                <a:latin typeface="Arial"/>
                <a:cs typeface="Arial"/>
              </a:rPr>
              <a:t> </a:t>
            </a:r>
            <a:r>
              <a:rPr sz="2000" b="1" spc="-5" dirty="0">
                <a:solidFill>
                  <a:srgbClr val="13AF3C"/>
                </a:solidFill>
                <a:latin typeface="Arial"/>
                <a:cs typeface="Arial"/>
              </a:rPr>
              <a:t>link-atoms.</a:t>
            </a:r>
            <a:endParaRPr sz="2000" dirty="0">
              <a:latin typeface="Arial"/>
              <a:cs typeface="Arial"/>
            </a:endParaRPr>
          </a:p>
        </p:txBody>
      </p:sp>
      <p:sp>
        <p:nvSpPr>
          <p:cNvPr id="6" name="object 3"/>
          <p:cNvSpPr/>
          <p:nvPr/>
        </p:nvSpPr>
        <p:spPr>
          <a:xfrm>
            <a:off x="828142" y="1772569"/>
            <a:ext cx="4686394" cy="4404394"/>
          </a:xfrm>
          <a:prstGeom prst="rect">
            <a:avLst/>
          </a:prstGeom>
          <a:blipFill>
            <a:blip r:embed="rId2" cstate="print"/>
            <a:stretch>
              <a:fillRect/>
            </a:stretch>
          </a:blipFill>
        </p:spPr>
        <p:txBody>
          <a:bodyPr wrap="square" lIns="0" tIns="0" rIns="0" bIns="0" rtlCol="0"/>
          <a:lstStyle/>
          <a:p>
            <a:endParaRPr/>
          </a:p>
        </p:txBody>
      </p:sp>
      <p:sp>
        <p:nvSpPr>
          <p:cNvPr id="7" name="object 4"/>
          <p:cNvSpPr txBox="1"/>
          <p:nvPr/>
        </p:nvSpPr>
        <p:spPr>
          <a:xfrm>
            <a:off x="7657187" y="1273223"/>
            <a:ext cx="3139601" cy="319959"/>
          </a:xfrm>
          <a:prstGeom prst="rect">
            <a:avLst/>
          </a:prstGeom>
        </p:spPr>
        <p:txBody>
          <a:bodyPr vert="horz" wrap="square" lIns="0" tIns="12065" rIns="0" bIns="0" rtlCol="0">
            <a:spAutoFit/>
          </a:bodyPr>
          <a:lstStyle/>
          <a:p>
            <a:pPr marL="12700">
              <a:lnSpc>
                <a:spcPct val="100000"/>
              </a:lnSpc>
              <a:spcBef>
                <a:spcPts val="95"/>
              </a:spcBef>
            </a:pPr>
            <a:r>
              <a:rPr sz="2000" b="1" spc="45" dirty="0">
                <a:solidFill>
                  <a:srgbClr val="EB811B"/>
                </a:solidFill>
                <a:latin typeface="Arial"/>
                <a:cs typeface="Arial"/>
              </a:rPr>
              <a:t>After </a:t>
            </a:r>
            <a:r>
              <a:rPr sz="2000" b="1" spc="-10" dirty="0">
                <a:solidFill>
                  <a:srgbClr val="EB811B"/>
                </a:solidFill>
                <a:latin typeface="Arial"/>
                <a:cs typeface="Arial"/>
              </a:rPr>
              <a:t>adding</a:t>
            </a:r>
            <a:r>
              <a:rPr sz="2000" b="1" spc="-195" dirty="0">
                <a:solidFill>
                  <a:srgbClr val="EB811B"/>
                </a:solidFill>
                <a:latin typeface="Arial"/>
                <a:cs typeface="Arial"/>
              </a:rPr>
              <a:t> </a:t>
            </a:r>
            <a:r>
              <a:rPr sz="2000" b="1" spc="-5" dirty="0">
                <a:solidFill>
                  <a:srgbClr val="EB811B"/>
                </a:solidFill>
                <a:latin typeface="Arial"/>
                <a:cs typeface="Arial"/>
              </a:rPr>
              <a:t>link-atoms.</a:t>
            </a:r>
            <a:endParaRPr sz="2000" dirty="0">
              <a:latin typeface="Arial"/>
              <a:cs typeface="Arial"/>
            </a:endParaRPr>
          </a:p>
        </p:txBody>
      </p:sp>
      <p:sp>
        <p:nvSpPr>
          <p:cNvPr id="8" name="object 5"/>
          <p:cNvSpPr/>
          <p:nvPr/>
        </p:nvSpPr>
        <p:spPr>
          <a:xfrm>
            <a:off x="7090117" y="1772569"/>
            <a:ext cx="4273742" cy="4404394"/>
          </a:xfrm>
          <a:prstGeom prst="rect">
            <a:avLst/>
          </a:prstGeom>
          <a:blipFill>
            <a:blip r:embed="rId3" cstate="print"/>
            <a:stretch>
              <a:fillRect/>
            </a:stretch>
          </a:blipFill>
        </p:spPr>
        <p:txBody>
          <a:bodyPr wrap="square" lIns="0" tIns="0" rIns="0" bIns="0" rtlCol="0"/>
          <a:lstStyle/>
          <a:p>
            <a:endParaRPr/>
          </a:p>
        </p:txBody>
      </p:sp>
      <p:sp>
        <p:nvSpPr>
          <p:cNvPr id="9" name="Rectangle 8"/>
          <p:cNvSpPr/>
          <p:nvPr/>
        </p:nvSpPr>
        <p:spPr>
          <a:xfrm>
            <a:off x="0" y="6596390"/>
            <a:ext cx="2906565" cy="261610"/>
          </a:xfrm>
          <a:prstGeom prst="rect">
            <a:avLst/>
          </a:prstGeom>
        </p:spPr>
        <p:txBody>
          <a:bodyPr wrap="none">
            <a:spAutoFit/>
          </a:bodyPr>
          <a:lstStyle/>
          <a:p>
            <a:r>
              <a:rPr lang="en-GB" sz="1100" dirty="0"/>
              <a:t>https://github.com/swillow/modelingworkshop</a:t>
            </a:r>
          </a:p>
        </p:txBody>
      </p:sp>
    </p:spTree>
    <p:extLst>
      <p:ext uri="{BB962C8B-B14F-4D97-AF65-F5344CB8AC3E}">
        <p14:creationId xmlns:p14="http://schemas.microsoft.com/office/powerpoint/2010/main" val="1165014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2" y="182245"/>
            <a:ext cx="10515600" cy="1325563"/>
          </a:xfrm>
        </p:spPr>
        <p:txBody>
          <a:bodyPr/>
          <a:lstStyle/>
          <a:p>
            <a:r>
              <a:rPr lang="en-GB" b="1" dirty="0" smtClean="0"/>
              <a:t>The QM/MM Energy Expression</a:t>
            </a:r>
            <a:r>
              <a:rPr lang="en-GB" dirty="0" smtClean="0"/>
              <a:t>;</a:t>
            </a:r>
            <a:br>
              <a:rPr lang="en-GB" dirty="0" smtClean="0"/>
            </a:br>
            <a:r>
              <a:rPr lang="en-US" sz="3200" dirty="0" smtClean="0"/>
              <a:t>Subtractive and Additive QM/MM Schemes</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24</a:t>
            </a:fld>
            <a:endParaRPr lang="en-GB"/>
          </a:p>
        </p:txBody>
      </p:sp>
      <p:pic>
        <p:nvPicPr>
          <p:cNvPr id="8196" name="Picture 4" descr="QM/MM Study of Bioluminescent Systems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177" y="4013429"/>
            <a:ext cx="4515730" cy="2542221"/>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Quantum mechanics/molecular mechanics multiscale modeling of biomolecules -  ScienceDir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834" y="1507808"/>
            <a:ext cx="6428105" cy="2374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39" y="6257874"/>
            <a:ext cx="3819673" cy="646331"/>
          </a:xfrm>
          <a:prstGeom prst="rect">
            <a:avLst/>
          </a:prstGeom>
          <a:noFill/>
        </p:spPr>
        <p:txBody>
          <a:bodyPr wrap="square" rtlCol="0">
            <a:spAutoFit/>
          </a:bodyPr>
          <a:lstStyle/>
          <a:p>
            <a:pPr algn="just"/>
            <a:r>
              <a:rPr lang="en-US" sz="1200" dirty="0" err="1"/>
              <a:t>Navizet</a:t>
            </a:r>
            <a:r>
              <a:rPr lang="en-US" sz="1200" dirty="0"/>
              <a:t>, I., 2020. QM/MM Study of Bioluminescent Systems. </a:t>
            </a:r>
            <a:r>
              <a:rPr lang="en-US" sz="1200" i="1" dirty="0"/>
              <a:t>Challenges and Advances in Computational Chemistry and Physics</a:t>
            </a:r>
            <a:r>
              <a:rPr lang="en-US" sz="1200" dirty="0"/>
              <a:t>, pp.227-270.</a:t>
            </a:r>
            <a:endParaRPr lang="en-GB" sz="1200" dirty="0"/>
          </a:p>
        </p:txBody>
      </p:sp>
    </p:spTree>
    <p:extLst>
      <p:ext uri="{BB962C8B-B14F-4D97-AF65-F5344CB8AC3E}">
        <p14:creationId xmlns:p14="http://schemas.microsoft.com/office/powerpoint/2010/main" val="603592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QM/MM Energy Expression </a:t>
            </a:r>
            <a:r>
              <a:rPr lang="en-GB" sz="2400" dirty="0" smtClean="0"/>
              <a:t>(Contd.)</a:t>
            </a:r>
            <a:endParaRPr lang="en-GB" sz="2400" dirty="0"/>
          </a:p>
        </p:txBody>
      </p:sp>
      <p:sp>
        <p:nvSpPr>
          <p:cNvPr id="3" name="Content Placeholder 2"/>
          <p:cNvSpPr>
            <a:spLocks noGrp="1"/>
          </p:cNvSpPr>
          <p:nvPr>
            <p:ph idx="1"/>
          </p:nvPr>
        </p:nvSpPr>
        <p:spPr/>
        <p:txBody>
          <a:bodyPr/>
          <a:lstStyle/>
          <a:p>
            <a:r>
              <a:rPr lang="en-US" dirty="0" smtClean="0"/>
              <a:t>Subtractive QM/MM schemes require- </a:t>
            </a:r>
          </a:p>
          <a:p>
            <a:pPr marL="0" indent="0">
              <a:buNone/>
            </a:pPr>
            <a:endParaRPr lang="en-US" dirty="0" smtClean="0"/>
          </a:p>
          <a:p>
            <a:pPr marL="457200" lvl="1" indent="0">
              <a:buNone/>
            </a:pPr>
            <a:r>
              <a:rPr lang="en-US" dirty="0" smtClean="0"/>
              <a:t>(1) an MM calculation on the entire system; </a:t>
            </a:r>
          </a:p>
          <a:p>
            <a:pPr marL="457200" lvl="1" indent="0">
              <a:buNone/>
            </a:pPr>
            <a:r>
              <a:rPr lang="en-US" dirty="0" smtClean="0"/>
              <a:t>(2) a QM calculation on the inner subsystem; and </a:t>
            </a:r>
          </a:p>
          <a:p>
            <a:pPr marL="457200" lvl="1" indent="0">
              <a:buNone/>
            </a:pPr>
            <a:r>
              <a:rPr lang="en-US" dirty="0" smtClean="0"/>
              <a:t>(3) an MM calculation on the inner subsystem. </a:t>
            </a:r>
          </a:p>
          <a:p>
            <a:pPr marL="457200" lvl="1" indent="0">
              <a:buNone/>
            </a:pPr>
            <a:endParaRPr lang="en-US" dirty="0" smtClean="0"/>
          </a:p>
          <a:p>
            <a:pPr lvl="1">
              <a:buFont typeface="Wingdings" panose="05000000000000000000" pitchFamily="2" charset="2"/>
              <a:buChar char="Ø"/>
            </a:pPr>
            <a:r>
              <a:rPr lang="en-US" dirty="0" smtClean="0"/>
              <a:t>The QM/MM energy of the entire system is then obtained by summing (1) and (2) and subtracting (3).</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25</a:t>
            </a:fld>
            <a:endParaRPr lang="en-GB"/>
          </a:p>
        </p:txBody>
      </p:sp>
    </p:spTree>
    <p:extLst>
      <p:ext uri="{BB962C8B-B14F-4D97-AF65-F5344CB8AC3E}">
        <p14:creationId xmlns:p14="http://schemas.microsoft.com/office/powerpoint/2010/main" val="4206773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QM/MM Energy Expression </a:t>
            </a:r>
            <a:r>
              <a:rPr lang="en-GB" sz="2400" dirty="0" smtClean="0"/>
              <a:t>(Contd.)</a:t>
            </a:r>
            <a:endParaRPr lang="en-GB" sz="2400" dirty="0"/>
          </a:p>
        </p:txBody>
      </p:sp>
      <p:pic>
        <p:nvPicPr>
          <p:cNvPr id="5" name="Content Placeholder 4"/>
          <p:cNvPicPr>
            <a:picLocks noGrp="1" noChangeAspect="1"/>
          </p:cNvPicPr>
          <p:nvPr>
            <p:ph idx="1"/>
          </p:nvPr>
        </p:nvPicPr>
        <p:blipFill>
          <a:blip r:embed="rId2"/>
          <a:stretch>
            <a:fillRect/>
          </a:stretch>
        </p:blipFill>
        <p:spPr>
          <a:xfrm>
            <a:off x="1652287" y="1620520"/>
            <a:ext cx="8887426" cy="4735830"/>
          </a:xfrm>
          <a:prstGeom prst="rect">
            <a:avLst/>
          </a:prstGeom>
          <a:ln w="76200">
            <a:solidFill>
              <a:schemeClr val="accent2">
                <a:lumMod val="20000"/>
                <a:lumOff val="80000"/>
              </a:schemeClr>
            </a:solidFill>
          </a:ln>
        </p:spPr>
      </p:pic>
      <p:sp>
        <p:nvSpPr>
          <p:cNvPr id="4" name="Slide Number Placeholder 3"/>
          <p:cNvSpPr>
            <a:spLocks noGrp="1"/>
          </p:cNvSpPr>
          <p:nvPr>
            <p:ph type="sldNum" sz="quarter" idx="12"/>
          </p:nvPr>
        </p:nvSpPr>
        <p:spPr/>
        <p:txBody>
          <a:bodyPr/>
          <a:lstStyle/>
          <a:p>
            <a:fld id="{EE2AFBF9-3608-46D9-B7C8-6FAC58B211BE}" type="slidenum">
              <a:rPr lang="en-GB" smtClean="0"/>
              <a:t>26</a:t>
            </a:fld>
            <a:endParaRPr lang="en-GB"/>
          </a:p>
        </p:txBody>
      </p:sp>
      <p:sp>
        <p:nvSpPr>
          <p:cNvPr id="6" name="Rectangle 5"/>
          <p:cNvSpPr/>
          <p:nvPr/>
        </p:nvSpPr>
        <p:spPr>
          <a:xfrm>
            <a:off x="0" y="6596390"/>
            <a:ext cx="2906565" cy="261610"/>
          </a:xfrm>
          <a:prstGeom prst="rect">
            <a:avLst/>
          </a:prstGeom>
        </p:spPr>
        <p:txBody>
          <a:bodyPr wrap="none">
            <a:spAutoFit/>
          </a:bodyPr>
          <a:lstStyle/>
          <a:p>
            <a:r>
              <a:rPr lang="en-GB" sz="1100" dirty="0"/>
              <a:t>https://github.com/swillow/modelingworkshop</a:t>
            </a:r>
          </a:p>
        </p:txBody>
      </p:sp>
      <p:sp>
        <p:nvSpPr>
          <p:cNvPr id="3" name="TextBox 2"/>
          <p:cNvSpPr txBox="1"/>
          <p:nvPr/>
        </p:nvSpPr>
        <p:spPr>
          <a:xfrm>
            <a:off x="1652287" y="1620520"/>
            <a:ext cx="5856096" cy="369332"/>
          </a:xfrm>
          <a:prstGeom prst="rect">
            <a:avLst/>
          </a:prstGeom>
          <a:solidFill>
            <a:srgbClr val="FFC000"/>
          </a:solidFill>
        </p:spPr>
        <p:txBody>
          <a:bodyPr wrap="square" rtlCol="0">
            <a:spAutoFit/>
          </a:bodyPr>
          <a:lstStyle/>
          <a:p>
            <a:pPr algn="ctr"/>
            <a:r>
              <a:rPr lang="en-US" dirty="0" smtClean="0"/>
              <a:t>Subtractive Scheme: ONIOM Method</a:t>
            </a:r>
            <a:endParaRPr lang="en-GB" dirty="0"/>
          </a:p>
        </p:txBody>
      </p:sp>
      <p:sp>
        <p:nvSpPr>
          <p:cNvPr id="7" name="TextBox 6"/>
          <p:cNvSpPr txBox="1"/>
          <p:nvPr/>
        </p:nvSpPr>
        <p:spPr>
          <a:xfrm>
            <a:off x="1652287" y="3410092"/>
            <a:ext cx="5856096" cy="369332"/>
          </a:xfrm>
          <a:prstGeom prst="rect">
            <a:avLst/>
          </a:prstGeom>
          <a:solidFill>
            <a:srgbClr val="FFC000"/>
          </a:solidFill>
        </p:spPr>
        <p:txBody>
          <a:bodyPr wrap="square" rtlCol="0">
            <a:spAutoFit/>
          </a:bodyPr>
          <a:lstStyle/>
          <a:p>
            <a:pPr algn="ctr"/>
            <a:r>
              <a:rPr lang="en-US" dirty="0" smtClean="0"/>
              <a:t>Additive Scheme</a:t>
            </a:r>
            <a:endParaRPr lang="en-GB" dirty="0"/>
          </a:p>
        </p:txBody>
      </p:sp>
      <p:sp>
        <p:nvSpPr>
          <p:cNvPr id="8" name="Rectangle 7"/>
          <p:cNvSpPr/>
          <p:nvPr/>
        </p:nvSpPr>
        <p:spPr>
          <a:xfrm>
            <a:off x="2226470" y="1984093"/>
            <a:ext cx="6096000" cy="276999"/>
          </a:xfrm>
          <a:prstGeom prst="rect">
            <a:avLst/>
          </a:prstGeom>
        </p:spPr>
        <p:txBody>
          <a:bodyPr>
            <a:spAutoFit/>
          </a:bodyPr>
          <a:lstStyle/>
          <a:p>
            <a:r>
              <a:rPr lang="en-US" sz="1200" dirty="0">
                <a:solidFill>
                  <a:srgbClr val="92D050"/>
                </a:solidFill>
                <a:latin typeface="arial" panose="020B0604020202020204" pitchFamily="34" charset="0"/>
              </a:rPr>
              <a:t>own N-layered Integrated molecular Orbital and molecular Mechanics</a:t>
            </a:r>
            <a:endParaRPr lang="en-GB" sz="1200" dirty="0">
              <a:solidFill>
                <a:srgbClr val="92D050"/>
              </a:solidFill>
            </a:endParaRPr>
          </a:p>
        </p:txBody>
      </p:sp>
    </p:spTree>
    <p:extLst>
      <p:ext uri="{BB962C8B-B14F-4D97-AF65-F5344CB8AC3E}">
        <p14:creationId xmlns:p14="http://schemas.microsoft.com/office/powerpoint/2010/main" val="1949643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1"/>
            <a:ext cx="10515600" cy="1325563"/>
          </a:xfrm>
        </p:spPr>
        <p:txBody>
          <a:bodyPr/>
          <a:lstStyle/>
          <a:p>
            <a:r>
              <a:rPr lang="en-GB" b="1" dirty="0" smtClean="0"/>
              <a:t>The Electrostatic QM–MM Interaction</a:t>
            </a:r>
            <a:endParaRPr lang="en-GB" b="1" dirty="0"/>
          </a:p>
        </p:txBody>
      </p:sp>
      <p:sp>
        <p:nvSpPr>
          <p:cNvPr id="3" name="Content Placeholder 2"/>
          <p:cNvSpPr>
            <a:spLocks noGrp="1"/>
          </p:cNvSpPr>
          <p:nvPr>
            <p:ph idx="1"/>
          </p:nvPr>
        </p:nvSpPr>
        <p:spPr>
          <a:xfrm>
            <a:off x="838200" y="1403594"/>
            <a:ext cx="10515600" cy="4351338"/>
          </a:xfrm>
        </p:spPr>
        <p:txBody>
          <a:bodyPr/>
          <a:lstStyle/>
          <a:p>
            <a:r>
              <a:rPr lang="en-US" dirty="0" smtClean="0"/>
              <a:t>The electrostatic coupling between the QM charge density and the charge model used in the MM region can be handled at different levels of sophistication, characterized essentially by the extent of mutual polarization and classified accordingly as;</a:t>
            </a:r>
          </a:p>
          <a:p>
            <a:pPr marL="457200" lvl="1" indent="0">
              <a:buNone/>
            </a:pPr>
            <a:r>
              <a:rPr lang="en-US" b="1" dirty="0" smtClean="0">
                <a:solidFill>
                  <a:srgbClr val="7030A0"/>
                </a:solidFill>
              </a:rPr>
              <a:t>mechanical</a:t>
            </a:r>
            <a:r>
              <a:rPr lang="en-US" dirty="0" smtClean="0"/>
              <a:t> embedding  </a:t>
            </a:r>
            <a:r>
              <a:rPr lang="en-US" b="1" dirty="0" smtClean="0">
                <a:solidFill>
                  <a:srgbClr val="7030A0"/>
                </a:solidFill>
              </a:rPr>
              <a:t>electrostatic</a:t>
            </a:r>
            <a:r>
              <a:rPr lang="en-US" dirty="0" smtClean="0"/>
              <a:t> embedding, and </a:t>
            </a:r>
            <a:r>
              <a:rPr lang="en-US" b="1" dirty="0" smtClean="0">
                <a:solidFill>
                  <a:srgbClr val="7030A0"/>
                </a:solidFill>
              </a:rPr>
              <a:t>polarized</a:t>
            </a:r>
            <a:r>
              <a:rPr lang="en-US" dirty="0" smtClean="0"/>
              <a:t> embedding.</a:t>
            </a:r>
          </a:p>
          <a:p>
            <a:pPr marL="0" indent="0">
              <a:buNone/>
            </a:pP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27</a:t>
            </a:fld>
            <a:endParaRPr lang="en-GB"/>
          </a:p>
        </p:txBody>
      </p:sp>
      <p:pic>
        <p:nvPicPr>
          <p:cNvPr id="5" name="Picture 4"/>
          <p:cNvPicPr>
            <a:picLocks noChangeAspect="1"/>
          </p:cNvPicPr>
          <p:nvPr/>
        </p:nvPicPr>
        <p:blipFill>
          <a:blip r:embed="rId2"/>
          <a:stretch>
            <a:fillRect/>
          </a:stretch>
        </p:blipFill>
        <p:spPr>
          <a:xfrm>
            <a:off x="2263945" y="3579263"/>
            <a:ext cx="7439025" cy="2800350"/>
          </a:xfrm>
          <a:prstGeom prst="rect">
            <a:avLst/>
          </a:prstGeom>
        </p:spPr>
      </p:pic>
      <p:sp>
        <p:nvSpPr>
          <p:cNvPr id="6" name="Rectangle 5"/>
          <p:cNvSpPr/>
          <p:nvPr/>
        </p:nvSpPr>
        <p:spPr>
          <a:xfrm>
            <a:off x="0" y="6596390"/>
            <a:ext cx="2906565" cy="261610"/>
          </a:xfrm>
          <a:prstGeom prst="rect">
            <a:avLst/>
          </a:prstGeom>
        </p:spPr>
        <p:txBody>
          <a:bodyPr wrap="none">
            <a:spAutoFit/>
          </a:bodyPr>
          <a:lstStyle/>
          <a:p>
            <a:r>
              <a:rPr lang="en-GB" sz="1100" dirty="0"/>
              <a:t>https://github.com/swillow/modelingworkshop</a:t>
            </a:r>
          </a:p>
        </p:txBody>
      </p:sp>
    </p:spTree>
    <p:extLst>
      <p:ext uri="{BB962C8B-B14F-4D97-AF65-F5344CB8AC3E}">
        <p14:creationId xmlns:p14="http://schemas.microsoft.com/office/powerpoint/2010/main" val="1929826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Other </a:t>
            </a:r>
            <a:r>
              <a:rPr lang="en-US" b="1" dirty="0" err="1" smtClean="0"/>
              <a:t>Nonbonded</a:t>
            </a:r>
            <a:r>
              <a:rPr lang="en-US" dirty="0" smtClean="0"/>
              <a:t> and </a:t>
            </a:r>
            <a:r>
              <a:rPr lang="en-US" b="1" dirty="0" smtClean="0"/>
              <a:t>Bonded</a:t>
            </a:r>
            <a:r>
              <a:rPr lang="en-US" dirty="0" smtClean="0"/>
              <a:t> QM–MM Interactions</a:t>
            </a:r>
            <a:endParaRPr lang="en-GB" dirty="0"/>
          </a:p>
        </p:txBody>
      </p:sp>
      <p:sp>
        <p:nvSpPr>
          <p:cNvPr id="3" name="Content Placeholder 2"/>
          <p:cNvSpPr>
            <a:spLocks noGrp="1"/>
          </p:cNvSpPr>
          <p:nvPr>
            <p:ph idx="1"/>
          </p:nvPr>
        </p:nvSpPr>
        <p:spPr/>
        <p:txBody>
          <a:bodyPr>
            <a:normAutofit fontScale="92500" lnSpcReduction="20000"/>
          </a:bodyPr>
          <a:lstStyle/>
          <a:p>
            <a:r>
              <a:rPr lang="en-US" dirty="0"/>
              <a:t>T</a:t>
            </a:r>
            <a:r>
              <a:rPr lang="en-US" dirty="0" smtClean="0"/>
              <a:t>here are also </a:t>
            </a:r>
            <a:r>
              <a:rPr lang="en-US" b="1" dirty="0" smtClean="0"/>
              <a:t>van der Waals </a:t>
            </a:r>
            <a:r>
              <a:rPr lang="en-US" dirty="0" smtClean="0"/>
              <a:t>and </a:t>
            </a:r>
            <a:r>
              <a:rPr lang="en-US" b="1" dirty="0" smtClean="0"/>
              <a:t>bonded contributions </a:t>
            </a:r>
            <a:r>
              <a:rPr lang="en-US" dirty="0" smtClean="0"/>
              <a:t>to the QM–MM coupling term.</a:t>
            </a:r>
          </a:p>
          <a:p>
            <a:r>
              <a:rPr lang="en-US" dirty="0" smtClean="0"/>
              <a:t> Their treatment is considerably simpler as they are handled purely at the MM level, irrespective of the class (subtractive or additive) of QM/MM scheme. </a:t>
            </a:r>
          </a:p>
          <a:p>
            <a:r>
              <a:rPr lang="en-US" dirty="0" smtClean="0"/>
              <a:t>The van der Waals interaction is typically described by a </a:t>
            </a:r>
            <a:r>
              <a:rPr lang="en-US" b="1" dirty="0" err="1" smtClean="0"/>
              <a:t>Lennard</a:t>
            </a:r>
            <a:r>
              <a:rPr lang="en-US" b="1" dirty="0" smtClean="0"/>
              <a:t>–Jones potential</a:t>
            </a:r>
          </a:p>
          <a:p>
            <a:r>
              <a:rPr lang="en-US" dirty="0" smtClean="0"/>
              <a:t>The formal reservations against using standard MM parameters to describe QM–MM interactions apply of course also to the bonded (</a:t>
            </a:r>
            <a:r>
              <a:rPr lang="en-US" b="1" dirty="0" smtClean="0"/>
              <a:t>bond stretching, angle bending, torsional</a:t>
            </a:r>
            <a:r>
              <a:rPr lang="en-US" dirty="0" smtClean="0"/>
              <a:t>, etc.) interactions.</a:t>
            </a:r>
          </a:p>
          <a:p>
            <a:r>
              <a:rPr lang="en-US" dirty="0" smtClean="0"/>
              <a:t>For electrostatic or polarized embedding, </a:t>
            </a:r>
            <a:r>
              <a:rPr lang="en-US" dirty="0" err="1" smtClean="0"/>
              <a:t>overpolarization</a:t>
            </a:r>
            <a:r>
              <a:rPr lang="en-US" dirty="0" smtClean="0"/>
              <a:t> of the QM density by the MM charges close to the cut has to be prevented, especially when using link atoms.</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28</a:t>
            </a:fld>
            <a:endParaRPr lang="en-GB"/>
          </a:p>
        </p:txBody>
      </p:sp>
    </p:spTree>
    <p:extLst>
      <p:ext uri="{BB962C8B-B14F-4D97-AF65-F5344CB8AC3E}">
        <p14:creationId xmlns:p14="http://schemas.microsoft.com/office/powerpoint/2010/main" val="1138772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Energy Surface for a reaction</a:t>
            </a:r>
            <a:endParaRPr lang="en-GB" dirty="0"/>
          </a:p>
        </p:txBody>
      </p:sp>
      <p:pic>
        <p:nvPicPr>
          <p:cNvPr id="5" name="Content Placeholder 4"/>
          <p:cNvPicPr>
            <a:picLocks noGrp="1" noChangeAspect="1"/>
          </p:cNvPicPr>
          <p:nvPr>
            <p:ph idx="1"/>
          </p:nvPr>
        </p:nvPicPr>
        <p:blipFill>
          <a:blip r:embed="rId2"/>
          <a:stretch>
            <a:fillRect/>
          </a:stretch>
        </p:blipFill>
        <p:spPr>
          <a:xfrm>
            <a:off x="717437" y="1847849"/>
            <a:ext cx="7315674" cy="4707695"/>
          </a:xfrm>
          <a:prstGeom prst="rect">
            <a:avLst/>
          </a:prstGeom>
        </p:spPr>
      </p:pic>
      <p:sp>
        <p:nvSpPr>
          <p:cNvPr id="4" name="Slide Number Placeholder 3"/>
          <p:cNvSpPr>
            <a:spLocks noGrp="1"/>
          </p:cNvSpPr>
          <p:nvPr>
            <p:ph type="sldNum" sz="quarter" idx="12"/>
          </p:nvPr>
        </p:nvSpPr>
        <p:spPr/>
        <p:txBody>
          <a:bodyPr/>
          <a:lstStyle/>
          <a:p>
            <a:fld id="{EE2AFBF9-3608-46D9-B7C8-6FAC58B211BE}" type="slidenum">
              <a:rPr lang="en-GB" smtClean="0"/>
              <a:t>29</a:t>
            </a:fld>
            <a:endParaRPr lang="en-GB"/>
          </a:p>
        </p:txBody>
      </p:sp>
      <p:cxnSp>
        <p:nvCxnSpPr>
          <p:cNvPr id="9" name="Straight Arrow Connector 8"/>
          <p:cNvCxnSpPr/>
          <p:nvPr/>
        </p:nvCxnSpPr>
        <p:spPr>
          <a:xfrm>
            <a:off x="4557932" y="2293034"/>
            <a:ext cx="279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27447" y="3134758"/>
            <a:ext cx="3566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14202" y="3582573"/>
            <a:ext cx="448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87060" y="2082019"/>
            <a:ext cx="2771336" cy="369332"/>
          </a:xfrm>
          <a:prstGeom prst="rect">
            <a:avLst/>
          </a:prstGeom>
          <a:noFill/>
        </p:spPr>
        <p:txBody>
          <a:bodyPr wrap="square" rtlCol="0">
            <a:spAutoFit/>
          </a:bodyPr>
          <a:lstStyle/>
          <a:p>
            <a:pPr marL="12065">
              <a:spcBef>
                <a:spcPts val="275"/>
              </a:spcBef>
              <a:tabLst>
                <a:tab pos="121920" algn="l"/>
              </a:tabLst>
            </a:pPr>
            <a:r>
              <a:rPr lang="en-GB" spc="15" dirty="0" smtClean="0">
                <a:solidFill>
                  <a:srgbClr val="C00000"/>
                </a:solidFill>
                <a:latin typeface="Arial"/>
                <a:cs typeface="Arial"/>
              </a:rPr>
              <a:t>QM</a:t>
            </a:r>
            <a:endParaRPr lang="en-GB" dirty="0">
              <a:solidFill>
                <a:srgbClr val="C00000"/>
              </a:solidFill>
              <a:latin typeface="Arial"/>
              <a:cs typeface="Arial"/>
            </a:endParaRPr>
          </a:p>
        </p:txBody>
      </p:sp>
      <p:sp>
        <p:nvSpPr>
          <p:cNvPr id="14" name="Rectangle 13"/>
          <p:cNvSpPr/>
          <p:nvPr/>
        </p:nvSpPr>
        <p:spPr>
          <a:xfrm>
            <a:off x="8013885" y="2713657"/>
            <a:ext cx="3659129" cy="646331"/>
          </a:xfrm>
          <a:prstGeom prst="rect">
            <a:avLst/>
          </a:prstGeom>
        </p:spPr>
        <p:txBody>
          <a:bodyPr wrap="square">
            <a:spAutoFit/>
          </a:bodyPr>
          <a:lstStyle/>
          <a:p>
            <a:pPr marL="12065">
              <a:spcBef>
                <a:spcPts val="175"/>
              </a:spcBef>
              <a:tabLst>
                <a:tab pos="121920" algn="l"/>
              </a:tabLst>
            </a:pPr>
            <a:r>
              <a:rPr lang="en-US" spc="40" dirty="0" smtClean="0">
                <a:solidFill>
                  <a:srgbClr val="C00000"/>
                </a:solidFill>
                <a:latin typeface="Arial"/>
                <a:cs typeface="Arial"/>
              </a:rPr>
              <a:t>QM/MM</a:t>
            </a:r>
            <a:r>
              <a:rPr lang="en-US" spc="-45" dirty="0" smtClean="0">
                <a:solidFill>
                  <a:srgbClr val="C00000"/>
                </a:solidFill>
                <a:latin typeface="Arial"/>
                <a:cs typeface="Arial"/>
              </a:rPr>
              <a:t> </a:t>
            </a:r>
            <a:r>
              <a:rPr lang="en-US" spc="50" dirty="0" smtClean="0">
                <a:solidFill>
                  <a:srgbClr val="C00000"/>
                </a:solidFill>
                <a:latin typeface="Arial"/>
                <a:cs typeface="Arial"/>
              </a:rPr>
              <a:t>with</a:t>
            </a:r>
            <a:r>
              <a:rPr lang="en-US" spc="-50" dirty="0" smtClean="0">
                <a:solidFill>
                  <a:srgbClr val="C00000"/>
                </a:solidFill>
                <a:latin typeface="Arial"/>
                <a:cs typeface="Arial"/>
              </a:rPr>
              <a:t> </a:t>
            </a:r>
            <a:r>
              <a:rPr lang="en-US" spc="45" dirty="0" smtClean="0">
                <a:solidFill>
                  <a:srgbClr val="C00000"/>
                </a:solidFill>
                <a:latin typeface="Arial"/>
                <a:cs typeface="Arial"/>
              </a:rPr>
              <a:t>the</a:t>
            </a:r>
            <a:r>
              <a:rPr lang="en-US" spc="-45" dirty="0" smtClean="0">
                <a:solidFill>
                  <a:srgbClr val="C00000"/>
                </a:solidFill>
                <a:latin typeface="Arial"/>
                <a:cs typeface="Arial"/>
              </a:rPr>
              <a:t> </a:t>
            </a:r>
            <a:r>
              <a:rPr lang="en-US" spc="30" dirty="0" smtClean="0">
                <a:solidFill>
                  <a:srgbClr val="C00000"/>
                </a:solidFill>
                <a:latin typeface="Arial"/>
                <a:cs typeface="Arial"/>
              </a:rPr>
              <a:t>MM</a:t>
            </a:r>
            <a:r>
              <a:rPr lang="en-US" spc="-50" dirty="0" smtClean="0">
                <a:solidFill>
                  <a:srgbClr val="C00000"/>
                </a:solidFill>
                <a:latin typeface="Arial"/>
                <a:cs typeface="Arial"/>
              </a:rPr>
              <a:t> </a:t>
            </a:r>
            <a:r>
              <a:rPr lang="en-US" spc="30" dirty="0" smtClean="0">
                <a:solidFill>
                  <a:srgbClr val="C00000"/>
                </a:solidFill>
                <a:latin typeface="Arial"/>
                <a:cs typeface="Arial"/>
              </a:rPr>
              <a:t>interaction</a:t>
            </a:r>
            <a:r>
              <a:rPr lang="en-US" spc="-45" dirty="0" smtClean="0">
                <a:solidFill>
                  <a:srgbClr val="C00000"/>
                </a:solidFill>
                <a:latin typeface="Arial"/>
                <a:cs typeface="Arial"/>
              </a:rPr>
              <a:t> </a:t>
            </a:r>
            <a:r>
              <a:rPr lang="en-US" spc="30" dirty="0" smtClean="0">
                <a:solidFill>
                  <a:srgbClr val="C00000"/>
                </a:solidFill>
                <a:latin typeface="Arial"/>
                <a:cs typeface="Arial"/>
              </a:rPr>
              <a:t>between</a:t>
            </a:r>
            <a:r>
              <a:rPr lang="en-US" spc="-50" dirty="0" smtClean="0">
                <a:solidFill>
                  <a:srgbClr val="C00000"/>
                </a:solidFill>
                <a:latin typeface="Arial"/>
                <a:cs typeface="Arial"/>
              </a:rPr>
              <a:t> </a:t>
            </a:r>
            <a:r>
              <a:rPr lang="en-US" spc="15" dirty="0" smtClean="0">
                <a:solidFill>
                  <a:srgbClr val="C00000"/>
                </a:solidFill>
                <a:latin typeface="Arial"/>
                <a:cs typeface="Arial"/>
              </a:rPr>
              <a:t>QM</a:t>
            </a:r>
            <a:r>
              <a:rPr lang="en-US" spc="-50" dirty="0" smtClean="0">
                <a:solidFill>
                  <a:srgbClr val="C00000"/>
                </a:solidFill>
                <a:latin typeface="Arial"/>
                <a:cs typeface="Arial"/>
              </a:rPr>
              <a:t> </a:t>
            </a:r>
            <a:r>
              <a:rPr lang="en-US" dirty="0" smtClean="0">
                <a:solidFill>
                  <a:srgbClr val="C00000"/>
                </a:solidFill>
                <a:latin typeface="Arial"/>
                <a:cs typeface="Arial"/>
              </a:rPr>
              <a:t>and</a:t>
            </a:r>
            <a:r>
              <a:rPr lang="en-US" spc="-45" dirty="0" smtClean="0">
                <a:solidFill>
                  <a:srgbClr val="C00000"/>
                </a:solidFill>
                <a:latin typeface="Arial"/>
                <a:cs typeface="Arial"/>
              </a:rPr>
              <a:t> </a:t>
            </a:r>
            <a:r>
              <a:rPr lang="en-US" spc="30" dirty="0" smtClean="0">
                <a:solidFill>
                  <a:srgbClr val="C00000"/>
                </a:solidFill>
                <a:latin typeface="Arial"/>
                <a:cs typeface="Arial"/>
              </a:rPr>
              <a:t>MM</a:t>
            </a:r>
            <a:r>
              <a:rPr lang="en-US" spc="-50" dirty="0" smtClean="0">
                <a:solidFill>
                  <a:srgbClr val="C00000"/>
                </a:solidFill>
                <a:latin typeface="Arial"/>
                <a:cs typeface="Arial"/>
              </a:rPr>
              <a:t> </a:t>
            </a:r>
            <a:r>
              <a:rPr lang="en-US" spc="10" dirty="0" smtClean="0">
                <a:solidFill>
                  <a:srgbClr val="C00000"/>
                </a:solidFill>
                <a:latin typeface="Arial"/>
                <a:cs typeface="Arial"/>
              </a:rPr>
              <a:t>regions</a:t>
            </a:r>
            <a:endParaRPr lang="en-US" dirty="0">
              <a:solidFill>
                <a:srgbClr val="C00000"/>
              </a:solidFill>
              <a:latin typeface="Arial"/>
              <a:cs typeface="Arial"/>
            </a:endParaRPr>
          </a:p>
        </p:txBody>
      </p:sp>
      <p:sp>
        <p:nvSpPr>
          <p:cNvPr id="15" name="Rectangle 14"/>
          <p:cNvSpPr/>
          <p:nvPr/>
        </p:nvSpPr>
        <p:spPr>
          <a:xfrm>
            <a:off x="9094890" y="3439410"/>
            <a:ext cx="2258910" cy="646331"/>
          </a:xfrm>
          <a:prstGeom prst="rect">
            <a:avLst/>
          </a:prstGeom>
        </p:spPr>
        <p:txBody>
          <a:bodyPr wrap="square">
            <a:spAutoFit/>
          </a:bodyPr>
          <a:lstStyle/>
          <a:p>
            <a:r>
              <a:rPr lang="en-US" spc="40" dirty="0" smtClean="0">
                <a:solidFill>
                  <a:srgbClr val="C00000"/>
                </a:solidFill>
                <a:latin typeface="Arial"/>
                <a:cs typeface="Arial"/>
              </a:rPr>
              <a:t>QM/MM</a:t>
            </a:r>
            <a:r>
              <a:rPr lang="en-US" spc="-50" dirty="0" smtClean="0">
                <a:solidFill>
                  <a:srgbClr val="C00000"/>
                </a:solidFill>
                <a:latin typeface="Arial"/>
                <a:cs typeface="Arial"/>
              </a:rPr>
              <a:t> </a:t>
            </a:r>
            <a:r>
              <a:rPr lang="en-US" spc="50" dirty="0" smtClean="0">
                <a:solidFill>
                  <a:srgbClr val="C00000"/>
                </a:solidFill>
                <a:latin typeface="Arial"/>
                <a:cs typeface="Arial"/>
              </a:rPr>
              <a:t>with</a:t>
            </a:r>
            <a:r>
              <a:rPr lang="en-US" spc="-50" dirty="0" smtClean="0">
                <a:solidFill>
                  <a:srgbClr val="C00000"/>
                </a:solidFill>
                <a:latin typeface="Arial"/>
                <a:cs typeface="Arial"/>
              </a:rPr>
              <a:t> </a:t>
            </a:r>
            <a:r>
              <a:rPr lang="en-US" spc="45" dirty="0" smtClean="0">
                <a:solidFill>
                  <a:srgbClr val="C00000"/>
                </a:solidFill>
                <a:latin typeface="Arial"/>
                <a:cs typeface="Arial"/>
              </a:rPr>
              <a:t>the</a:t>
            </a:r>
            <a:r>
              <a:rPr lang="en-US" spc="-50" dirty="0" smtClean="0">
                <a:solidFill>
                  <a:srgbClr val="C00000"/>
                </a:solidFill>
                <a:latin typeface="Arial"/>
                <a:cs typeface="Arial"/>
              </a:rPr>
              <a:t> </a:t>
            </a:r>
            <a:r>
              <a:rPr lang="en-US" spc="20" dirty="0" smtClean="0">
                <a:solidFill>
                  <a:srgbClr val="C00000"/>
                </a:solidFill>
                <a:latin typeface="Arial"/>
                <a:cs typeface="Arial"/>
              </a:rPr>
              <a:t>polarization</a:t>
            </a:r>
            <a:r>
              <a:rPr lang="en-US" spc="-50" dirty="0" smtClean="0">
                <a:solidFill>
                  <a:srgbClr val="C00000"/>
                </a:solidFill>
                <a:latin typeface="Arial"/>
                <a:cs typeface="Arial"/>
              </a:rPr>
              <a:t> </a:t>
            </a:r>
            <a:r>
              <a:rPr lang="en-US" spc="5" dirty="0" smtClean="0">
                <a:solidFill>
                  <a:srgbClr val="C00000"/>
                </a:solidFill>
                <a:latin typeface="Arial"/>
                <a:cs typeface="Arial"/>
              </a:rPr>
              <a:t>energy</a:t>
            </a:r>
            <a:endParaRPr lang="en-GB" dirty="0">
              <a:solidFill>
                <a:srgbClr val="C00000"/>
              </a:solidFill>
            </a:endParaRPr>
          </a:p>
        </p:txBody>
      </p:sp>
      <p:sp>
        <p:nvSpPr>
          <p:cNvPr id="16" name="Rectangle 15"/>
          <p:cNvSpPr/>
          <p:nvPr/>
        </p:nvSpPr>
        <p:spPr>
          <a:xfrm>
            <a:off x="0" y="6596390"/>
            <a:ext cx="2906565" cy="261610"/>
          </a:xfrm>
          <a:prstGeom prst="rect">
            <a:avLst/>
          </a:prstGeom>
        </p:spPr>
        <p:txBody>
          <a:bodyPr wrap="none">
            <a:spAutoFit/>
          </a:bodyPr>
          <a:lstStyle/>
          <a:p>
            <a:r>
              <a:rPr lang="en-GB" sz="1100" dirty="0"/>
              <a:t>https://github.com/swillow/modelingworkshop</a:t>
            </a:r>
          </a:p>
        </p:txBody>
      </p:sp>
    </p:spTree>
    <p:extLst>
      <p:ext uri="{BB962C8B-B14F-4D97-AF65-F5344CB8AC3E}">
        <p14:creationId xmlns:p14="http://schemas.microsoft.com/office/powerpoint/2010/main" val="424492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r>
              <a:rPr lang="en-US" dirty="0" smtClean="0"/>
              <a:t> </a:t>
            </a:r>
            <a:r>
              <a:rPr lang="en-US" sz="2400" dirty="0" smtClean="0"/>
              <a:t>(Contd.)</a:t>
            </a:r>
            <a:endParaRPr lang="en-GB" dirty="0"/>
          </a:p>
        </p:txBody>
      </p:sp>
      <p:sp>
        <p:nvSpPr>
          <p:cNvPr id="3" name="Content Placeholder 2"/>
          <p:cNvSpPr>
            <a:spLocks noGrp="1"/>
          </p:cNvSpPr>
          <p:nvPr>
            <p:ph idx="1"/>
          </p:nvPr>
        </p:nvSpPr>
        <p:spPr/>
        <p:txBody>
          <a:bodyPr>
            <a:normAutofit fontScale="92500"/>
          </a:bodyPr>
          <a:lstStyle/>
          <a:p>
            <a:pPr algn="just"/>
            <a:r>
              <a:rPr lang="en-US" dirty="0" smtClean="0"/>
              <a:t>The prime </a:t>
            </a:r>
            <a:r>
              <a:rPr lang="en-US" b="1" dirty="0" smtClean="0"/>
              <a:t>challenges</a:t>
            </a:r>
            <a:r>
              <a:rPr lang="en-US" dirty="0" smtClean="0"/>
              <a:t> with QM/MM calculations are;</a:t>
            </a:r>
          </a:p>
          <a:p>
            <a:pPr lvl="1" algn="just"/>
            <a:r>
              <a:rPr lang="en-US" dirty="0" smtClean="0"/>
              <a:t>bonds between the QM and MM systems, </a:t>
            </a:r>
          </a:p>
          <a:p>
            <a:pPr lvl="1" algn="just"/>
            <a:r>
              <a:rPr lang="en-US" dirty="0" smtClean="0"/>
              <a:t>the selection of the QM system, and </a:t>
            </a:r>
          </a:p>
          <a:p>
            <a:pPr lvl="1" algn="just"/>
            <a:r>
              <a:rPr lang="en-US" dirty="0" smtClean="0"/>
              <a:t>the local-minima problem.</a:t>
            </a:r>
          </a:p>
          <a:p>
            <a:pPr algn="just"/>
            <a:r>
              <a:rPr lang="en-US" dirty="0" smtClean="0"/>
              <a:t>There are two approaches to treat proteins with QM methods.</a:t>
            </a:r>
          </a:p>
          <a:p>
            <a:pPr marL="914400" lvl="1" indent="-457200" algn="just">
              <a:buFont typeface="+mj-lt"/>
              <a:buAutoNum type="arabicPeriod"/>
            </a:pPr>
            <a:r>
              <a:rPr lang="en-GB" b="1" dirty="0" smtClean="0"/>
              <a:t>QM-cluster approach</a:t>
            </a:r>
            <a:r>
              <a:rPr lang="en-GB" dirty="0" smtClean="0"/>
              <a:t>: </a:t>
            </a:r>
            <a:r>
              <a:rPr lang="en-US" dirty="0" smtClean="0"/>
              <a:t>In the QM-cluster approach, a small number of residues (typically 30–200 atoms) are cut out from the protein and are studied by QM in a continuum solvent.</a:t>
            </a:r>
          </a:p>
          <a:p>
            <a:pPr lvl="2" algn="just"/>
            <a:r>
              <a:rPr lang="en-US" dirty="0" smtClean="0"/>
              <a:t>continuum solvent - (</a:t>
            </a:r>
            <a:r>
              <a:rPr lang="en-US" dirty="0"/>
              <a:t>sometimes </a:t>
            </a:r>
            <a:r>
              <a:rPr lang="en-US" dirty="0" smtClean="0"/>
              <a:t>known as Implicit solvation ) </a:t>
            </a:r>
            <a:r>
              <a:rPr lang="en-US" dirty="0"/>
              <a:t>is a method to represent solvent as a continuous medium instead of individual “explicit” solvent </a:t>
            </a:r>
            <a:r>
              <a:rPr lang="en-US" dirty="0" smtClean="0"/>
              <a:t>molecules.</a:t>
            </a:r>
          </a:p>
          <a:p>
            <a:pPr marL="457200" lvl="1" indent="0" algn="just">
              <a:buNone/>
            </a:pPr>
            <a:r>
              <a:rPr lang="en-US" dirty="0" smtClean="0"/>
              <a:t>2.   The active site is treated by a similar QM model, but the surrounding protein and solvent are modeled by molecular mechanics (MM), giving the </a:t>
            </a:r>
            <a:r>
              <a:rPr lang="en-US" b="1" dirty="0" smtClean="0"/>
              <a:t>QM/MM</a:t>
            </a:r>
            <a:r>
              <a:rPr lang="en-US" dirty="0" smtClean="0"/>
              <a:t> approach.</a:t>
            </a:r>
          </a:p>
        </p:txBody>
      </p:sp>
      <p:sp>
        <p:nvSpPr>
          <p:cNvPr id="4" name="Slide Number Placeholder 3"/>
          <p:cNvSpPr>
            <a:spLocks noGrp="1"/>
          </p:cNvSpPr>
          <p:nvPr>
            <p:ph type="sldNum" sz="quarter" idx="12"/>
          </p:nvPr>
        </p:nvSpPr>
        <p:spPr/>
        <p:txBody>
          <a:bodyPr/>
          <a:lstStyle/>
          <a:p>
            <a:fld id="{EE2AFBF9-3608-46D9-B7C8-6FAC58B211BE}" type="slidenum">
              <a:rPr lang="en-GB" smtClean="0"/>
              <a:t>3</a:t>
            </a:fld>
            <a:endParaRPr lang="en-GB"/>
          </a:p>
        </p:txBody>
      </p:sp>
    </p:spTree>
    <p:extLst>
      <p:ext uri="{BB962C8B-B14F-4D97-AF65-F5344CB8AC3E}">
        <p14:creationId xmlns:p14="http://schemas.microsoft.com/office/powerpoint/2010/main" val="1419964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mtClean="0"/>
              <a:t>Google </a:t>
            </a:r>
            <a:r>
              <a:rPr lang="en-US" dirty="0" err="1" smtClean="0"/>
              <a:t>Colab</a:t>
            </a:r>
            <a:r>
              <a:rPr lang="en-US" dirty="0" smtClean="0"/>
              <a:t> Session</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30</a:t>
            </a:fld>
            <a:endParaRPr lang="en-GB"/>
          </a:p>
        </p:txBody>
      </p:sp>
    </p:spTree>
    <p:extLst>
      <p:ext uri="{BB962C8B-B14F-4D97-AF65-F5344CB8AC3E}">
        <p14:creationId xmlns:p14="http://schemas.microsoft.com/office/powerpoint/2010/main" val="1693644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00205" y="1690688"/>
            <a:ext cx="3493012" cy="4491014"/>
          </a:xfrm>
          <a:prstGeom prst="rect">
            <a:avLst/>
          </a:prstGeom>
        </p:spPr>
      </p:pic>
      <p:sp>
        <p:nvSpPr>
          <p:cNvPr id="4" name="Slide Number Placeholder 3"/>
          <p:cNvSpPr>
            <a:spLocks noGrp="1"/>
          </p:cNvSpPr>
          <p:nvPr>
            <p:ph type="sldNum" sz="quarter" idx="12"/>
          </p:nvPr>
        </p:nvSpPr>
        <p:spPr/>
        <p:txBody>
          <a:bodyPr/>
          <a:lstStyle/>
          <a:p>
            <a:fld id="{EE2AFBF9-3608-46D9-B7C8-6FAC58B211BE}" type="slidenum">
              <a:rPr lang="en-GB" smtClean="0"/>
              <a:t>4</a:t>
            </a:fld>
            <a:endParaRPr lang="en-GB"/>
          </a:p>
        </p:txBody>
      </p:sp>
      <p:pic>
        <p:nvPicPr>
          <p:cNvPr id="2050" name="Picture 2" descr="Figure 1: Illustration of explicit (left) and implicit (right) solvation models. In this example, CO (shown 58 with a ball and stick model) is surrounded by H2O molecules (shown with stick models) in the explicit 59 model. In the implicit model, the water molecules are treated by a continuum (blue background) and th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3596" y="1690688"/>
            <a:ext cx="5634007" cy="28417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92751" y="1645486"/>
            <a:ext cx="1309102" cy="369332"/>
          </a:xfrm>
          <a:prstGeom prst="rect">
            <a:avLst/>
          </a:prstGeom>
          <a:solidFill>
            <a:schemeClr val="bg1"/>
          </a:solidFill>
        </p:spPr>
        <p:txBody>
          <a:bodyPr wrap="square" rtlCol="0">
            <a:spAutoFit/>
          </a:bodyPr>
          <a:lstStyle/>
          <a:p>
            <a:r>
              <a:rPr lang="en-US" dirty="0" smtClean="0"/>
              <a:t>QM-Cluster</a:t>
            </a:r>
            <a:endParaRPr lang="en-GB" dirty="0"/>
          </a:p>
        </p:txBody>
      </p:sp>
      <p:sp>
        <p:nvSpPr>
          <p:cNvPr id="8" name="TextBox 7"/>
          <p:cNvSpPr txBox="1"/>
          <p:nvPr/>
        </p:nvSpPr>
        <p:spPr>
          <a:xfrm>
            <a:off x="1634419" y="3868818"/>
            <a:ext cx="1025766" cy="369332"/>
          </a:xfrm>
          <a:prstGeom prst="rect">
            <a:avLst/>
          </a:prstGeom>
          <a:solidFill>
            <a:schemeClr val="bg1"/>
          </a:solidFill>
        </p:spPr>
        <p:txBody>
          <a:bodyPr wrap="square" rtlCol="0">
            <a:spAutoFit/>
          </a:bodyPr>
          <a:lstStyle/>
          <a:p>
            <a:r>
              <a:rPr lang="en-US" dirty="0" smtClean="0"/>
              <a:t>QM/MM</a:t>
            </a:r>
            <a:endParaRPr lang="en-GB" dirty="0"/>
          </a:p>
        </p:txBody>
      </p:sp>
      <p:sp>
        <p:nvSpPr>
          <p:cNvPr id="9" name="TextBox 8"/>
          <p:cNvSpPr txBox="1"/>
          <p:nvPr/>
        </p:nvSpPr>
        <p:spPr>
          <a:xfrm>
            <a:off x="7727324" y="1321356"/>
            <a:ext cx="2369712" cy="369332"/>
          </a:xfrm>
          <a:prstGeom prst="rect">
            <a:avLst/>
          </a:prstGeom>
          <a:solidFill>
            <a:schemeClr val="bg1"/>
          </a:solidFill>
        </p:spPr>
        <p:txBody>
          <a:bodyPr wrap="square" rtlCol="0">
            <a:spAutoFit/>
          </a:bodyPr>
          <a:lstStyle/>
          <a:p>
            <a:r>
              <a:rPr lang="en-US" dirty="0" smtClean="0"/>
              <a:t>Solvation Models</a:t>
            </a:r>
            <a:endParaRPr lang="en-GB" dirty="0"/>
          </a:p>
        </p:txBody>
      </p:sp>
      <p:sp>
        <p:nvSpPr>
          <p:cNvPr id="10" name="TextBox 9"/>
          <p:cNvSpPr txBox="1"/>
          <p:nvPr/>
        </p:nvSpPr>
        <p:spPr>
          <a:xfrm>
            <a:off x="0" y="6416279"/>
            <a:ext cx="9324304" cy="461665"/>
          </a:xfrm>
          <a:prstGeom prst="rect">
            <a:avLst/>
          </a:prstGeom>
          <a:noFill/>
        </p:spPr>
        <p:txBody>
          <a:bodyPr wrap="square" rtlCol="0">
            <a:spAutoFit/>
          </a:bodyPr>
          <a:lstStyle/>
          <a:p>
            <a:r>
              <a:rPr lang="en-US" sz="1200" dirty="0" err="1"/>
              <a:t>Ryde</a:t>
            </a:r>
            <a:r>
              <a:rPr lang="en-US" sz="1200" dirty="0"/>
              <a:t>, U., 2016. QM/MM Calculations on Proteins. </a:t>
            </a:r>
            <a:r>
              <a:rPr lang="en-US" sz="1200" i="1" dirty="0"/>
              <a:t>Methods in Enzymology</a:t>
            </a:r>
            <a:r>
              <a:rPr lang="en-US" sz="1200" dirty="0"/>
              <a:t>, pp.119-158</a:t>
            </a:r>
            <a:r>
              <a:rPr lang="en-US" sz="1200" dirty="0" smtClean="0"/>
              <a:t>.</a:t>
            </a:r>
          </a:p>
          <a:p>
            <a:r>
              <a:rPr lang="en-US" sz="1200" dirty="0" err="1"/>
              <a:t>Iyemperumal</a:t>
            </a:r>
            <a:r>
              <a:rPr lang="en-US" sz="1200" dirty="0"/>
              <a:t>, S. and </a:t>
            </a:r>
            <a:r>
              <a:rPr lang="en-US" sz="1200" dirty="0" err="1"/>
              <a:t>Deskins</a:t>
            </a:r>
            <a:r>
              <a:rPr lang="en-US" sz="1200" dirty="0"/>
              <a:t>, N., 2017. Evaluating Solvent Effects at the Aqueous/</a:t>
            </a:r>
            <a:r>
              <a:rPr lang="en-US" sz="1200" dirty="0" err="1"/>
              <a:t>Pt</a:t>
            </a:r>
            <a:r>
              <a:rPr lang="en-US" sz="1200" dirty="0"/>
              <a:t>(111) Interface. </a:t>
            </a:r>
            <a:r>
              <a:rPr lang="en-US" sz="1200" i="1" dirty="0" err="1"/>
              <a:t>ChemPhysChem</a:t>
            </a:r>
            <a:r>
              <a:rPr lang="en-US" sz="1200" dirty="0"/>
              <a:t>, 18(16), pp.2171-2190.</a:t>
            </a:r>
            <a:endParaRPr lang="en-GB" sz="1200" dirty="0"/>
          </a:p>
        </p:txBody>
      </p:sp>
      <p:sp>
        <p:nvSpPr>
          <p:cNvPr id="11" name="Title 1"/>
          <p:cNvSpPr txBox="1">
            <a:spLocks/>
          </p:cNvSpPr>
          <p:nvPr/>
        </p:nvSpPr>
        <p:spPr>
          <a:xfrm>
            <a:off x="875102" y="246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Introduction</a:t>
            </a:r>
            <a:r>
              <a:rPr lang="en-US" dirty="0" smtClean="0"/>
              <a:t> </a:t>
            </a:r>
            <a:r>
              <a:rPr lang="en-US" sz="2400" dirty="0" smtClean="0"/>
              <a:t>(Contd.)</a:t>
            </a:r>
            <a:endParaRPr lang="en-GB" dirty="0"/>
          </a:p>
        </p:txBody>
      </p:sp>
    </p:spTree>
    <p:extLst>
      <p:ext uri="{BB962C8B-B14F-4D97-AF65-F5344CB8AC3E}">
        <p14:creationId xmlns:p14="http://schemas.microsoft.com/office/powerpoint/2010/main" val="2614332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QM/MM approach</a:t>
            </a:r>
            <a:r>
              <a:rPr lang="en-US" dirty="0" smtClean="0"/>
              <a:t>; a big picture</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5</a:t>
            </a:fld>
            <a:endParaRPr lang="en-GB"/>
          </a:p>
        </p:txBody>
      </p:sp>
      <p:pic>
        <p:nvPicPr>
          <p:cNvPr id="5" name="Picture 4"/>
          <p:cNvPicPr>
            <a:picLocks noChangeAspect="1"/>
          </p:cNvPicPr>
          <p:nvPr/>
        </p:nvPicPr>
        <p:blipFill>
          <a:blip r:embed="rId2"/>
          <a:stretch>
            <a:fillRect/>
          </a:stretch>
        </p:blipFill>
        <p:spPr>
          <a:xfrm>
            <a:off x="-682983" y="1690688"/>
            <a:ext cx="9505310" cy="42335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209" y="1983346"/>
            <a:ext cx="5291153" cy="3298703"/>
          </a:xfrm>
          <a:prstGeom prst="rect">
            <a:avLst/>
          </a:prstGeom>
        </p:spPr>
      </p:pic>
      <p:sp>
        <p:nvSpPr>
          <p:cNvPr id="7" name="Right Arrow 6"/>
          <p:cNvSpPr/>
          <p:nvPr/>
        </p:nvSpPr>
        <p:spPr>
          <a:xfrm>
            <a:off x="6194738" y="3258355"/>
            <a:ext cx="399245" cy="244699"/>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
        <p:nvSpPr>
          <p:cNvPr id="8" name="TextBox 7"/>
          <p:cNvSpPr txBox="1"/>
          <p:nvPr/>
        </p:nvSpPr>
        <p:spPr>
          <a:xfrm>
            <a:off x="0" y="6372190"/>
            <a:ext cx="9195515" cy="461665"/>
          </a:xfrm>
          <a:prstGeom prst="rect">
            <a:avLst/>
          </a:prstGeom>
          <a:noFill/>
        </p:spPr>
        <p:txBody>
          <a:bodyPr wrap="square" rtlCol="0">
            <a:spAutoFit/>
          </a:bodyPr>
          <a:lstStyle/>
          <a:p>
            <a:r>
              <a:rPr lang="en-US" sz="1200" dirty="0"/>
              <a:t>Romero-Rivera, A., Garcia-</a:t>
            </a:r>
            <a:r>
              <a:rPr lang="en-US" sz="1200" dirty="0" err="1"/>
              <a:t>Borràs</a:t>
            </a:r>
            <a:r>
              <a:rPr lang="en-US" sz="1200" dirty="0"/>
              <a:t>, M. and </a:t>
            </a:r>
            <a:r>
              <a:rPr lang="en-US" sz="1200" dirty="0" err="1"/>
              <a:t>Osuna</a:t>
            </a:r>
            <a:r>
              <a:rPr lang="en-US" sz="1200" dirty="0"/>
              <a:t>, S., 2017. Computational tools for the evaluation of laboratory-engineered biocatalysts. </a:t>
            </a:r>
            <a:endParaRPr lang="en-US" sz="1200" dirty="0" smtClean="0"/>
          </a:p>
          <a:p>
            <a:r>
              <a:rPr lang="en-US" sz="1200" i="1" dirty="0" smtClean="0"/>
              <a:t>Chemical </a:t>
            </a:r>
            <a:r>
              <a:rPr lang="en-US" sz="1200" i="1" dirty="0"/>
              <a:t>Communications</a:t>
            </a:r>
            <a:r>
              <a:rPr lang="en-US" sz="1200" dirty="0"/>
              <a:t>, 53(2), pp.284-297.</a:t>
            </a:r>
            <a:endParaRPr lang="en-GB" sz="1200" dirty="0"/>
          </a:p>
        </p:txBody>
      </p:sp>
    </p:spTree>
    <p:extLst>
      <p:ext uri="{BB962C8B-B14F-4D97-AF65-F5344CB8AC3E}">
        <p14:creationId xmlns:p14="http://schemas.microsoft.com/office/powerpoint/2010/main" val="198952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6</a:t>
            </a:fld>
            <a:endParaRPr lang="en-GB"/>
          </a:p>
        </p:txBody>
      </p:sp>
      <p:pic>
        <p:nvPicPr>
          <p:cNvPr id="1026" name="Picture 2" descr="Quantum Mechanics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182" y="1690688"/>
            <a:ext cx="4287636" cy="44084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me For Review Icon. Time For Review Website Button On White Background.  Stock Photo, Picture And Royalty Free Image. Image 78310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69525" cy="2469525"/>
          </a:xfrm>
          <a:prstGeom prst="ellipse">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3477297" y="4108361"/>
            <a:ext cx="26187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12302" y="4013012"/>
            <a:ext cx="1221343"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13344" y="3828346"/>
            <a:ext cx="605307" cy="369332"/>
          </a:xfrm>
          <a:prstGeom prst="rect">
            <a:avLst/>
          </a:prstGeom>
          <a:noFill/>
        </p:spPr>
        <p:txBody>
          <a:bodyPr wrap="square" rtlCol="0">
            <a:spAutoFit/>
          </a:bodyPr>
          <a:lstStyle/>
          <a:p>
            <a:r>
              <a:rPr lang="en-US" dirty="0" smtClean="0"/>
              <a:t>A</a:t>
            </a:r>
            <a:endParaRPr lang="en-GB" dirty="0"/>
          </a:p>
        </p:txBody>
      </p:sp>
      <p:sp>
        <p:nvSpPr>
          <p:cNvPr id="17" name="TextBox 16"/>
          <p:cNvSpPr txBox="1"/>
          <p:nvPr/>
        </p:nvSpPr>
        <p:spPr>
          <a:xfrm>
            <a:off x="3094944" y="3941215"/>
            <a:ext cx="605307" cy="369332"/>
          </a:xfrm>
          <a:prstGeom prst="rect">
            <a:avLst/>
          </a:prstGeom>
          <a:noFill/>
        </p:spPr>
        <p:txBody>
          <a:bodyPr wrap="square" rtlCol="0">
            <a:spAutoFit/>
          </a:bodyPr>
          <a:lstStyle/>
          <a:p>
            <a:r>
              <a:rPr lang="en-US" dirty="0"/>
              <a:t>B</a:t>
            </a:r>
            <a:endParaRPr lang="en-GB" dirty="0"/>
          </a:p>
        </p:txBody>
      </p:sp>
      <p:sp>
        <p:nvSpPr>
          <p:cNvPr id="18" name="TextBox 17"/>
          <p:cNvSpPr txBox="1"/>
          <p:nvPr/>
        </p:nvSpPr>
        <p:spPr>
          <a:xfrm>
            <a:off x="8408037" y="5184960"/>
            <a:ext cx="2229912" cy="400110"/>
          </a:xfrm>
          <a:prstGeom prst="rect">
            <a:avLst/>
          </a:prstGeom>
          <a:noFill/>
        </p:spPr>
        <p:txBody>
          <a:bodyPr wrap="square" rtlCol="0">
            <a:spAutoFit/>
          </a:bodyPr>
          <a:lstStyle/>
          <a:p>
            <a:r>
              <a:rPr lang="en-US" sz="2000" dirty="0" smtClean="0"/>
              <a:t>A – MM region</a:t>
            </a:r>
            <a:endParaRPr lang="en-GB" sz="2000" dirty="0"/>
          </a:p>
        </p:txBody>
      </p:sp>
      <p:sp>
        <p:nvSpPr>
          <p:cNvPr id="19" name="TextBox 18"/>
          <p:cNvSpPr txBox="1"/>
          <p:nvPr/>
        </p:nvSpPr>
        <p:spPr>
          <a:xfrm>
            <a:off x="8408037" y="5554292"/>
            <a:ext cx="2023850" cy="400110"/>
          </a:xfrm>
          <a:prstGeom prst="rect">
            <a:avLst/>
          </a:prstGeom>
          <a:noFill/>
        </p:spPr>
        <p:txBody>
          <a:bodyPr wrap="square" rtlCol="0">
            <a:spAutoFit/>
          </a:bodyPr>
          <a:lstStyle/>
          <a:p>
            <a:r>
              <a:rPr lang="en-US" sz="2000" dirty="0" smtClean="0"/>
              <a:t>B – QM region</a:t>
            </a:r>
            <a:endParaRPr lang="en-GB" sz="2000" dirty="0"/>
          </a:p>
        </p:txBody>
      </p:sp>
    </p:spTree>
    <p:extLst>
      <p:ext uri="{BB962C8B-B14F-4D97-AF65-F5344CB8AC3E}">
        <p14:creationId xmlns:p14="http://schemas.microsoft.com/office/powerpoint/2010/main" val="221166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908"/>
            <a:ext cx="10515600" cy="1325563"/>
          </a:xfrm>
        </p:spPr>
        <p:txBody>
          <a:bodyPr/>
          <a:lstStyle/>
          <a:p>
            <a:r>
              <a:rPr lang="en-GB" b="1" dirty="0" smtClean="0"/>
              <a:t>QM–MM partitioning</a:t>
            </a:r>
            <a:endParaRPr lang="en-GB" b="1" dirty="0"/>
          </a:p>
        </p:txBody>
      </p:sp>
      <p:sp>
        <p:nvSpPr>
          <p:cNvPr id="3" name="Content Placeholder 2"/>
          <p:cNvSpPr>
            <a:spLocks noGrp="1"/>
          </p:cNvSpPr>
          <p:nvPr>
            <p:ph idx="1"/>
          </p:nvPr>
        </p:nvSpPr>
        <p:spPr>
          <a:xfrm>
            <a:off x="568010" y="1847850"/>
            <a:ext cx="10515600" cy="4351338"/>
          </a:xfrm>
        </p:spPr>
        <p:txBody>
          <a:bodyPr>
            <a:normAutofit/>
          </a:bodyPr>
          <a:lstStyle/>
          <a:p>
            <a:pPr marL="0" indent="0" algn="just">
              <a:buNone/>
            </a:pPr>
            <a:endParaRPr lang="en-US" dirty="0"/>
          </a:p>
          <a:p>
            <a:pPr algn="just"/>
            <a:endParaRPr lang="en-US" dirty="0" smtClean="0"/>
          </a:p>
          <a:p>
            <a:pPr algn="just"/>
            <a:endParaRPr lang="en-US" dirty="0"/>
          </a:p>
          <a:p>
            <a:pPr algn="just"/>
            <a:endParaRPr lang="en-US" dirty="0" smtClean="0"/>
          </a:p>
          <a:p>
            <a:pPr marL="0" indent="0" algn="just">
              <a:buNone/>
            </a:pPr>
            <a:endParaRPr lang="en-US" dirty="0"/>
          </a:p>
        </p:txBody>
      </p:sp>
      <p:sp>
        <p:nvSpPr>
          <p:cNvPr id="4" name="Slide Number Placeholder 3"/>
          <p:cNvSpPr>
            <a:spLocks noGrp="1"/>
          </p:cNvSpPr>
          <p:nvPr>
            <p:ph type="sldNum" sz="quarter" idx="12"/>
          </p:nvPr>
        </p:nvSpPr>
        <p:spPr/>
        <p:txBody>
          <a:bodyPr/>
          <a:lstStyle/>
          <a:p>
            <a:fld id="{EE2AFBF9-3608-46D9-B7C8-6FAC58B211BE}" type="slidenum">
              <a:rPr lang="en-GB" smtClean="0"/>
              <a:t>7</a:t>
            </a:fld>
            <a:endParaRPr lang="en-GB"/>
          </a:p>
        </p:txBody>
      </p:sp>
      <p:sp>
        <p:nvSpPr>
          <p:cNvPr id="13" name="Oval 12"/>
          <p:cNvSpPr/>
          <p:nvPr/>
        </p:nvSpPr>
        <p:spPr>
          <a:xfrm>
            <a:off x="2919212" y="1355888"/>
            <a:ext cx="6141612" cy="535022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9310887" y="3817462"/>
            <a:ext cx="2743737" cy="369332"/>
          </a:xfrm>
          <a:prstGeom prst="rect">
            <a:avLst/>
          </a:prstGeom>
          <a:noFill/>
        </p:spPr>
        <p:txBody>
          <a:bodyPr wrap="square" rtlCol="0">
            <a:spAutoFit/>
          </a:bodyPr>
          <a:lstStyle/>
          <a:p>
            <a:r>
              <a:rPr lang="en-US" dirty="0" smtClean="0"/>
              <a:t>Boundary region</a:t>
            </a:r>
            <a:endParaRPr lang="en-GB" dirty="0"/>
          </a:p>
        </p:txBody>
      </p:sp>
      <p:cxnSp>
        <p:nvCxnSpPr>
          <p:cNvPr id="12" name="Straight Arrow Connector 11"/>
          <p:cNvCxnSpPr/>
          <p:nvPr/>
        </p:nvCxnSpPr>
        <p:spPr>
          <a:xfrm>
            <a:off x="7065130" y="4027886"/>
            <a:ext cx="228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158424" y="3163627"/>
            <a:ext cx="1875151" cy="1734743"/>
          </a:xfrm>
          <a:prstGeom prst="ellipse">
            <a:avLst/>
          </a:prstGeom>
          <a:solidFill>
            <a:srgbClr val="00B0F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206621" y="5339873"/>
            <a:ext cx="2533584" cy="369332"/>
          </a:xfrm>
          <a:prstGeom prst="rect">
            <a:avLst/>
          </a:prstGeom>
          <a:noFill/>
        </p:spPr>
        <p:txBody>
          <a:bodyPr wrap="square" rtlCol="0">
            <a:spAutoFit/>
          </a:bodyPr>
          <a:lstStyle/>
          <a:p>
            <a:r>
              <a:rPr lang="en-US" b="1" dirty="0" smtClean="0"/>
              <a:t>MM: </a:t>
            </a:r>
            <a:r>
              <a:rPr lang="en-US" dirty="0" smtClean="0"/>
              <a:t>outer region</a:t>
            </a:r>
            <a:endParaRPr lang="en-GB" b="1" dirty="0"/>
          </a:p>
        </p:txBody>
      </p:sp>
      <p:sp>
        <p:nvSpPr>
          <p:cNvPr id="15" name="TextBox 14"/>
          <p:cNvSpPr txBox="1"/>
          <p:nvPr/>
        </p:nvSpPr>
        <p:spPr>
          <a:xfrm>
            <a:off x="5206621" y="3838853"/>
            <a:ext cx="1981502" cy="369332"/>
          </a:xfrm>
          <a:prstGeom prst="rect">
            <a:avLst/>
          </a:prstGeom>
          <a:noFill/>
        </p:spPr>
        <p:txBody>
          <a:bodyPr wrap="square" rtlCol="0">
            <a:spAutoFit/>
          </a:bodyPr>
          <a:lstStyle/>
          <a:p>
            <a:r>
              <a:rPr lang="en-US" b="1" dirty="0" smtClean="0"/>
              <a:t>QM: </a:t>
            </a:r>
            <a:r>
              <a:rPr lang="en-US" dirty="0" smtClean="0"/>
              <a:t>inner region</a:t>
            </a:r>
            <a:endParaRPr lang="en-GB" b="1" dirty="0"/>
          </a:p>
        </p:txBody>
      </p:sp>
    </p:spTree>
    <p:extLst>
      <p:ext uri="{BB962C8B-B14F-4D97-AF65-F5344CB8AC3E}">
        <p14:creationId xmlns:p14="http://schemas.microsoft.com/office/powerpoint/2010/main" val="419049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P spid="14" grpId="0" animBg="1"/>
      <p:bldP spid="9"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QM/MM Boundary region</a:t>
            </a:r>
            <a:endParaRPr lang="en-GB" b="1" dirty="0"/>
          </a:p>
        </p:txBody>
      </p:sp>
      <p:sp>
        <p:nvSpPr>
          <p:cNvPr id="3" name="Content Placeholder 2"/>
          <p:cNvSpPr>
            <a:spLocks noGrp="1"/>
          </p:cNvSpPr>
          <p:nvPr>
            <p:ph idx="1"/>
          </p:nvPr>
        </p:nvSpPr>
        <p:spPr>
          <a:xfrm>
            <a:off x="838200" y="1825625"/>
            <a:ext cx="10293626" cy="4351338"/>
          </a:xfrm>
        </p:spPr>
        <p:txBody>
          <a:bodyPr/>
          <a:lstStyle/>
          <a:p>
            <a:pPr marL="0" indent="0">
              <a:buNone/>
            </a:pPr>
            <a:endParaRPr lang="en-US" dirty="0" smtClean="0"/>
          </a:p>
          <a:p>
            <a:pPr marL="0" indent="0">
              <a:buNone/>
            </a:pPr>
            <a:endParaRPr lang="en-US" dirty="0"/>
          </a:p>
          <a:p>
            <a:pPr marL="0" indent="0">
              <a:buNone/>
            </a:pPr>
            <a:r>
              <a:rPr lang="en-US" dirty="0" smtClean="0"/>
              <a:t>The term boundary region is used rather loosely to designate the region where the standard QM and MM procedures are modified or augmented in any way. </a:t>
            </a:r>
          </a:p>
        </p:txBody>
      </p:sp>
      <p:sp>
        <p:nvSpPr>
          <p:cNvPr id="4" name="Slide Number Placeholder 3"/>
          <p:cNvSpPr>
            <a:spLocks noGrp="1"/>
          </p:cNvSpPr>
          <p:nvPr>
            <p:ph type="sldNum" sz="quarter" idx="12"/>
          </p:nvPr>
        </p:nvSpPr>
        <p:spPr/>
        <p:txBody>
          <a:bodyPr/>
          <a:lstStyle/>
          <a:p>
            <a:fld id="{EE2AFBF9-3608-46D9-B7C8-6FAC58B211BE}" type="slidenum">
              <a:rPr lang="en-GB" smtClean="0"/>
              <a:t>8</a:t>
            </a:fld>
            <a:endParaRPr lang="en-GB"/>
          </a:p>
        </p:txBody>
      </p:sp>
    </p:spTree>
    <p:extLst>
      <p:ext uri="{BB962C8B-B14F-4D97-AF65-F5344CB8AC3E}">
        <p14:creationId xmlns:p14="http://schemas.microsoft.com/office/powerpoint/2010/main" val="3907880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Choice of the QM/MM boundary </a:t>
            </a:r>
            <a:endParaRPr lang="en-GB" b="1" dirty="0"/>
          </a:p>
        </p:txBody>
      </p:sp>
      <p:sp>
        <p:nvSpPr>
          <p:cNvPr id="3" name="Content Placeholder 2"/>
          <p:cNvSpPr>
            <a:spLocks noGrp="1"/>
          </p:cNvSpPr>
          <p:nvPr>
            <p:ph idx="1"/>
          </p:nvPr>
        </p:nvSpPr>
        <p:spPr/>
        <p:txBody>
          <a:bodyPr/>
          <a:lstStyle/>
          <a:p>
            <a:r>
              <a:rPr lang="en-US" dirty="0" smtClean="0"/>
              <a:t>Ideally far away from reactive </a:t>
            </a:r>
            <a:r>
              <a:rPr lang="en-US" dirty="0" err="1" smtClean="0"/>
              <a:t>centre</a:t>
            </a:r>
            <a:r>
              <a:rPr lang="en-US" dirty="0" smtClean="0"/>
              <a:t>.</a:t>
            </a:r>
          </a:p>
          <a:p>
            <a:r>
              <a:rPr lang="en-US" dirty="0" smtClean="0"/>
              <a:t>Bond </a:t>
            </a:r>
            <a:r>
              <a:rPr lang="en-US" dirty="0"/>
              <a:t>formation and bond-breaking </a:t>
            </a:r>
            <a:r>
              <a:rPr lang="en-US" dirty="0" smtClean="0"/>
              <a:t>processes?</a:t>
            </a:r>
          </a:p>
          <a:p>
            <a:pPr marL="0" indent="0">
              <a:buNone/>
            </a:pPr>
            <a:r>
              <a:rPr lang="en-US" dirty="0" smtClean="0"/>
              <a:t> </a:t>
            </a:r>
            <a:endParaRPr lang="en-GB" dirty="0"/>
          </a:p>
        </p:txBody>
      </p:sp>
      <p:sp>
        <p:nvSpPr>
          <p:cNvPr id="4" name="Slide Number Placeholder 3"/>
          <p:cNvSpPr>
            <a:spLocks noGrp="1"/>
          </p:cNvSpPr>
          <p:nvPr>
            <p:ph type="sldNum" sz="quarter" idx="12"/>
          </p:nvPr>
        </p:nvSpPr>
        <p:spPr/>
        <p:txBody>
          <a:bodyPr/>
          <a:lstStyle/>
          <a:p>
            <a:fld id="{EE2AFBF9-3608-46D9-B7C8-6FAC58B211BE}" type="slidenum">
              <a:rPr lang="en-GB" smtClean="0"/>
              <a:t>9</a:t>
            </a:fld>
            <a:endParaRPr lang="en-GB"/>
          </a:p>
        </p:txBody>
      </p:sp>
      <p:pic>
        <p:nvPicPr>
          <p:cNvPr id="1026" name="Picture 2" descr="Description un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7175" y="3164603"/>
            <a:ext cx="3124854" cy="3012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427113"/>
            <a:ext cx="8371268" cy="430887"/>
          </a:xfrm>
          <a:prstGeom prst="rect">
            <a:avLst/>
          </a:prstGeom>
          <a:noFill/>
        </p:spPr>
        <p:txBody>
          <a:bodyPr wrap="square" rtlCol="0">
            <a:spAutoFit/>
          </a:bodyPr>
          <a:lstStyle/>
          <a:p>
            <a:r>
              <a:rPr lang="en-GB" sz="1100" dirty="0"/>
              <a:t>Sousa, S., </a:t>
            </a:r>
            <a:r>
              <a:rPr lang="en-GB" sz="1100" dirty="0" err="1"/>
              <a:t>Ribeiro</a:t>
            </a:r>
            <a:r>
              <a:rPr lang="en-GB" sz="1100" dirty="0"/>
              <a:t>, A., </a:t>
            </a:r>
            <a:r>
              <a:rPr lang="en-GB" sz="1100" dirty="0" err="1"/>
              <a:t>Neves</a:t>
            </a:r>
            <a:r>
              <a:rPr lang="en-GB" sz="1100" dirty="0"/>
              <a:t>, R., </a:t>
            </a:r>
            <a:r>
              <a:rPr lang="en-GB" sz="1100" dirty="0" err="1"/>
              <a:t>Brás</a:t>
            </a:r>
            <a:r>
              <a:rPr lang="en-GB" sz="1100" dirty="0"/>
              <a:t>, N., </a:t>
            </a:r>
            <a:r>
              <a:rPr lang="en-GB" sz="1100" dirty="0" err="1"/>
              <a:t>Cerqueira</a:t>
            </a:r>
            <a:r>
              <a:rPr lang="en-GB" sz="1100" dirty="0"/>
              <a:t>, N., </a:t>
            </a:r>
            <a:r>
              <a:rPr lang="en-GB" sz="1100" dirty="0" err="1"/>
              <a:t>Fernandes</a:t>
            </a:r>
            <a:r>
              <a:rPr lang="en-GB" sz="1100" dirty="0"/>
              <a:t>, P. and Ramos, M., 2016. Application of quantum mechanics/molecular mechanics methods in the study of enzymatic reaction mechanisms. </a:t>
            </a:r>
            <a:r>
              <a:rPr lang="en-GB" sz="1100" i="1" dirty="0"/>
              <a:t>WIREs Computational Molecular Science</a:t>
            </a:r>
            <a:r>
              <a:rPr lang="en-GB" sz="1100" dirty="0"/>
              <a:t>, 7(2).</a:t>
            </a:r>
          </a:p>
        </p:txBody>
      </p:sp>
    </p:spTree>
    <p:extLst>
      <p:ext uri="{BB962C8B-B14F-4D97-AF65-F5344CB8AC3E}">
        <p14:creationId xmlns:p14="http://schemas.microsoft.com/office/powerpoint/2010/main" val="3774876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2502</TotalTime>
  <Words>1553</Words>
  <Application>Microsoft Office PowerPoint</Application>
  <PresentationFormat>Widescreen</PresentationFormat>
  <Paragraphs>178</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vt:lpstr>
      <vt:lpstr>Calibri</vt:lpstr>
      <vt:lpstr>Calibri Light</vt:lpstr>
      <vt:lpstr>Wingdings</vt:lpstr>
      <vt:lpstr>Office Theme</vt:lpstr>
      <vt:lpstr>Hybrid Quantum Mechanics/ Molecular Mechanics (QM/MM) Approach </vt:lpstr>
      <vt:lpstr>Introduction</vt:lpstr>
      <vt:lpstr>Introduction (Contd.)</vt:lpstr>
      <vt:lpstr>PowerPoint Presentation</vt:lpstr>
      <vt:lpstr>QM/MM approach; a big picture</vt:lpstr>
      <vt:lpstr>PowerPoint Presentation</vt:lpstr>
      <vt:lpstr>QM–MM partitioning</vt:lpstr>
      <vt:lpstr>QM/MM Boundary region</vt:lpstr>
      <vt:lpstr>Choice of the QM/MM boundary </vt:lpstr>
      <vt:lpstr>Choice of the QM level</vt:lpstr>
      <vt:lpstr>Choice of the QM level (Contd.)</vt:lpstr>
      <vt:lpstr>What is a Basis Set?</vt:lpstr>
      <vt:lpstr>QM methods; accuracy vs cost</vt:lpstr>
      <vt:lpstr>QM methods; basis sets and levels </vt:lpstr>
      <vt:lpstr>PowerPoint Presentation</vt:lpstr>
      <vt:lpstr>PowerPoint Presentation</vt:lpstr>
      <vt:lpstr>QM methods; solvent phases</vt:lpstr>
      <vt:lpstr>Potential Energy of QM region</vt:lpstr>
      <vt:lpstr>MM Methods</vt:lpstr>
      <vt:lpstr>Potential Energy of MM region</vt:lpstr>
      <vt:lpstr>MM (Contd.)</vt:lpstr>
      <vt:lpstr>QM/MM methods for biomolecular systems</vt:lpstr>
      <vt:lpstr>PowerPoint Presentation</vt:lpstr>
      <vt:lpstr>The QM/MM Energy Expression; Subtractive and Additive QM/MM Schemes</vt:lpstr>
      <vt:lpstr>The QM/MM Energy Expression (Contd.)</vt:lpstr>
      <vt:lpstr>The QM/MM Energy Expression (Contd.)</vt:lpstr>
      <vt:lpstr>The Electrostatic QM–MM Interaction</vt:lpstr>
      <vt:lpstr>Other Nonbonded and Bonded QM–MM Interactions</vt:lpstr>
      <vt:lpstr>Potential Energy Surface for a reaction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Quantum Mechanics/ Molecular Mechanics (QM/MM) Approach</dc:title>
  <dc:creator>Sivanujan Suthaharan</dc:creator>
  <cp:lastModifiedBy>Sivanujan Suthaharan</cp:lastModifiedBy>
  <cp:revision>60</cp:revision>
  <dcterms:created xsi:type="dcterms:W3CDTF">2022-03-07T13:09:49Z</dcterms:created>
  <dcterms:modified xsi:type="dcterms:W3CDTF">2022-03-16T15:28:26Z</dcterms:modified>
</cp:coreProperties>
</file>