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0" r:id="rId3"/>
    <p:sldId id="269" r:id="rId4"/>
    <p:sldId id="262" r:id="rId5"/>
    <p:sldId id="264" r:id="rId6"/>
    <p:sldId id="270" r:id="rId7"/>
    <p:sldId id="265" r:id="rId8"/>
    <p:sldId id="263" r:id="rId9"/>
    <p:sldId id="268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90" d="100"/>
          <a:sy n="90" d="100"/>
        </p:scale>
        <p:origin x="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A3BAF-AD95-4C4D-8158-ECE6810C100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B83A1-C4D6-4D9B-BB63-8A25F910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94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protocols may not be reproducible and semi-automation often played a role to generate parameters, optimizing for speedy parameter generation and wide coverage, and not for chemical consistency, interpretability, reliability, and sustainability.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B83A1-C4D6-4D9B-BB63-8A25F91006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20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64485-F372-47FD-9114-0D63BE90F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CD92C-D911-4BB3-822F-2E3ED6D11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B8C4A-F13D-4E11-8819-1A40188AE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FB76-D9DD-4D57-A4A2-B673A96EEC2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4DB7E-6195-4D4B-A4BC-D626CE7E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62577-6EAE-4AA8-8803-A2E97429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5299-1616-4F55-9466-79157EA0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6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34683-C857-4736-9471-77C2BFBC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D970F-3E94-4BAC-BA34-7FEAE7DF4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A7BD3-282B-49D6-8DDC-5FF0DA33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FB76-D9DD-4D57-A4A2-B673A96EEC2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FE91B-6A4A-4003-8A52-3D503C61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5AA47-5575-4438-A64A-AF288A9E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5299-1616-4F55-9466-79157EA0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2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A1DCD-C512-479F-B817-8E5C26AE6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1A54D-C0C9-40FC-BFB6-308B1A33D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6027E-79A2-40CF-8478-AC1223EEB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FB76-D9DD-4D57-A4A2-B673A96EEC2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8A1F4-0AA1-4389-B0A4-F928571D0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EA9BE-20F8-44B1-BCFB-24CA6BC6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5299-1616-4F55-9466-79157EA0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2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AB67-95BE-47DD-A856-899F6AEF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F270F-AF47-48EE-BD12-125224DEB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90BDA-32CF-416F-AB47-C5B19FC4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FB76-D9DD-4D57-A4A2-B673A96EEC2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E2B5D-EE7C-47C8-92C0-B36CBE42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01E8F-E124-4749-AD80-C33B889E7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5299-1616-4F55-9466-79157EA0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2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B0EBD-C74B-4A43-AC2B-753A2DA46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4AEA3-6621-45D9-9AFA-69276A47B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0E34D-D634-4FAB-AD46-61B5A7C4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FB76-D9DD-4D57-A4A2-B673A96EEC2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99AE-7D49-4E7E-BA0C-57820077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4C683-6C04-451E-BE93-9C969337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5299-1616-4F55-9466-79157EA0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5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F98B-86FA-4231-8CE5-58227ADD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3725E-1C2A-4346-A547-AEC2C8004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7C5EB-EFF1-4224-BA69-FE602A2BF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3565A-1918-4253-A12F-1651E6960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FB76-D9DD-4D57-A4A2-B673A96EEC2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FAD7-7419-4DCA-A2D8-8DC48AE4B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75538-0FD6-4D0A-9C30-C0D3984C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5299-1616-4F55-9466-79157EA0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8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CA83-4803-4BA7-A0D4-5F3F90372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74826-46B1-4CF6-AA09-85CFE17A7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F41E6-0DD2-42AD-A44C-533E4A626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8E9702-2EF6-4871-AFB1-F5A403B15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ACB44F-479F-4375-BF28-7E8CCDB0A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71A0F-6E2B-4185-8D4F-7129BD639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FB76-D9DD-4D57-A4A2-B673A96EEC2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7AB963-6866-42F3-B50A-AC547A2CB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69FDF4-2E7F-48A3-BC6A-2162FA8A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5299-1616-4F55-9466-79157EA0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7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89B17-E3A8-43F9-A01D-F73D3B3B9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E989D-C0EA-4B5B-A268-A28D0ABE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FB76-D9DD-4D57-A4A2-B673A96EEC2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918B3-681D-4BA1-BB61-17B80F533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5F3A0-26B8-48F8-8317-6F98D54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5299-1616-4F55-9466-79157EA0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2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0073FE-4150-48BA-A443-52A67863F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FB76-D9DD-4D57-A4A2-B673A96EEC2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43EE0-18B2-46EB-939F-6234A015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3DAED-DDD8-4BCE-AC7E-FB0E31506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5299-1616-4F55-9466-79157EA0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F6BD-B013-4EDF-A2DF-F7FB39B6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F0D30-E5D7-42FD-B450-4C253921A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BFC01-FA9B-46C4-9420-44A12141B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6571B-C74D-4505-8469-C6422103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FB76-D9DD-4D57-A4A2-B673A96EEC2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56B29-532F-4AF4-BF9A-D35CB532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EB7AA-EADA-4909-8FD2-64D4F39D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5299-1616-4F55-9466-79157EA0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5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255B-C7AB-4251-A007-614048381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B15F0-F8DD-4608-B65D-B52EC219D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25AF9-76A8-4D7B-82F9-63777495B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5B68B-7E4B-4F53-8DE5-4320E4E4D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FB76-D9DD-4D57-A4A2-B673A96EEC2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2214B-AAC4-4CBD-91EB-EB4BA0CB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48D11-8235-4C00-BFBA-214906F7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D5299-1616-4F55-9466-79157EA0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6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DC3596-DFC0-42AB-8F39-DBAB88B1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31E7E-E5D8-4EA2-9354-38C2FED84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AC0D3-741E-4953-BF49-C557762F7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2FB76-D9DD-4D57-A4A2-B673A96EEC2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5616D-9052-4680-A977-981FD17E3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37DDB-9029-400A-BFD3-F4AC2DD48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D5299-1616-4F55-9466-79157EA0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0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EDCB-EE6B-48E7-AC20-60D83744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Force Field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99D21-A365-4403-95EF-D02F85F2B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This module will introduce you to:</a:t>
            </a:r>
          </a:p>
          <a:p>
            <a:pPr lvl="1"/>
            <a:r>
              <a:rPr lang="en-US" sz="2000" dirty="0">
                <a:latin typeface="Comic Sans MS" panose="030F0702030302020204" pitchFamily="66" charset="0"/>
              </a:rPr>
              <a:t>What force fields are, and their application to molecular dynamics simulations.</a:t>
            </a:r>
          </a:p>
          <a:p>
            <a:pPr lvl="1"/>
            <a:r>
              <a:rPr lang="en-US" sz="2000" dirty="0">
                <a:latin typeface="Comic Sans MS" panose="030F0702030302020204" pitchFamily="66" charset="0"/>
              </a:rPr>
              <a:t>Information contained in force field parameter files, and how it is utilized.</a:t>
            </a:r>
          </a:p>
          <a:p>
            <a:pPr lvl="1"/>
            <a:r>
              <a:rPr lang="en-US" sz="2000" dirty="0">
                <a:latin typeface="Comic Sans MS" panose="030F0702030302020204" pitchFamily="66" charset="0"/>
              </a:rPr>
              <a:t>How force field parameter files are generated, and how force field parameters are chosen.</a:t>
            </a:r>
          </a:p>
          <a:p>
            <a:pPr marL="457200" lvl="1" indent="0">
              <a:buNone/>
            </a:pP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At the conclusion of this module, you will:</a:t>
            </a:r>
          </a:p>
          <a:p>
            <a:pPr lvl="1"/>
            <a:r>
              <a:rPr lang="en-US" sz="2000" dirty="0">
                <a:latin typeface="Comic Sans MS" panose="030F0702030302020204" pitchFamily="66" charset="0"/>
              </a:rPr>
              <a:t>Understand the physics behind force field calculations.</a:t>
            </a:r>
          </a:p>
          <a:p>
            <a:pPr lvl="1"/>
            <a:r>
              <a:rPr lang="en-US" sz="2000" dirty="0">
                <a:latin typeface="Comic Sans MS" panose="030F0702030302020204" pitchFamily="66" charset="0"/>
              </a:rPr>
              <a:t>Parameterize your own biomolecular system.</a:t>
            </a:r>
          </a:p>
        </p:txBody>
      </p:sp>
    </p:spTree>
    <p:extLst>
      <p:ext uri="{BB962C8B-B14F-4D97-AF65-F5344CB8AC3E}">
        <p14:creationId xmlns:p14="http://schemas.microsoft.com/office/powerpoint/2010/main" val="431300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E580F0-11AF-4E33-B08F-4A53CDCB6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3" y="423331"/>
            <a:ext cx="11277600" cy="6172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mic Sans MS" panose="030F0702030302020204" pitchFamily="66" charset="0"/>
              </a:rPr>
              <a:t>Lab-Overview</a:t>
            </a:r>
          </a:p>
          <a:p>
            <a:pPr marL="0" indent="0">
              <a:buNone/>
            </a:pPr>
            <a:endParaRPr lang="en-US" sz="18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800" dirty="0">
                <a:latin typeface="Comic Sans MS" panose="030F0702030302020204" pitchFamily="66" charset="0"/>
              </a:rPr>
              <a:t>Necessary Input : .</a:t>
            </a:r>
            <a:r>
              <a:rPr lang="en-US" sz="1800" dirty="0" err="1">
                <a:latin typeface="Comic Sans MS" panose="030F0702030302020204" pitchFamily="66" charset="0"/>
              </a:rPr>
              <a:t>pdb</a:t>
            </a:r>
            <a:r>
              <a:rPr lang="en-US" sz="1800" dirty="0">
                <a:latin typeface="Comic Sans MS" panose="030F0702030302020204" pitchFamily="66" charset="0"/>
              </a:rPr>
              <a:t> file describing the docked drug’s coordinates.</a:t>
            </a:r>
          </a:p>
          <a:p>
            <a:pPr marL="0" indent="0">
              <a:buNone/>
            </a:pPr>
            <a:endParaRPr lang="en-US" sz="18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800" dirty="0">
                <a:latin typeface="Comic Sans MS" panose="030F0702030302020204" pitchFamily="66" charset="0"/>
              </a:rPr>
              <a:t>TASK 1 : Add hydrogens to the </a:t>
            </a:r>
            <a:r>
              <a:rPr lang="en-US" sz="1800" u="sng" dirty="0">
                <a:latin typeface="Comic Sans MS" panose="030F0702030302020204" pitchFamily="66" charset="0"/>
              </a:rPr>
              <a:t>protein</a:t>
            </a:r>
            <a:r>
              <a:rPr lang="en-US" sz="1800" dirty="0">
                <a:latin typeface="Comic Sans MS" panose="030F0702030302020204" pitchFamily="66" charset="0"/>
              </a:rPr>
              <a:t>, parameterize it, and observe it’s net charge.</a:t>
            </a:r>
          </a:p>
          <a:p>
            <a:pPr marL="0" indent="0">
              <a:buNone/>
            </a:pPr>
            <a:endParaRPr lang="en-US" sz="18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800" dirty="0">
                <a:latin typeface="Comic Sans MS" panose="030F0702030302020204" pitchFamily="66" charset="0"/>
              </a:rPr>
              <a:t>TASK 2 : Add hydrogens to the </a:t>
            </a:r>
            <a:r>
              <a:rPr lang="en-US" sz="1800" u="sng" dirty="0">
                <a:latin typeface="Comic Sans MS" panose="030F0702030302020204" pitchFamily="66" charset="0"/>
              </a:rPr>
              <a:t>ligand</a:t>
            </a:r>
            <a:r>
              <a:rPr lang="en-US" sz="1800" dirty="0">
                <a:latin typeface="Comic Sans MS" panose="030F0702030302020204" pitchFamily="66" charset="0"/>
              </a:rPr>
              <a:t> (docked drug), parameterize it, and save the parameters.</a:t>
            </a:r>
          </a:p>
          <a:p>
            <a:pPr marL="0" indent="0">
              <a:buNone/>
            </a:pPr>
            <a:endParaRPr lang="en-US" sz="18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800" dirty="0">
                <a:latin typeface="Comic Sans MS" panose="030F0702030302020204" pitchFamily="66" charset="0"/>
              </a:rPr>
              <a:t>TASK 3 : Create a </a:t>
            </a:r>
            <a:r>
              <a:rPr lang="en-US" sz="1800" dirty="0" err="1">
                <a:latin typeface="Comic Sans MS" panose="030F0702030302020204" pitchFamily="66" charset="0"/>
              </a:rPr>
              <a:t>pdb</a:t>
            </a:r>
            <a:r>
              <a:rPr lang="en-US" sz="1800" dirty="0">
                <a:latin typeface="Comic Sans MS" panose="030F0702030302020204" pitchFamily="66" charset="0"/>
              </a:rPr>
              <a:t> file of the </a:t>
            </a:r>
            <a:r>
              <a:rPr lang="en-US" sz="1800" u="sng" dirty="0">
                <a:latin typeface="Comic Sans MS" panose="030F0702030302020204" pitchFamily="66" charset="0"/>
              </a:rPr>
              <a:t>complex</a:t>
            </a:r>
            <a:r>
              <a:rPr lang="en-US" sz="1800" dirty="0">
                <a:latin typeface="Comic Sans MS" panose="030F0702030302020204" pitchFamily="66" charset="0"/>
              </a:rPr>
              <a:t> (the </a:t>
            </a:r>
            <a:r>
              <a:rPr lang="en-US" sz="1800" u="sng" dirty="0">
                <a:latin typeface="Comic Sans MS" panose="030F0702030302020204" pitchFamily="66" charset="0"/>
              </a:rPr>
              <a:t>protein and ligand together</a:t>
            </a:r>
            <a:r>
              <a:rPr lang="en-US" sz="1800" dirty="0">
                <a:latin typeface="Comic Sans MS" panose="030F0702030302020204" pitchFamily="66" charset="0"/>
              </a:rPr>
              <a:t> in one file)</a:t>
            </a:r>
          </a:p>
          <a:p>
            <a:pPr marL="0" indent="0">
              <a:buNone/>
            </a:pPr>
            <a:r>
              <a:rPr lang="en-US" sz="1800" dirty="0">
                <a:latin typeface="Comic Sans MS" panose="030F0702030302020204" pitchFamily="66" charset="0"/>
              </a:rPr>
              <a:t>		Add explicit water and ions (and membrane if applicable) to create a </a:t>
            </a:r>
            <a:r>
              <a:rPr lang="en-US" sz="1800" u="sng" dirty="0">
                <a:latin typeface="Comic Sans MS" panose="030F0702030302020204" pitchFamily="66" charset="0"/>
              </a:rPr>
              <a:t>system</a:t>
            </a:r>
            <a:r>
              <a:rPr lang="en-US" sz="1800" dirty="0">
                <a:latin typeface="Comic Sans MS" panose="030F0702030302020204" pitchFamily="66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latin typeface="Comic Sans MS" panose="030F0702030302020204" pitchFamily="66" charset="0"/>
              </a:rPr>
              <a:t>		Parameterize the entire </a:t>
            </a:r>
            <a:r>
              <a:rPr lang="en-US" sz="1800" u="sng" dirty="0">
                <a:latin typeface="Comic Sans MS" panose="030F0702030302020204" pitchFamily="66" charset="0"/>
              </a:rPr>
              <a:t>system</a:t>
            </a:r>
            <a:r>
              <a:rPr lang="en-US" sz="1800" dirty="0">
                <a:latin typeface="Comic Sans MS" panose="030F0702030302020204" pitchFamily="66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800" dirty="0">
                <a:latin typeface="Comic Sans MS" panose="030F0702030302020204" pitchFamily="66" charset="0"/>
              </a:rPr>
              <a:t>After completion of these tasks, you will have all necessary input files in order to perform molecular dynamics simulations on the </a:t>
            </a:r>
            <a:r>
              <a:rPr lang="en-US" sz="1800" dirty="0" err="1">
                <a:latin typeface="Comic Sans MS" panose="030F0702030302020204" pitchFamily="66" charset="0"/>
              </a:rPr>
              <a:t>paxlovid-Mpro</a:t>
            </a:r>
            <a:r>
              <a:rPr lang="en-US" sz="1800" dirty="0">
                <a:latin typeface="Comic Sans MS" panose="030F0702030302020204" pitchFamily="66" charset="0"/>
              </a:rPr>
              <a:t> system.</a:t>
            </a:r>
          </a:p>
        </p:txBody>
      </p:sp>
    </p:spTree>
    <p:extLst>
      <p:ext uri="{BB962C8B-B14F-4D97-AF65-F5344CB8AC3E}">
        <p14:creationId xmlns:p14="http://schemas.microsoft.com/office/powerpoint/2010/main" val="4104855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E580F0-11AF-4E33-B08F-4A53CDCB6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3" y="423331"/>
            <a:ext cx="11277600" cy="6172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mic Sans MS" panose="030F0702030302020204" pitchFamily="66" charset="0"/>
              </a:rPr>
              <a:t>Lab – File Names and Meanings</a:t>
            </a:r>
          </a:p>
          <a:p>
            <a:pPr marL="0" indent="0">
              <a:buNone/>
            </a:pPr>
            <a:endParaRPr lang="en-US" sz="1800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mic Sans MS" panose="030F0702030302020204" pitchFamily="66" charset="0"/>
              </a:rPr>
              <a:t>	</a:t>
            </a:r>
            <a:r>
              <a:rPr lang="en-US" sz="1800" b="1" u="sng" dirty="0">
                <a:latin typeface="Comic Sans MS" panose="030F0702030302020204" pitchFamily="66" charset="0"/>
              </a:rPr>
              <a:t>File Ending:		Name/Meaning:</a:t>
            </a:r>
          </a:p>
          <a:p>
            <a:pPr marL="0" indent="0">
              <a:buNone/>
            </a:pPr>
            <a:r>
              <a:rPr lang="en-US" sz="1800" dirty="0">
                <a:latin typeface="Comic Sans MS" panose="030F0702030302020204" pitchFamily="66" charset="0"/>
              </a:rPr>
              <a:t>	.</a:t>
            </a:r>
            <a:r>
              <a:rPr lang="en-US" sz="18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pdb</a:t>
            </a:r>
            <a:r>
              <a:rPr lang="en-US" sz="1800" dirty="0">
                <a:latin typeface="Comic Sans MS" panose="030F0702030302020204" pitchFamily="66" charset="0"/>
              </a:rPr>
              <a:t>			Protein Data Bank </a:t>
            </a:r>
            <a:r>
              <a:rPr lang="en-US" sz="1800" u="sng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structure</a:t>
            </a:r>
            <a:r>
              <a:rPr lang="en-US" sz="1800" dirty="0">
                <a:latin typeface="Comic Sans MS" panose="030F0702030302020204" pitchFamily="66" charset="0"/>
              </a:rPr>
              <a:t> file</a:t>
            </a:r>
          </a:p>
          <a:p>
            <a:pPr marL="0" indent="0">
              <a:buNone/>
            </a:pPr>
            <a:r>
              <a:rPr lang="en-US" sz="1800" dirty="0">
                <a:latin typeface="Comic Sans MS" panose="030F0702030302020204" pitchFamily="66" charset="0"/>
              </a:rPr>
              <a:t>	.</a:t>
            </a:r>
            <a:r>
              <a:rPr lang="en-US" sz="1800" dirty="0" err="1">
                <a:latin typeface="Comic Sans MS" panose="030F0702030302020204" pitchFamily="66" charset="0"/>
              </a:rPr>
              <a:t>pqr</a:t>
            </a:r>
            <a:r>
              <a:rPr lang="en-US" sz="1800" dirty="0">
                <a:latin typeface="Comic Sans MS" panose="030F0702030302020204" pitchFamily="66" charset="0"/>
              </a:rPr>
              <a:t>			A </a:t>
            </a:r>
            <a:r>
              <a:rPr lang="en-US" sz="1800" dirty="0" err="1">
                <a:latin typeface="Comic Sans MS" panose="030F0702030302020204" pitchFamily="66" charset="0"/>
              </a:rPr>
              <a:t>pdb</a:t>
            </a:r>
            <a:r>
              <a:rPr lang="en-US" sz="1800" dirty="0">
                <a:latin typeface="Comic Sans MS" panose="030F0702030302020204" pitchFamily="66" charset="0"/>
              </a:rPr>
              <a:t>, which includes charge (q) and radius (r)</a:t>
            </a:r>
          </a:p>
          <a:p>
            <a:pPr marL="0" indent="0">
              <a:buNone/>
            </a:pPr>
            <a:r>
              <a:rPr lang="en-US" sz="1800" dirty="0">
                <a:latin typeface="Comic Sans MS" panose="030F0702030302020204" pitchFamily="66" charset="0"/>
              </a:rPr>
              <a:t>	.</a:t>
            </a:r>
            <a:r>
              <a:rPr lang="en-US" sz="1800" dirty="0" err="1">
                <a:latin typeface="Comic Sans MS" panose="030F0702030302020204" pitchFamily="66" charset="0"/>
              </a:rPr>
              <a:t>pdbqt</a:t>
            </a:r>
            <a:r>
              <a:rPr lang="en-US" sz="1800" dirty="0">
                <a:latin typeface="Comic Sans MS" panose="030F0702030302020204" pitchFamily="66" charset="0"/>
              </a:rPr>
              <a:t>			A </a:t>
            </a:r>
            <a:r>
              <a:rPr lang="en-US" sz="1800" dirty="0" err="1">
                <a:latin typeface="Comic Sans MS" panose="030F0702030302020204" pitchFamily="66" charset="0"/>
              </a:rPr>
              <a:t>pdb</a:t>
            </a:r>
            <a:r>
              <a:rPr lang="en-US" sz="1800" dirty="0">
                <a:latin typeface="Comic Sans MS" panose="030F0702030302020204" pitchFamily="66" charset="0"/>
              </a:rPr>
              <a:t>, which includes </a:t>
            </a:r>
            <a:r>
              <a:rPr lang="en-US" sz="1800" dirty="0" err="1">
                <a:latin typeface="Comic Sans MS" panose="030F0702030302020204" pitchFamily="66" charset="0"/>
              </a:rPr>
              <a:t>Gasteiger</a:t>
            </a:r>
            <a:r>
              <a:rPr lang="en-US" sz="1800" dirty="0">
                <a:latin typeface="Comic Sans MS" panose="030F0702030302020204" pitchFamily="66" charset="0"/>
              </a:rPr>
              <a:t> charges (q) and </a:t>
            </a:r>
            <a:r>
              <a:rPr lang="en-US" sz="1800" dirty="0" err="1">
                <a:latin typeface="Comic Sans MS" panose="030F0702030302020204" pitchFamily="66" charset="0"/>
              </a:rPr>
              <a:t>Autodock</a:t>
            </a:r>
            <a:r>
              <a:rPr lang="en-US" sz="1800" dirty="0">
                <a:latin typeface="Comic Sans MS" panose="030F0702030302020204" pitchFamily="66" charset="0"/>
              </a:rPr>
              <a:t> atom type 				(t), this file type is specific to </a:t>
            </a:r>
            <a:r>
              <a:rPr lang="en-US" sz="1800" dirty="0" err="1">
                <a:latin typeface="Comic Sans MS" panose="030F0702030302020204" pitchFamily="66" charset="0"/>
              </a:rPr>
              <a:t>Autodock</a:t>
            </a:r>
            <a:endParaRPr lang="en-US" sz="18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800" dirty="0">
                <a:latin typeface="Comic Sans MS" panose="030F0702030302020204" pitchFamily="66" charset="0"/>
              </a:rPr>
              <a:t>	.</a:t>
            </a:r>
            <a:r>
              <a:rPr lang="en-US" sz="1800" dirty="0">
                <a:solidFill>
                  <a:srgbClr val="00B050"/>
                </a:solidFill>
                <a:latin typeface="Comic Sans MS" panose="030F0702030302020204" pitchFamily="66" charset="0"/>
              </a:rPr>
              <a:t>mol2</a:t>
            </a:r>
            <a:r>
              <a:rPr lang="en-US" sz="1800" dirty="0">
                <a:latin typeface="Comic Sans MS" panose="030F0702030302020204" pitchFamily="66" charset="0"/>
              </a:rPr>
              <a:t>			SYBYL format </a:t>
            </a:r>
            <a:r>
              <a:rPr lang="en-US" sz="1800" u="sng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structure</a:t>
            </a:r>
            <a:r>
              <a:rPr lang="en-US" sz="1800" dirty="0">
                <a:latin typeface="Comic Sans MS" panose="030F0702030302020204" pitchFamily="66" charset="0"/>
              </a:rPr>
              <a:t> File, describes structure in SYBYL format 					as opposed to .</a:t>
            </a:r>
            <a:r>
              <a:rPr lang="en-US" sz="1800" dirty="0" err="1">
                <a:latin typeface="Comic Sans MS" panose="030F0702030302020204" pitchFamily="66" charset="0"/>
              </a:rPr>
              <a:t>pdb</a:t>
            </a:r>
            <a:endParaRPr lang="en-US" sz="18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800" dirty="0">
                <a:latin typeface="Comic Sans MS" panose="030F0702030302020204" pitchFamily="66" charset="0"/>
              </a:rPr>
              <a:t>	.</a:t>
            </a:r>
            <a:r>
              <a:rPr lang="en-US" sz="1800" dirty="0" err="1">
                <a:solidFill>
                  <a:srgbClr val="00B050"/>
                </a:solidFill>
                <a:latin typeface="Comic Sans MS" panose="030F0702030302020204" pitchFamily="66" charset="0"/>
              </a:rPr>
              <a:t>frcmod</a:t>
            </a:r>
            <a:r>
              <a:rPr lang="en-US" sz="1800" dirty="0">
                <a:latin typeface="Comic Sans MS" panose="030F0702030302020204" pitchFamily="66" charset="0"/>
              </a:rPr>
              <a:t>			A </a:t>
            </a:r>
            <a:r>
              <a:rPr lang="en-US" sz="1800" u="sng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parameter</a:t>
            </a:r>
            <a:r>
              <a:rPr lang="en-US" sz="1800" dirty="0">
                <a:latin typeface="Comic Sans MS" panose="030F0702030302020204" pitchFamily="66" charset="0"/>
              </a:rPr>
              <a:t> file that can be loaded into </a:t>
            </a:r>
            <a:r>
              <a:rPr lang="en-US" sz="1800" dirty="0" err="1">
                <a:latin typeface="Comic Sans MS" panose="030F0702030302020204" pitchFamily="66" charset="0"/>
              </a:rPr>
              <a:t>tleap</a:t>
            </a:r>
            <a:r>
              <a:rPr lang="en-US" sz="1800" dirty="0">
                <a:latin typeface="Comic Sans MS" panose="030F0702030302020204" pitchFamily="66" charset="0"/>
              </a:rPr>
              <a:t> and have missing 					parameters filled by antechamber </a:t>
            </a:r>
          </a:p>
          <a:p>
            <a:pPr marL="0" indent="0">
              <a:buNone/>
            </a:pPr>
            <a:r>
              <a:rPr lang="en-US" sz="1800" dirty="0">
                <a:latin typeface="Comic Sans MS" panose="030F0702030302020204" pitchFamily="66" charset="0"/>
              </a:rPr>
              <a:t>	.</a:t>
            </a:r>
            <a:r>
              <a:rPr lang="en-US" sz="1800" dirty="0">
                <a:solidFill>
                  <a:srgbClr val="0070C0"/>
                </a:solidFill>
                <a:latin typeface="Comic Sans MS" panose="030F0702030302020204" pitchFamily="66" charset="0"/>
              </a:rPr>
              <a:t>xml</a:t>
            </a:r>
            <a:r>
              <a:rPr lang="en-US" sz="1800" dirty="0">
                <a:latin typeface="Comic Sans MS" panose="030F0702030302020204" pitchFamily="66" charset="0"/>
              </a:rPr>
              <a:t>			A general </a:t>
            </a:r>
            <a:r>
              <a:rPr lang="en-US" sz="1800" u="sng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parameter</a:t>
            </a:r>
            <a:r>
              <a:rPr lang="en-US" sz="1800" dirty="0">
                <a:latin typeface="Comic Sans MS" panose="030F0702030302020204" pitchFamily="66" charset="0"/>
              </a:rPr>
              <a:t> file complementary to .</a:t>
            </a:r>
            <a:r>
              <a:rPr lang="en-US" sz="1800" dirty="0" err="1">
                <a:latin typeface="Comic Sans MS" panose="030F0702030302020204" pitchFamily="66" charset="0"/>
              </a:rPr>
              <a:t>pdb</a:t>
            </a:r>
            <a:endParaRPr lang="en-US" sz="18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800" dirty="0">
                <a:latin typeface="Comic Sans MS" panose="030F0702030302020204" pitchFamily="66" charset="0"/>
              </a:rPr>
              <a:t>	</a:t>
            </a:r>
          </a:p>
          <a:p>
            <a:pPr marL="0" indent="0">
              <a:buNone/>
            </a:pPr>
            <a:r>
              <a:rPr lang="en-US" sz="1800" dirty="0">
                <a:latin typeface="Comic Sans MS" panose="030F0702030302020204" pitchFamily="66" charset="0"/>
              </a:rPr>
              <a:t>	.</a:t>
            </a:r>
            <a:r>
              <a:rPr lang="en-US" sz="1800" dirty="0" err="1">
                <a:solidFill>
                  <a:srgbClr val="7030A0"/>
                </a:solidFill>
                <a:latin typeface="Comic Sans MS" panose="030F0702030302020204" pitchFamily="66" charset="0"/>
              </a:rPr>
              <a:t>prmtop</a:t>
            </a:r>
            <a:r>
              <a:rPr lang="en-US" sz="1800" dirty="0">
                <a:latin typeface="Comic Sans MS" panose="030F0702030302020204" pitchFamily="66" charset="0"/>
              </a:rPr>
              <a:t>			AMBER </a:t>
            </a:r>
            <a:r>
              <a:rPr lang="en-US" sz="1800" u="sng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parameter</a:t>
            </a:r>
            <a:r>
              <a:rPr lang="en-US" sz="1800" dirty="0">
                <a:latin typeface="Comic Sans MS" panose="030F0702030302020204" pitchFamily="66" charset="0"/>
              </a:rPr>
              <a:t> topology file – completely describes the 						parameters of your system</a:t>
            </a:r>
          </a:p>
          <a:p>
            <a:pPr marL="0" indent="0">
              <a:buNone/>
            </a:pPr>
            <a:r>
              <a:rPr lang="en-US" sz="1800" dirty="0">
                <a:latin typeface="Comic Sans MS" panose="030F0702030302020204" pitchFamily="66" charset="0"/>
              </a:rPr>
              <a:t>	.</a:t>
            </a:r>
            <a:r>
              <a:rPr lang="en-US" sz="1800" dirty="0" err="1">
                <a:solidFill>
                  <a:srgbClr val="7030A0"/>
                </a:solidFill>
                <a:latin typeface="Comic Sans MS" panose="030F0702030302020204" pitchFamily="66" charset="0"/>
              </a:rPr>
              <a:t>inpcrd</a:t>
            </a:r>
            <a:r>
              <a:rPr lang="en-US" sz="1800" dirty="0">
                <a:latin typeface="Comic Sans MS" panose="030F0702030302020204" pitchFamily="66" charset="0"/>
              </a:rPr>
              <a:t>			AMBER </a:t>
            </a:r>
            <a:r>
              <a:rPr lang="en-US" sz="1800" u="sng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structure</a:t>
            </a:r>
            <a:r>
              <a:rPr lang="en-US" sz="1800" dirty="0">
                <a:latin typeface="Comic Sans MS" panose="030F0702030302020204" pitchFamily="66" charset="0"/>
              </a:rPr>
              <a:t> file – describes the coordinates of the atoms</a:t>
            </a:r>
          </a:p>
        </p:txBody>
      </p:sp>
    </p:spTree>
    <p:extLst>
      <p:ext uri="{BB962C8B-B14F-4D97-AF65-F5344CB8AC3E}">
        <p14:creationId xmlns:p14="http://schemas.microsoft.com/office/powerpoint/2010/main" val="3560161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EDCB-EE6B-48E7-AC20-60D83744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279400"/>
            <a:ext cx="3945467" cy="1456267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Previously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D57AD-6B45-4C84-9370-10C86101F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1735667"/>
            <a:ext cx="3945467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Obtaining a structure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Homology Modeling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Electrostatic Calculations of a Structure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Docking a Ligand</a:t>
            </a:r>
            <a:endParaRPr lang="en-US" sz="2000" dirty="0">
              <a:latin typeface="Comic Sans MS" panose="030F0702030302020204" pitchFamily="66" charset="0"/>
            </a:endParaRPr>
          </a:p>
          <a:p>
            <a:pPr lvl="1"/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9B2E24-DAE6-438F-A9B4-A6C4EE819D09}"/>
              </a:ext>
            </a:extLst>
          </p:cNvPr>
          <p:cNvSpPr txBox="1">
            <a:spLocks/>
          </p:cNvSpPr>
          <p:nvPr/>
        </p:nvSpPr>
        <p:spPr>
          <a:xfrm>
            <a:off x="7306734" y="279400"/>
            <a:ext cx="4216400" cy="14562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Workshop Outcomes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F0F325-8825-4233-8398-B0358CAD1653}"/>
              </a:ext>
            </a:extLst>
          </p:cNvPr>
          <p:cNvSpPr txBox="1">
            <a:spLocks/>
          </p:cNvSpPr>
          <p:nvPr/>
        </p:nvSpPr>
        <p:spPr>
          <a:xfrm>
            <a:off x="7577667" y="1735667"/>
            <a:ext cx="39454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omic Sans MS" panose="030F0702030302020204" pitchFamily="66" charset="0"/>
              </a:rPr>
              <a:t>Running and Analyzing</a:t>
            </a:r>
          </a:p>
          <a:p>
            <a:pPr lvl="1"/>
            <a:r>
              <a:rPr lang="en-US" sz="2000" dirty="0">
                <a:latin typeface="Comic Sans MS" panose="030F0702030302020204" pitchFamily="66" charset="0"/>
              </a:rPr>
              <a:t>Molecular Dynamics Simulations</a:t>
            </a:r>
            <a:endParaRPr lang="en-US" sz="1600" dirty="0">
              <a:latin typeface="Comic Sans MS" panose="030F0702030302020204" pitchFamily="66" charset="0"/>
            </a:endParaRPr>
          </a:p>
          <a:p>
            <a:pPr lvl="1"/>
            <a:r>
              <a:rPr lang="en-US" sz="2000" dirty="0">
                <a:latin typeface="Comic Sans MS" panose="030F0702030302020204" pitchFamily="66" charset="0"/>
              </a:rPr>
              <a:t>Binding Free Energy Calculations</a:t>
            </a:r>
            <a:endParaRPr lang="en-US" sz="1600" dirty="0">
              <a:latin typeface="Comic Sans MS" panose="030F0702030302020204" pitchFamily="66" charset="0"/>
            </a:endParaRPr>
          </a:p>
          <a:p>
            <a:pPr lvl="1"/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56D6442-0E54-4AD6-8893-E39508D58F73}"/>
              </a:ext>
            </a:extLst>
          </p:cNvPr>
          <p:cNvSpPr/>
          <p:nvPr/>
        </p:nvSpPr>
        <p:spPr>
          <a:xfrm>
            <a:off x="3352800" y="2429933"/>
            <a:ext cx="4572002" cy="999067"/>
          </a:xfrm>
          <a:prstGeom prst="rightArrow">
            <a:avLst>
              <a:gd name="adj1" fmla="val 36441"/>
              <a:gd name="adj2" fmla="val 805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Force Field Parameterization</a:t>
            </a:r>
          </a:p>
        </p:txBody>
      </p:sp>
    </p:spTree>
    <p:extLst>
      <p:ext uri="{BB962C8B-B14F-4D97-AF65-F5344CB8AC3E}">
        <p14:creationId xmlns:p14="http://schemas.microsoft.com/office/powerpoint/2010/main" val="117413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E580F0-11AF-4E33-B08F-4A53CDCB6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3" y="423332"/>
            <a:ext cx="10490200" cy="5452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mic Sans MS" panose="030F0702030302020204" pitchFamily="66" charset="0"/>
              </a:rPr>
              <a:t>What is a force field?</a:t>
            </a:r>
          </a:p>
          <a:p>
            <a:pPr marL="0" indent="0">
              <a:buNone/>
            </a:pPr>
            <a:endParaRPr lang="en-US" sz="3200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800" dirty="0">
                <a:latin typeface="Comic Sans MS" panose="030F0702030302020204" pitchFamily="66" charset="0"/>
              </a:rPr>
              <a:t>Although </a:t>
            </a:r>
            <a:r>
              <a:rPr lang="en-US" sz="1800" u="sng" dirty="0">
                <a:latin typeface="Comic Sans MS" panose="030F0702030302020204" pitchFamily="66" charset="0"/>
              </a:rPr>
              <a:t>force field parameters</a:t>
            </a:r>
            <a:r>
              <a:rPr lang="en-US" sz="1800" dirty="0">
                <a:latin typeface="Comic Sans MS" panose="030F0702030302020204" pitchFamily="66" charset="0"/>
              </a:rPr>
              <a:t> are stored in large files, they are not the </a:t>
            </a:r>
            <a:r>
              <a:rPr lang="en-US" sz="1800" u="sng" dirty="0">
                <a:latin typeface="Comic Sans MS" panose="030F0702030302020204" pitchFamily="66" charset="0"/>
              </a:rPr>
              <a:t>force field</a:t>
            </a:r>
            <a:r>
              <a:rPr lang="en-US" sz="1800" dirty="0">
                <a:latin typeface="Comic Sans MS" panose="030F0702030302020204" pitchFamily="66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800" b="1" u="sng" dirty="0">
                <a:latin typeface="Comic Sans MS" panose="030F0702030302020204" pitchFamily="66" charset="0"/>
              </a:rPr>
              <a:t>The Force Field</a:t>
            </a:r>
            <a:r>
              <a:rPr lang="en-US" sz="1800" b="1" dirty="0">
                <a:latin typeface="Comic Sans MS" panose="030F0702030302020204" pitchFamily="66" charset="0"/>
              </a:rPr>
              <a:t> is: The equation describing the energy of a configuration of atoms.</a:t>
            </a:r>
          </a:p>
          <a:p>
            <a:pPr marL="0" indent="0">
              <a:buNone/>
            </a:pPr>
            <a:endParaRPr lang="en-US" sz="1800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800" b="1" u="sng" dirty="0">
                <a:latin typeface="Comic Sans MS" panose="030F0702030302020204" pitchFamily="66" charset="0"/>
              </a:rPr>
              <a:t>Force Field Parameters</a:t>
            </a:r>
            <a:r>
              <a:rPr lang="en-US" sz="1800" b="1" dirty="0">
                <a:latin typeface="Comic Sans MS" panose="030F0702030302020204" pitchFamily="66" charset="0"/>
              </a:rPr>
              <a:t> are: The constants that are applied to chemically unique atoms.</a:t>
            </a:r>
          </a:p>
          <a:p>
            <a:pPr marL="0" indent="0">
              <a:buNone/>
            </a:pPr>
            <a:endParaRPr lang="en-US" sz="1800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800" dirty="0">
                <a:latin typeface="Comic Sans MS" panose="030F0702030302020204" pitchFamily="66" charset="0"/>
              </a:rPr>
              <a:t>How is this energy calculated?</a:t>
            </a:r>
          </a:p>
          <a:p>
            <a:pPr marL="0" indent="0">
              <a:buNone/>
            </a:pPr>
            <a:r>
              <a:rPr lang="en-US" sz="1800" dirty="0">
                <a:latin typeface="Comic Sans MS" panose="030F0702030302020204" pitchFamily="66" charset="0"/>
              </a:rPr>
              <a:t>	Summation of:	Bonded Interactions</a:t>
            </a:r>
          </a:p>
          <a:p>
            <a:pPr marL="0" indent="0">
              <a:buNone/>
            </a:pPr>
            <a:r>
              <a:rPr lang="en-US" sz="1800" dirty="0">
                <a:latin typeface="Comic Sans MS" panose="030F0702030302020204" pitchFamily="66" charset="0"/>
              </a:rPr>
              <a:t>			Non-bonded Interactions</a:t>
            </a:r>
          </a:p>
          <a:p>
            <a:pPr marL="0" indent="0">
              <a:buNone/>
            </a:pPr>
            <a:r>
              <a:rPr lang="en-US" sz="1800" dirty="0">
                <a:latin typeface="Comic Sans MS" panose="030F0702030302020204" pitchFamily="66" charset="0"/>
              </a:rPr>
              <a:t>	(and sometimes) 	Implicit Solvent Interactions</a:t>
            </a:r>
          </a:p>
        </p:txBody>
      </p:sp>
    </p:spTree>
    <p:extLst>
      <p:ext uri="{BB962C8B-B14F-4D97-AF65-F5344CB8AC3E}">
        <p14:creationId xmlns:p14="http://schemas.microsoft.com/office/powerpoint/2010/main" val="3010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33B8FBC-FC70-4EDA-9593-694296EE236F}"/>
              </a:ext>
            </a:extLst>
          </p:cNvPr>
          <p:cNvGrpSpPr/>
          <p:nvPr/>
        </p:nvGrpSpPr>
        <p:grpSpPr>
          <a:xfrm>
            <a:off x="4277360" y="680720"/>
            <a:ext cx="7630160" cy="6177280"/>
            <a:chOff x="4246685" y="814599"/>
            <a:chExt cx="6919546" cy="5510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7F65A8B-49CD-4F7F-9BF3-6429D8C2C453}"/>
                </a:ext>
              </a:extLst>
            </p:cNvPr>
            <p:cNvGrpSpPr/>
            <p:nvPr/>
          </p:nvGrpSpPr>
          <p:grpSpPr>
            <a:xfrm>
              <a:off x="4246685" y="814599"/>
              <a:ext cx="6919546" cy="5252804"/>
              <a:chOff x="4246685" y="814599"/>
              <a:chExt cx="6919546" cy="525280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EF63113-7B73-4C39-B956-B705C1CE3A84}"/>
                  </a:ext>
                </a:extLst>
              </p:cNvPr>
              <p:cNvGrpSpPr/>
              <p:nvPr/>
            </p:nvGrpSpPr>
            <p:grpSpPr>
              <a:xfrm>
                <a:off x="4246685" y="814599"/>
                <a:ext cx="6919546" cy="5228802"/>
                <a:chOff x="5161085" y="1536865"/>
                <a:chExt cx="6919546" cy="5228802"/>
              </a:xfrm>
            </p:grpSpPr>
            <p:pic>
              <p:nvPicPr>
                <p:cNvPr id="9" name="Picture 2">
                  <a:extLst>
                    <a:ext uri="{FF2B5EF4-FFF2-40B4-BE49-F238E27FC236}">
                      <a16:creationId xmlns:a16="http://schemas.microsoft.com/office/drawing/2014/main" id="{67FA83ED-AC76-4768-9A6A-C24C5283F5B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61085" y="1536865"/>
                  <a:ext cx="6844647" cy="522880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0317956-D363-437C-80C3-5BAA9F92B480}"/>
                    </a:ext>
                  </a:extLst>
                </p:cNvPr>
                <p:cNvSpPr/>
                <p:nvPr/>
              </p:nvSpPr>
              <p:spPr>
                <a:xfrm>
                  <a:off x="5372100" y="1600200"/>
                  <a:ext cx="6708531" cy="8088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8B1EE909-6A38-4F01-84F9-29374493E8E5}"/>
                  </a:ext>
                </a:extLst>
              </p:cNvPr>
              <p:cNvSpPr/>
              <p:nvPr/>
            </p:nvSpPr>
            <p:spPr>
              <a:xfrm>
                <a:off x="7242313" y="4591879"/>
                <a:ext cx="1634678" cy="1475524"/>
              </a:xfrm>
              <a:custGeom>
                <a:avLst/>
                <a:gdLst>
                  <a:gd name="connsiteX0" fmla="*/ 1086678 w 1634678"/>
                  <a:gd name="connsiteY0" fmla="*/ 13252 h 1475524"/>
                  <a:gd name="connsiteX1" fmla="*/ 1003852 w 1634678"/>
                  <a:gd name="connsiteY1" fmla="*/ 9939 h 1475524"/>
                  <a:gd name="connsiteX2" fmla="*/ 967408 w 1634678"/>
                  <a:gd name="connsiteY2" fmla="*/ 3313 h 1475524"/>
                  <a:gd name="connsiteX3" fmla="*/ 808382 w 1634678"/>
                  <a:gd name="connsiteY3" fmla="*/ 6626 h 1475524"/>
                  <a:gd name="connsiteX4" fmla="*/ 765313 w 1634678"/>
                  <a:gd name="connsiteY4" fmla="*/ 13252 h 1475524"/>
                  <a:gd name="connsiteX5" fmla="*/ 695739 w 1634678"/>
                  <a:gd name="connsiteY5" fmla="*/ 19878 h 1475524"/>
                  <a:gd name="connsiteX6" fmla="*/ 675861 w 1634678"/>
                  <a:gd name="connsiteY6" fmla="*/ 23191 h 1475524"/>
                  <a:gd name="connsiteX7" fmla="*/ 573156 w 1634678"/>
                  <a:gd name="connsiteY7" fmla="*/ 26504 h 1475524"/>
                  <a:gd name="connsiteX8" fmla="*/ 228600 w 1634678"/>
                  <a:gd name="connsiteY8" fmla="*/ 36443 h 1475524"/>
                  <a:gd name="connsiteX9" fmla="*/ 139147 w 1634678"/>
                  <a:gd name="connsiteY9" fmla="*/ 39757 h 1475524"/>
                  <a:gd name="connsiteX10" fmla="*/ 119269 w 1634678"/>
                  <a:gd name="connsiteY10" fmla="*/ 43070 h 1475524"/>
                  <a:gd name="connsiteX11" fmla="*/ 102704 w 1634678"/>
                  <a:gd name="connsiteY11" fmla="*/ 49696 h 1475524"/>
                  <a:gd name="connsiteX12" fmla="*/ 92765 w 1634678"/>
                  <a:gd name="connsiteY12" fmla="*/ 53009 h 1475524"/>
                  <a:gd name="connsiteX13" fmla="*/ 76200 w 1634678"/>
                  <a:gd name="connsiteY13" fmla="*/ 72887 h 1475524"/>
                  <a:gd name="connsiteX14" fmla="*/ 66261 w 1634678"/>
                  <a:gd name="connsiteY14" fmla="*/ 82826 h 1475524"/>
                  <a:gd name="connsiteX15" fmla="*/ 59634 w 1634678"/>
                  <a:gd name="connsiteY15" fmla="*/ 115957 h 1475524"/>
                  <a:gd name="connsiteX16" fmla="*/ 53008 w 1634678"/>
                  <a:gd name="connsiteY16" fmla="*/ 125896 h 1475524"/>
                  <a:gd name="connsiteX17" fmla="*/ 46382 w 1634678"/>
                  <a:gd name="connsiteY17" fmla="*/ 162339 h 1475524"/>
                  <a:gd name="connsiteX18" fmla="*/ 36443 w 1634678"/>
                  <a:gd name="connsiteY18" fmla="*/ 208722 h 1475524"/>
                  <a:gd name="connsiteX19" fmla="*/ 29817 w 1634678"/>
                  <a:gd name="connsiteY19" fmla="*/ 238539 h 1475524"/>
                  <a:gd name="connsiteX20" fmla="*/ 23191 w 1634678"/>
                  <a:gd name="connsiteY20" fmla="*/ 427383 h 1475524"/>
                  <a:gd name="connsiteX21" fmla="*/ 23191 w 1634678"/>
                  <a:gd name="connsiteY21" fmla="*/ 646043 h 1475524"/>
                  <a:gd name="connsiteX22" fmla="*/ 9939 w 1634678"/>
                  <a:gd name="connsiteY22" fmla="*/ 815009 h 1475524"/>
                  <a:gd name="connsiteX23" fmla="*/ 0 w 1634678"/>
                  <a:gd name="connsiteY23" fmla="*/ 917713 h 1475524"/>
                  <a:gd name="connsiteX24" fmla="*/ 6626 w 1634678"/>
                  <a:gd name="connsiteY24" fmla="*/ 1023730 h 1475524"/>
                  <a:gd name="connsiteX25" fmla="*/ 16565 w 1634678"/>
                  <a:gd name="connsiteY25" fmla="*/ 1242391 h 1475524"/>
                  <a:gd name="connsiteX26" fmla="*/ 29817 w 1634678"/>
                  <a:gd name="connsiteY26" fmla="*/ 1265583 h 1475524"/>
                  <a:gd name="connsiteX27" fmla="*/ 36443 w 1634678"/>
                  <a:gd name="connsiteY27" fmla="*/ 1282148 h 1475524"/>
                  <a:gd name="connsiteX28" fmla="*/ 89452 w 1634678"/>
                  <a:gd name="connsiteY28" fmla="*/ 1338470 h 1475524"/>
                  <a:gd name="connsiteX29" fmla="*/ 155713 w 1634678"/>
                  <a:gd name="connsiteY29" fmla="*/ 1378226 h 1475524"/>
                  <a:gd name="connsiteX30" fmla="*/ 178904 w 1634678"/>
                  <a:gd name="connsiteY30" fmla="*/ 1391478 h 1475524"/>
                  <a:gd name="connsiteX31" fmla="*/ 238539 w 1634678"/>
                  <a:gd name="connsiteY31" fmla="*/ 1408043 h 1475524"/>
                  <a:gd name="connsiteX32" fmla="*/ 294861 w 1634678"/>
                  <a:gd name="connsiteY32" fmla="*/ 1421296 h 1475524"/>
                  <a:gd name="connsiteX33" fmla="*/ 347869 w 1634678"/>
                  <a:gd name="connsiteY33" fmla="*/ 1434548 h 1475524"/>
                  <a:gd name="connsiteX34" fmla="*/ 381000 w 1634678"/>
                  <a:gd name="connsiteY34" fmla="*/ 1444487 h 1475524"/>
                  <a:gd name="connsiteX35" fmla="*/ 612913 w 1634678"/>
                  <a:gd name="connsiteY35" fmla="*/ 1464365 h 1475524"/>
                  <a:gd name="connsiteX36" fmla="*/ 771939 w 1634678"/>
                  <a:gd name="connsiteY36" fmla="*/ 1474304 h 1475524"/>
                  <a:gd name="connsiteX37" fmla="*/ 1040295 w 1634678"/>
                  <a:gd name="connsiteY37" fmla="*/ 1467678 h 1475524"/>
                  <a:gd name="connsiteX38" fmla="*/ 1086678 w 1634678"/>
                  <a:gd name="connsiteY38" fmla="*/ 1461052 h 1475524"/>
                  <a:gd name="connsiteX39" fmla="*/ 1169504 w 1634678"/>
                  <a:gd name="connsiteY39" fmla="*/ 1441174 h 1475524"/>
                  <a:gd name="connsiteX40" fmla="*/ 1222513 w 1634678"/>
                  <a:gd name="connsiteY40" fmla="*/ 1431235 h 1475524"/>
                  <a:gd name="connsiteX41" fmla="*/ 1275521 w 1634678"/>
                  <a:gd name="connsiteY41" fmla="*/ 1414670 h 1475524"/>
                  <a:gd name="connsiteX42" fmla="*/ 1302026 w 1634678"/>
                  <a:gd name="connsiteY42" fmla="*/ 1408043 h 1475524"/>
                  <a:gd name="connsiteX43" fmla="*/ 1335156 w 1634678"/>
                  <a:gd name="connsiteY43" fmla="*/ 1384852 h 1475524"/>
                  <a:gd name="connsiteX44" fmla="*/ 1345095 w 1634678"/>
                  <a:gd name="connsiteY44" fmla="*/ 1381539 h 1475524"/>
                  <a:gd name="connsiteX45" fmla="*/ 1378226 w 1634678"/>
                  <a:gd name="connsiteY45" fmla="*/ 1348409 h 1475524"/>
                  <a:gd name="connsiteX46" fmla="*/ 1404730 w 1634678"/>
                  <a:gd name="connsiteY46" fmla="*/ 1325217 h 1475524"/>
                  <a:gd name="connsiteX47" fmla="*/ 1421295 w 1634678"/>
                  <a:gd name="connsiteY47" fmla="*/ 1318591 h 1475524"/>
                  <a:gd name="connsiteX48" fmla="*/ 1434547 w 1634678"/>
                  <a:gd name="connsiteY48" fmla="*/ 1305339 h 1475524"/>
                  <a:gd name="connsiteX49" fmla="*/ 1484243 w 1634678"/>
                  <a:gd name="connsiteY49" fmla="*/ 1232452 h 1475524"/>
                  <a:gd name="connsiteX50" fmla="*/ 1517374 w 1634678"/>
                  <a:gd name="connsiteY50" fmla="*/ 1159565 h 1475524"/>
                  <a:gd name="connsiteX51" fmla="*/ 1583634 w 1634678"/>
                  <a:gd name="connsiteY51" fmla="*/ 1040296 h 1475524"/>
                  <a:gd name="connsiteX52" fmla="*/ 1613452 w 1634678"/>
                  <a:gd name="connsiteY52" fmla="*/ 964096 h 1475524"/>
                  <a:gd name="connsiteX53" fmla="*/ 1630017 w 1634678"/>
                  <a:gd name="connsiteY53" fmla="*/ 921026 h 1475524"/>
                  <a:gd name="connsiteX54" fmla="*/ 1630017 w 1634678"/>
                  <a:gd name="connsiteY54" fmla="*/ 811696 h 1475524"/>
                  <a:gd name="connsiteX55" fmla="*/ 1626704 w 1634678"/>
                  <a:gd name="connsiteY55" fmla="*/ 801757 h 1475524"/>
                  <a:gd name="connsiteX56" fmla="*/ 1613452 w 1634678"/>
                  <a:gd name="connsiteY56" fmla="*/ 775252 h 1475524"/>
                  <a:gd name="connsiteX57" fmla="*/ 1586947 w 1634678"/>
                  <a:gd name="connsiteY57" fmla="*/ 735496 h 1475524"/>
                  <a:gd name="connsiteX58" fmla="*/ 1557130 w 1634678"/>
                  <a:gd name="connsiteY58" fmla="*/ 699052 h 1475524"/>
                  <a:gd name="connsiteX59" fmla="*/ 1524000 w 1634678"/>
                  <a:gd name="connsiteY59" fmla="*/ 652670 h 1475524"/>
                  <a:gd name="connsiteX60" fmla="*/ 1507434 w 1634678"/>
                  <a:gd name="connsiteY60" fmla="*/ 599661 h 1475524"/>
                  <a:gd name="connsiteX61" fmla="*/ 1504121 w 1634678"/>
                  <a:gd name="connsiteY61" fmla="*/ 586409 h 1475524"/>
                  <a:gd name="connsiteX62" fmla="*/ 1507434 w 1634678"/>
                  <a:gd name="connsiteY62" fmla="*/ 493643 h 1475524"/>
                  <a:gd name="connsiteX63" fmla="*/ 1520687 w 1634678"/>
                  <a:gd name="connsiteY63" fmla="*/ 457200 h 1475524"/>
                  <a:gd name="connsiteX64" fmla="*/ 1527313 w 1634678"/>
                  <a:gd name="connsiteY64" fmla="*/ 424070 h 1475524"/>
                  <a:gd name="connsiteX65" fmla="*/ 1533939 w 1634678"/>
                  <a:gd name="connsiteY65" fmla="*/ 397565 h 1475524"/>
                  <a:gd name="connsiteX66" fmla="*/ 1537252 w 1634678"/>
                  <a:gd name="connsiteY66" fmla="*/ 347870 h 1475524"/>
                  <a:gd name="connsiteX67" fmla="*/ 1547191 w 1634678"/>
                  <a:gd name="connsiteY67" fmla="*/ 281609 h 1475524"/>
                  <a:gd name="connsiteX68" fmla="*/ 1540565 w 1634678"/>
                  <a:gd name="connsiteY68" fmla="*/ 178904 h 1475524"/>
                  <a:gd name="connsiteX69" fmla="*/ 1507434 w 1634678"/>
                  <a:gd name="connsiteY69" fmla="*/ 112643 h 1475524"/>
                  <a:gd name="connsiteX70" fmla="*/ 1484243 w 1634678"/>
                  <a:gd name="connsiteY70" fmla="*/ 82826 h 1475524"/>
                  <a:gd name="connsiteX71" fmla="*/ 1451113 w 1634678"/>
                  <a:gd name="connsiteY71" fmla="*/ 59635 h 1475524"/>
                  <a:gd name="connsiteX72" fmla="*/ 1414669 w 1634678"/>
                  <a:gd name="connsiteY72" fmla="*/ 39757 h 1475524"/>
                  <a:gd name="connsiteX73" fmla="*/ 1295400 w 1634678"/>
                  <a:gd name="connsiteY73" fmla="*/ 9939 h 1475524"/>
                  <a:gd name="connsiteX74" fmla="*/ 1225826 w 1634678"/>
                  <a:gd name="connsiteY74" fmla="*/ 0 h 1475524"/>
                  <a:gd name="connsiteX75" fmla="*/ 1129747 w 1634678"/>
                  <a:gd name="connsiteY75" fmla="*/ 3313 h 1475524"/>
                  <a:gd name="connsiteX76" fmla="*/ 1099930 w 1634678"/>
                  <a:gd name="connsiteY76" fmla="*/ 9939 h 1475524"/>
                  <a:gd name="connsiteX77" fmla="*/ 1073426 w 1634678"/>
                  <a:gd name="connsiteY77" fmla="*/ 16565 h 1475524"/>
                  <a:gd name="connsiteX78" fmla="*/ 1086678 w 1634678"/>
                  <a:gd name="connsiteY78" fmla="*/ 13252 h 1475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1634678" h="1475524">
                    <a:moveTo>
                      <a:pt x="1086678" y="13252"/>
                    </a:moveTo>
                    <a:cubicBezTo>
                      <a:pt x="1059069" y="12148"/>
                      <a:pt x="1031387" y="12234"/>
                      <a:pt x="1003852" y="9939"/>
                    </a:cubicBezTo>
                    <a:cubicBezTo>
                      <a:pt x="991547" y="8914"/>
                      <a:pt x="979753" y="3522"/>
                      <a:pt x="967408" y="3313"/>
                    </a:cubicBezTo>
                    <a:lnTo>
                      <a:pt x="808382" y="6626"/>
                    </a:lnTo>
                    <a:cubicBezTo>
                      <a:pt x="786587" y="12075"/>
                      <a:pt x="797111" y="10072"/>
                      <a:pt x="765313" y="13252"/>
                    </a:cubicBezTo>
                    <a:lnTo>
                      <a:pt x="695739" y="19878"/>
                    </a:lnTo>
                    <a:cubicBezTo>
                      <a:pt x="689063" y="20620"/>
                      <a:pt x="682569" y="22828"/>
                      <a:pt x="675861" y="23191"/>
                    </a:cubicBezTo>
                    <a:cubicBezTo>
                      <a:pt x="641658" y="25040"/>
                      <a:pt x="607391" y="25400"/>
                      <a:pt x="573156" y="26504"/>
                    </a:cubicBezTo>
                    <a:cubicBezTo>
                      <a:pt x="440019" y="56090"/>
                      <a:pt x="562786" y="30964"/>
                      <a:pt x="228600" y="36443"/>
                    </a:cubicBezTo>
                    <a:cubicBezTo>
                      <a:pt x="198766" y="36932"/>
                      <a:pt x="168965" y="38652"/>
                      <a:pt x="139147" y="39757"/>
                    </a:cubicBezTo>
                    <a:cubicBezTo>
                      <a:pt x="132521" y="40861"/>
                      <a:pt x="125750" y="41303"/>
                      <a:pt x="119269" y="43070"/>
                    </a:cubicBezTo>
                    <a:cubicBezTo>
                      <a:pt x="113532" y="44635"/>
                      <a:pt x="108272" y="47608"/>
                      <a:pt x="102704" y="49696"/>
                    </a:cubicBezTo>
                    <a:cubicBezTo>
                      <a:pt x="99434" y="50922"/>
                      <a:pt x="96078" y="51905"/>
                      <a:pt x="92765" y="53009"/>
                    </a:cubicBezTo>
                    <a:cubicBezTo>
                      <a:pt x="63728" y="82046"/>
                      <a:pt x="99262" y="45212"/>
                      <a:pt x="76200" y="72887"/>
                    </a:cubicBezTo>
                    <a:cubicBezTo>
                      <a:pt x="73201" y="76486"/>
                      <a:pt x="69574" y="79513"/>
                      <a:pt x="66261" y="82826"/>
                    </a:cubicBezTo>
                    <a:cubicBezTo>
                      <a:pt x="65514" y="87305"/>
                      <a:pt x="62328" y="109670"/>
                      <a:pt x="59634" y="115957"/>
                    </a:cubicBezTo>
                    <a:cubicBezTo>
                      <a:pt x="58066" y="119617"/>
                      <a:pt x="55217" y="122583"/>
                      <a:pt x="53008" y="125896"/>
                    </a:cubicBezTo>
                    <a:cubicBezTo>
                      <a:pt x="48724" y="143032"/>
                      <a:pt x="48756" y="140972"/>
                      <a:pt x="46382" y="162339"/>
                    </a:cubicBezTo>
                    <a:cubicBezTo>
                      <a:pt x="41729" y="204218"/>
                      <a:pt x="50155" y="188154"/>
                      <a:pt x="36443" y="208722"/>
                    </a:cubicBezTo>
                    <a:cubicBezTo>
                      <a:pt x="34961" y="214649"/>
                      <a:pt x="30069" y="233324"/>
                      <a:pt x="29817" y="238539"/>
                    </a:cubicBezTo>
                    <a:cubicBezTo>
                      <a:pt x="26773" y="301452"/>
                      <a:pt x="25400" y="364435"/>
                      <a:pt x="23191" y="427383"/>
                    </a:cubicBezTo>
                    <a:cubicBezTo>
                      <a:pt x="28271" y="528982"/>
                      <a:pt x="28755" y="506941"/>
                      <a:pt x="23191" y="646043"/>
                    </a:cubicBezTo>
                    <a:cubicBezTo>
                      <a:pt x="21536" y="687422"/>
                      <a:pt x="14418" y="770216"/>
                      <a:pt x="9939" y="815009"/>
                    </a:cubicBezTo>
                    <a:cubicBezTo>
                      <a:pt x="-1016" y="924558"/>
                      <a:pt x="6819" y="829069"/>
                      <a:pt x="0" y="917713"/>
                    </a:cubicBezTo>
                    <a:cubicBezTo>
                      <a:pt x="2209" y="953052"/>
                      <a:pt x="4822" y="988368"/>
                      <a:pt x="6626" y="1023730"/>
                    </a:cubicBezTo>
                    <a:cubicBezTo>
                      <a:pt x="10344" y="1096597"/>
                      <a:pt x="9601" y="1169762"/>
                      <a:pt x="16565" y="1242391"/>
                    </a:cubicBezTo>
                    <a:cubicBezTo>
                      <a:pt x="17415" y="1251254"/>
                      <a:pt x="25835" y="1257619"/>
                      <a:pt x="29817" y="1265583"/>
                    </a:cubicBezTo>
                    <a:cubicBezTo>
                      <a:pt x="32477" y="1270902"/>
                      <a:pt x="33326" y="1277083"/>
                      <a:pt x="36443" y="1282148"/>
                    </a:cubicBezTo>
                    <a:cubicBezTo>
                      <a:pt x="49513" y="1303387"/>
                      <a:pt x="69266" y="1324340"/>
                      <a:pt x="89452" y="1338470"/>
                    </a:cubicBezTo>
                    <a:cubicBezTo>
                      <a:pt x="110553" y="1353241"/>
                      <a:pt x="133554" y="1365095"/>
                      <a:pt x="155713" y="1378226"/>
                    </a:cubicBezTo>
                    <a:cubicBezTo>
                      <a:pt x="163373" y="1382765"/>
                      <a:pt x="170457" y="1388662"/>
                      <a:pt x="178904" y="1391478"/>
                    </a:cubicBezTo>
                    <a:cubicBezTo>
                      <a:pt x="259609" y="1418380"/>
                      <a:pt x="158426" y="1385788"/>
                      <a:pt x="238539" y="1408043"/>
                    </a:cubicBezTo>
                    <a:cubicBezTo>
                      <a:pt x="290721" y="1422539"/>
                      <a:pt x="246132" y="1415205"/>
                      <a:pt x="294861" y="1421296"/>
                    </a:cubicBezTo>
                    <a:cubicBezTo>
                      <a:pt x="353888" y="1443431"/>
                      <a:pt x="289180" y="1421506"/>
                      <a:pt x="347869" y="1434548"/>
                    </a:cubicBezTo>
                    <a:cubicBezTo>
                      <a:pt x="359124" y="1437049"/>
                      <a:pt x="369656" y="1442424"/>
                      <a:pt x="381000" y="1444487"/>
                    </a:cubicBezTo>
                    <a:cubicBezTo>
                      <a:pt x="498695" y="1465886"/>
                      <a:pt x="491648" y="1460997"/>
                      <a:pt x="612913" y="1464365"/>
                    </a:cubicBezTo>
                    <a:cubicBezTo>
                      <a:pt x="679934" y="1479259"/>
                      <a:pt x="653091" y="1475294"/>
                      <a:pt x="771939" y="1474304"/>
                    </a:cubicBezTo>
                    <a:cubicBezTo>
                      <a:pt x="861415" y="1473558"/>
                      <a:pt x="950843" y="1469887"/>
                      <a:pt x="1040295" y="1467678"/>
                    </a:cubicBezTo>
                    <a:cubicBezTo>
                      <a:pt x="1055756" y="1465469"/>
                      <a:pt x="1071379" y="1464190"/>
                      <a:pt x="1086678" y="1461052"/>
                    </a:cubicBezTo>
                    <a:cubicBezTo>
                      <a:pt x="1114492" y="1455347"/>
                      <a:pt x="1141598" y="1446406"/>
                      <a:pt x="1169504" y="1441174"/>
                    </a:cubicBezTo>
                    <a:cubicBezTo>
                      <a:pt x="1187174" y="1437861"/>
                      <a:pt x="1205072" y="1435595"/>
                      <a:pt x="1222513" y="1431235"/>
                    </a:cubicBezTo>
                    <a:cubicBezTo>
                      <a:pt x="1240472" y="1426745"/>
                      <a:pt x="1257750" y="1419854"/>
                      <a:pt x="1275521" y="1414670"/>
                    </a:cubicBezTo>
                    <a:cubicBezTo>
                      <a:pt x="1284264" y="1412120"/>
                      <a:pt x="1293191" y="1410252"/>
                      <a:pt x="1302026" y="1408043"/>
                    </a:cubicBezTo>
                    <a:cubicBezTo>
                      <a:pt x="1311952" y="1400598"/>
                      <a:pt x="1324668" y="1390679"/>
                      <a:pt x="1335156" y="1384852"/>
                    </a:cubicBezTo>
                    <a:cubicBezTo>
                      <a:pt x="1338209" y="1383156"/>
                      <a:pt x="1341782" y="1382643"/>
                      <a:pt x="1345095" y="1381539"/>
                    </a:cubicBezTo>
                    <a:cubicBezTo>
                      <a:pt x="1360065" y="1351599"/>
                      <a:pt x="1340155" y="1386480"/>
                      <a:pt x="1378226" y="1348409"/>
                    </a:cubicBezTo>
                    <a:cubicBezTo>
                      <a:pt x="1386347" y="1340288"/>
                      <a:pt x="1394467" y="1330919"/>
                      <a:pt x="1404730" y="1325217"/>
                    </a:cubicBezTo>
                    <a:cubicBezTo>
                      <a:pt x="1409929" y="1322329"/>
                      <a:pt x="1415773" y="1320800"/>
                      <a:pt x="1421295" y="1318591"/>
                    </a:cubicBezTo>
                    <a:cubicBezTo>
                      <a:pt x="1425712" y="1314174"/>
                      <a:pt x="1430368" y="1309982"/>
                      <a:pt x="1434547" y="1305339"/>
                    </a:cubicBezTo>
                    <a:cubicBezTo>
                      <a:pt x="1455151" y="1282447"/>
                      <a:pt x="1469013" y="1261388"/>
                      <a:pt x="1484243" y="1232452"/>
                    </a:cubicBezTo>
                    <a:cubicBezTo>
                      <a:pt x="1496673" y="1208835"/>
                      <a:pt x="1504991" y="1183206"/>
                      <a:pt x="1517374" y="1159565"/>
                    </a:cubicBezTo>
                    <a:cubicBezTo>
                      <a:pt x="1588768" y="1023267"/>
                      <a:pt x="1529141" y="1157065"/>
                      <a:pt x="1583634" y="1040296"/>
                    </a:cubicBezTo>
                    <a:cubicBezTo>
                      <a:pt x="1610196" y="983378"/>
                      <a:pt x="1596602" y="1010435"/>
                      <a:pt x="1613452" y="964096"/>
                    </a:cubicBezTo>
                    <a:cubicBezTo>
                      <a:pt x="1618709" y="949640"/>
                      <a:pt x="1630017" y="921026"/>
                      <a:pt x="1630017" y="921026"/>
                    </a:cubicBezTo>
                    <a:cubicBezTo>
                      <a:pt x="1636868" y="873066"/>
                      <a:pt x="1635563" y="892110"/>
                      <a:pt x="1630017" y="811696"/>
                    </a:cubicBezTo>
                    <a:cubicBezTo>
                      <a:pt x="1629777" y="808212"/>
                      <a:pt x="1628149" y="804936"/>
                      <a:pt x="1626704" y="801757"/>
                    </a:cubicBezTo>
                    <a:cubicBezTo>
                      <a:pt x="1622617" y="792765"/>
                      <a:pt x="1618534" y="783722"/>
                      <a:pt x="1613452" y="775252"/>
                    </a:cubicBezTo>
                    <a:cubicBezTo>
                      <a:pt x="1602752" y="757419"/>
                      <a:pt x="1601168" y="753779"/>
                      <a:pt x="1586947" y="735496"/>
                    </a:cubicBezTo>
                    <a:cubicBezTo>
                      <a:pt x="1577311" y="723107"/>
                      <a:pt x="1566627" y="711548"/>
                      <a:pt x="1557130" y="699052"/>
                    </a:cubicBezTo>
                    <a:cubicBezTo>
                      <a:pt x="1545634" y="683925"/>
                      <a:pt x="1535043" y="668131"/>
                      <a:pt x="1524000" y="652670"/>
                    </a:cubicBezTo>
                    <a:cubicBezTo>
                      <a:pt x="1518478" y="635000"/>
                      <a:pt x="1512754" y="617393"/>
                      <a:pt x="1507434" y="599661"/>
                    </a:cubicBezTo>
                    <a:cubicBezTo>
                      <a:pt x="1506126" y="595300"/>
                      <a:pt x="1504121" y="590962"/>
                      <a:pt x="1504121" y="586409"/>
                    </a:cubicBezTo>
                    <a:cubicBezTo>
                      <a:pt x="1504121" y="555467"/>
                      <a:pt x="1503499" y="524333"/>
                      <a:pt x="1507434" y="493643"/>
                    </a:cubicBezTo>
                    <a:cubicBezTo>
                      <a:pt x="1509078" y="480822"/>
                      <a:pt x="1517136" y="469629"/>
                      <a:pt x="1520687" y="457200"/>
                    </a:cubicBezTo>
                    <a:cubicBezTo>
                      <a:pt x="1523781" y="446371"/>
                      <a:pt x="1524870" y="435064"/>
                      <a:pt x="1527313" y="424070"/>
                    </a:cubicBezTo>
                    <a:cubicBezTo>
                      <a:pt x="1529289" y="415180"/>
                      <a:pt x="1531730" y="406400"/>
                      <a:pt x="1533939" y="397565"/>
                    </a:cubicBezTo>
                    <a:cubicBezTo>
                      <a:pt x="1535043" y="381000"/>
                      <a:pt x="1535367" y="364364"/>
                      <a:pt x="1537252" y="347870"/>
                    </a:cubicBezTo>
                    <a:cubicBezTo>
                      <a:pt x="1539788" y="325680"/>
                      <a:pt x="1546753" y="303939"/>
                      <a:pt x="1547191" y="281609"/>
                    </a:cubicBezTo>
                    <a:cubicBezTo>
                      <a:pt x="1547864" y="247309"/>
                      <a:pt x="1545532" y="212849"/>
                      <a:pt x="1540565" y="178904"/>
                    </a:cubicBezTo>
                    <a:cubicBezTo>
                      <a:pt x="1537995" y="161344"/>
                      <a:pt x="1516686" y="126165"/>
                      <a:pt x="1507434" y="112643"/>
                    </a:cubicBezTo>
                    <a:cubicBezTo>
                      <a:pt x="1500324" y="102251"/>
                      <a:pt x="1493412" y="91456"/>
                      <a:pt x="1484243" y="82826"/>
                    </a:cubicBezTo>
                    <a:cubicBezTo>
                      <a:pt x="1474427" y="73587"/>
                      <a:pt x="1462575" y="66730"/>
                      <a:pt x="1451113" y="59635"/>
                    </a:cubicBezTo>
                    <a:cubicBezTo>
                      <a:pt x="1439347" y="52352"/>
                      <a:pt x="1427359" y="45274"/>
                      <a:pt x="1414669" y="39757"/>
                    </a:cubicBezTo>
                    <a:cubicBezTo>
                      <a:pt x="1379206" y="24338"/>
                      <a:pt x="1330490" y="16957"/>
                      <a:pt x="1295400" y="9939"/>
                    </a:cubicBezTo>
                    <a:cubicBezTo>
                      <a:pt x="1256649" y="2189"/>
                      <a:pt x="1263500" y="3767"/>
                      <a:pt x="1225826" y="0"/>
                    </a:cubicBezTo>
                    <a:cubicBezTo>
                      <a:pt x="1193800" y="1104"/>
                      <a:pt x="1161693" y="791"/>
                      <a:pt x="1129747" y="3313"/>
                    </a:cubicBezTo>
                    <a:cubicBezTo>
                      <a:pt x="1119597" y="4114"/>
                      <a:pt x="1109841" y="7607"/>
                      <a:pt x="1099930" y="9939"/>
                    </a:cubicBezTo>
                    <a:cubicBezTo>
                      <a:pt x="1091066" y="12025"/>
                      <a:pt x="1082533" y="16565"/>
                      <a:pt x="1073426" y="16565"/>
                    </a:cubicBezTo>
                    <a:lnTo>
                      <a:pt x="1086678" y="132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3FF42E-75B2-4569-8681-F297F6810BF5}"/>
                </a:ext>
              </a:extLst>
            </p:cNvPr>
            <p:cNvSpPr/>
            <p:nvPr/>
          </p:nvSpPr>
          <p:spPr>
            <a:xfrm>
              <a:off x="4246685" y="1430867"/>
              <a:ext cx="3923648" cy="4893733"/>
            </a:xfrm>
            <a:prstGeom prst="rect">
              <a:avLst/>
            </a:prstGeom>
            <a:gradFill flip="none" rotWithShape="1">
              <a:gsLst>
                <a:gs pos="29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E580F0-11AF-4E33-B08F-4A53CDCB6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3" y="423331"/>
            <a:ext cx="9742529" cy="1176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mic Sans MS" panose="030F0702030302020204" pitchFamily="66" charset="0"/>
              </a:rPr>
              <a:t>Bonded Interactions</a:t>
            </a:r>
          </a:p>
          <a:p>
            <a:pPr marL="0" indent="0">
              <a:buNone/>
            </a:pPr>
            <a:r>
              <a:rPr lang="en-US" sz="1800" b="1" dirty="0">
                <a:latin typeface="Comic Sans MS" panose="030F0702030302020204" pitchFamily="66" charset="0"/>
              </a:rPr>
              <a:t>Interactions between atoms which are covalently linked by three or fewer bonds.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771700-885C-450C-9E3D-9F0F7CE6AB37}"/>
                  </a:ext>
                </a:extLst>
              </p:cNvPr>
              <p:cNvSpPr txBox="1"/>
              <p:nvPr/>
            </p:nvSpPr>
            <p:spPr>
              <a:xfrm>
                <a:off x="0" y="1789913"/>
                <a:ext cx="6097464" cy="38951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𝐵𝑜𝑛𝑑𝑠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𝐵𝑜𝑛𝑑𝑠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𝐴𝑛𝑔𝑙𝑒𝑠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𝐴𝑛𝑔𝑙𝑒𝑠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𝑇𝑜𝑟𝑠𝑖𝑜𝑛𝑠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𝑇𝑜𝑟𝑠𝑖𝑜𝑛𝑠</m:t>
                          </m:r>
                        </m:sup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[1+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4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𝐵𝑜𝑛𝑑𝑒𝑑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𝐵𝑜𝑛𝑑𝑠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𝐴𝑛𝑔𝑙𝑒𝑠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𝑇𝑜𝑟𝑠𝑖𝑜𝑛𝑠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771700-885C-450C-9E3D-9F0F7CE6A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89913"/>
                <a:ext cx="6097464" cy="3895169"/>
              </a:xfrm>
              <a:prstGeom prst="rect">
                <a:avLst/>
              </a:prstGeom>
              <a:blipFill>
                <a:blip r:embed="rId3"/>
                <a:stretch>
                  <a:fillRect b="-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11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E580F0-11AF-4E33-B08F-4A53CDCB6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3" y="423331"/>
            <a:ext cx="11277600" cy="1151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mic Sans MS" panose="030F0702030302020204" pitchFamily="66" charset="0"/>
              </a:rPr>
              <a:t>Nonbonded Interactions</a:t>
            </a:r>
          </a:p>
          <a:p>
            <a:pPr marL="0" indent="0">
              <a:buNone/>
            </a:pPr>
            <a:r>
              <a:rPr lang="en-US" sz="1800" b="1" dirty="0">
                <a:latin typeface="Comic Sans MS" panose="030F0702030302020204" pitchFamily="66" charset="0"/>
              </a:rPr>
              <a:t>Interactions between atoms which are not covalently linked, or linked by more than 3 bonds.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EB03D2-54AB-4754-88B7-D76E0250C5AA}"/>
                  </a:ext>
                </a:extLst>
              </p:cNvPr>
              <p:cNvSpPr txBox="1"/>
              <p:nvPr/>
            </p:nvSpPr>
            <p:spPr>
              <a:xfrm>
                <a:off x="14214" y="2107715"/>
                <a:ext cx="6096000" cy="2440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𝐶𝑜𝑙𝑜𝑢𝑚𝑏𝑖𝑐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𝐴𝑡𝑜𝑚𝑠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20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𝐿𝑒𝑛𝑛𝑎𝑟𝑑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𝐽𝑜𝑛𝑒𝑠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𝐴𝑡𝑜𝑚𝑠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20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𝐵𝑜𝑛𝑑𝑒𝑑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𝐶𝑜𝑙𝑜𝑢𝑚𝑏𝑖𝑐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𝐿𝑒𝑛𝑛𝑎𝑟𝑑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𝐽𝑜𝑛𝑒𝑠</m:t>
                        </m:r>
                      </m:sub>
                    </m:sSub>
                  </m:oMath>
                </a14:m>
                <a:endParaRPr lang="en-US" sz="20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EB03D2-54AB-4754-88B7-D76E0250C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4" y="2107715"/>
                <a:ext cx="6096000" cy="2440412"/>
              </a:xfrm>
              <a:prstGeom prst="rect">
                <a:avLst/>
              </a:prstGeom>
              <a:blipFill>
                <a:blip r:embed="rId2"/>
                <a:stretch>
                  <a:fillRect b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AEE82644-36E4-42D1-A9CA-B8FF4019C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933" y="3207068"/>
            <a:ext cx="5361811" cy="35369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55988C-0C39-4656-A9C3-F1E840C56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0826" y="1304715"/>
            <a:ext cx="3193626" cy="19770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038A32-6925-4628-AAA0-B41771E47A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214" y="1304715"/>
            <a:ext cx="2686344" cy="19330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537296B-6346-40B1-8A0B-38FE7EFFC9E4}"/>
              </a:ext>
            </a:extLst>
          </p:cNvPr>
          <p:cNvSpPr txBox="1"/>
          <p:nvPr/>
        </p:nvSpPr>
        <p:spPr>
          <a:xfrm>
            <a:off x="396240" y="523011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mic Sans MS" panose="030F0702030302020204" pitchFamily="66" charset="0"/>
              </a:rPr>
              <a:t>At right, is an example of these potentials for two particles with opposite charge.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47A44E5-F278-4A6D-8809-F78AAA381670}"/>
              </a:ext>
            </a:extLst>
          </p:cNvPr>
          <p:cNvCxnSpPr>
            <a:cxnSpLocks/>
          </p:cNvCxnSpPr>
          <p:nvPr/>
        </p:nvCxnSpPr>
        <p:spPr>
          <a:xfrm>
            <a:off x="6864951" y="5198866"/>
            <a:ext cx="4248057" cy="31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477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DE580F0-11AF-4E33-B08F-4A53CDCB6E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4133" y="423331"/>
                <a:ext cx="11277600" cy="59774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>
                    <a:latin typeface="Comic Sans MS" panose="030F0702030302020204" pitchFamily="66" charset="0"/>
                  </a:rPr>
                  <a:t>Implicit and Explicit Solvent Interactions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latin typeface="Comic Sans MS" panose="030F0702030302020204" pitchFamily="66" charset="0"/>
                  </a:rPr>
                  <a:t>Interactions between implicit/explicit solvent and the modelled molecules.</a:t>
                </a:r>
              </a:p>
              <a:p>
                <a:pPr marL="0" indent="0">
                  <a:buNone/>
                </a:pPr>
                <a:endParaRPr lang="en-US" sz="1800" b="1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latin typeface="Comic Sans MS" panose="030F0702030302020204" pitchFamily="66" charset="0"/>
                  </a:rPr>
                  <a:t>	Implicit Solvent			Explicit Solvent</a:t>
                </a:r>
              </a:p>
              <a:p>
                <a:pPr marL="0" indent="0">
                  <a:buNone/>
                </a:pPr>
                <a:endParaRPr lang="en-US" sz="20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omic Sans MS" panose="030F0702030302020204" pitchFamily="66" charset="0"/>
                  </a:rPr>
                  <a:t>	Water molecules are not present	Water (or other solvent) molecules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mic Sans MS" panose="030F0702030302020204" pitchFamily="66" charset="0"/>
                  </a:rPr>
                  <a:t>	in the simulation, but are		are </a:t>
                </a:r>
                <a:r>
                  <a:rPr lang="en-US" sz="2000" u="sng" dirty="0">
                    <a:latin typeface="Comic Sans MS" panose="030F0702030302020204" pitchFamily="66" charset="0"/>
                  </a:rPr>
                  <a:t>actually present</a:t>
                </a:r>
                <a:r>
                  <a:rPr lang="en-US" sz="2000" dirty="0">
                    <a:latin typeface="Comic Sans MS" panose="030F0702030302020204" pitchFamily="66" charset="0"/>
                  </a:rPr>
                  <a:t> in the simulation.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mic Sans MS" panose="030F0702030302020204" pitchFamily="66" charset="0"/>
                  </a:rPr>
                  <a:t>	accounted for by calculation.		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mic Sans MS" panose="030F0702030302020204" pitchFamily="66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mic Sans MS" panose="030F0702030302020204" pitchFamily="66" charset="0"/>
                  </a:rPr>
                  <a:t>	Compare and Contrast</a:t>
                </a:r>
                <a:br>
                  <a:rPr lang="en-US" sz="2000" dirty="0">
                    <a:latin typeface="Comic Sans MS" panose="030F0702030302020204" pitchFamily="66" charset="0"/>
                  </a:rPr>
                </a:br>
                <a:r>
                  <a:rPr lang="en-US" sz="2000" dirty="0">
                    <a:latin typeface="Comic Sans MS" panose="030F0702030302020204" pitchFamily="66" charset="0"/>
                  </a:rPr>
                  <a:t>		Computational Expense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mic Sans MS" panose="030F0702030302020204" pitchFamily="66" charset="0"/>
                  </a:rPr>
                  <a:t>		Accuracy			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𝑻𝒐𝒕𝒂𝒍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𝑩𝒐𝒏𝒅𝒆𝒅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𝑵𝒐𝒏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𝑩𝒐𝒏𝒅𝒆𝒅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𝑺𝒐𝒍𝒗𝒆𝒏𝒕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1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		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DE580F0-11AF-4E33-B08F-4A53CDCB6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133" y="423331"/>
                <a:ext cx="11277600" cy="5977469"/>
              </a:xfrm>
              <a:blipFill>
                <a:blip r:embed="rId2"/>
                <a:stretch>
                  <a:fillRect l="-1405" t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8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E580F0-11AF-4E33-B08F-4A53CDCB6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3" y="423331"/>
            <a:ext cx="11277600" cy="6172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mic Sans MS" panose="030F0702030302020204" pitchFamily="66" charset="0"/>
              </a:rPr>
              <a:t>How Are Force Field Parameters Chosen?</a:t>
            </a:r>
          </a:p>
          <a:p>
            <a:pPr marL="0" indent="0">
              <a:buNone/>
            </a:pPr>
            <a:endParaRPr lang="en-US" sz="1800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8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800" dirty="0">
                <a:latin typeface="Comic Sans MS" panose="030F0702030302020204" pitchFamily="66" charset="0"/>
              </a:rPr>
              <a:t>Force Fields must parameterize:</a:t>
            </a:r>
          </a:p>
          <a:p>
            <a:pPr marL="0" indent="0">
              <a:buNone/>
            </a:pPr>
            <a:r>
              <a:rPr lang="en-US" sz="1800" dirty="0">
                <a:latin typeface="Comic Sans MS" panose="030F0702030302020204" pitchFamily="66" charset="0"/>
              </a:rPr>
              <a:t>	Proteins		Nucleic Acids		Small Molecules		Membranes</a:t>
            </a:r>
          </a:p>
          <a:p>
            <a:pPr marL="0" indent="0">
              <a:buNone/>
            </a:pPr>
            <a:endParaRPr lang="en-US" sz="18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800" dirty="0">
                <a:latin typeface="Comic Sans MS" panose="030F0702030302020204" pitchFamily="66" charset="0"/>
              </a:rPr>
              <a:t>Historically, for fields were parameterized with values determined from gas-phase QM calculations.</a:t>
            </a:r>
          </a:p>
          <a:p>
            <a:pPr marL="0" indent="0">
              <a:buNone/>
            </a:pPr>
            <a:r>
              <a:rPr lang="en-US" sz="1800" dirty="0">
                <a:latin typeface="Comic Sans MS" panose="030F0702030302020204" pitchFamily="66" charset="0"/>
              </a:rPr>
              <a:t>	Quantum is highly accurate for systems that are feasible to calculate.</a:t>
            </a:r>
          </a:p>
          <a:p>
            <a:pPr marL="0" indent="0">
              <a:buNone/>
            </a:pPr>
            <a:r>
              <a:rPr lang="en-US" sz="1800" dirty="0">
                <a:latin typeface="Comic Sans MS" panose="030F0702030302020204" pitchFamily="66" charset="0"/>
              </a:rPr>
              <a:t>	Correlation between gas and condensed phases is still not strong enough.</a:t>
            </a:r>
          </a:p>
          <a:p>
            <a:pPr marL="0" indent="0">
              <a:buNone/>
            </a:pPr>
            <a:endParaRPr lang="en-US" sz="18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800" dirty="0">
                <a:latin typeface="Comic Sans MS" panose="030F0702030302020204" pitchFamily="66" charset="0"/>
              </a:rPr>
              <a:t>Today (literally), open-source protocols (</a:t>
            </a:r>
            <a:r>
              <a:rPr lang="en-US" sz="1800" dirty="0" err="1">
                <a:latin typeface="Comic Sans MS" panose="030F0702030302020204" pitchFamily="66" charset="0"/>
              </a:rPr>
              <a:t>Openmm</a:t>
            </a:r>
            <a:r>
              <a:rPr lang="en-US" sz="1800" dirty="0">
                <a:latin typeface="Comic Sans MS" panose="030F0702030302020204" pitchFamily="66" charset="0"/>
              </a:rPr>
              <a:t> and </a:t>
            </a:r>
            <a:r>
              <a:rPr lang="en-US" sz="1800" dirty="0" err="1">
                <a:latin typeface="Comic Sans MS" panose="030F0702030302020204" pitchFamily="66" charset="0"/>
              </a:rPr>
              <a:t>Ambertools</a:t>
            </a:r>
            <a:r>
              <a:rPr lang="en-US" sz="1800" dirty="0">
                <a:latin typeface="Comic Sans MS" panose="030F0702030302020204" pitchFamily="66" charset="0"/>
              </a:rPr>
              <a:t>) are available.</a:t>
            </a:r>
          </a:p>
          <a:p>
            <a:pPr marL="0" indent="0">
              <a:buNone/>
            </a:pPr>
            <a:r>
              <a:rPr lang="en-US" sz="1800" dirty="0">
                <a:latin typeface="Comic Sans MS" panose="030F0702030302020204" pitchFamily="66" charset="0"/>
              </a:rPr>
              <a:t>	Amber force field can be applied to new molecules.</a:t>
            </a:r>
          </a:p>
        </p:txBody>
      </p:sp>
    </p:spTree>
    <p:extLst>
      <p:ext uri="{BB962C8B-B14F-4D97-AF65-F5344CB8AC3E}">
        <p14:creationId xmlns:p14="http://schemas.microsoft.com/office/powerpoint/2010/main" val="2226316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E580F0-11AF-4E33-B08F-4A53CDCB6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2" y="423332"/>
            <a:ext cx="10783147" cy="54525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Comic Sans MS" panose="030F0702030302020204" pitchFamily="66" charset="0"/>
              </a:rPr>
              <a:t>What do force fields specify that structure files do not? – Discuss!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</a:rPr>
              <a:t>Atoms</a:t>
            </a:r>
          </a:p>
          <a:p>
            <a:pPr lvl="1"/>
            <a:r>
              <a:rPr lang="en-US" sz="1600" dirty="0">
                <a:latin typeface="Comic Sans MS" panose="030F0702030302020204" pitchFamily="66" charset="0"/>
              </a:rPr>
              <a:t>Hybridization, (Mass)</a:t>
            </a:r>
          </a:p>
          <a:p>
            <a:pPr lvl="1"/>
            <a:r>
              <a:rPr lang="en-US" sz="1600" dirty="0">
                <a:latin typeface="Comic Sans MS" panose="030F0702030302020204" pitchFamily="66" charset="0"/>
              </a:rPr>
              <a:t>Charge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Bonds</a:t>
            </a:r>
          </a:p>
          <a:p>
            <a:pPr lvl="1"/>
            <a:r>
              <a:rPr lang="en-US" sz="1600" dirty="0">
                <a:latin typeface="Comic Sans MS" panose="030F0702030302020204" pitchFamily="66" charset="0"/>
              </a:rPr>
              <a:t>Bond Order</a:t>
            </a:r>
          </a:p>
          <a:p>
            <a:pPr lvl="1"/>
            <a:r>
              <a:rPr lang="en-US" sz="1600" dirty="0">
                <a:latin typeface="Comic Sans MS" panose="030F0702030302020204" pitchFamily="66" charset="0"/>
              </a:rPr>
              <a:t>Length and Spring Constant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Angles</a:t>
            </a:r>
          </a:p>
          <a:p>
            <a:pPr lvl="1"/>
            <a:r>
              <a:rPr lang="en-US" sz="1600" dirty="0">
                <a:latin typeface="Comic Sans MS" panose="030F0702030302020204" pitchFamily="66" charset="0"/>
              </a:rPr>
              <a:t>Optimal 3-atom Angle</a:t>
            </a:r>
          </a:p>
          <a:p>
            <a:pPr lvl="1"/>
            <a:r>
              <a:rPr lang="en-US" sz="1600" dirty="0">
                <a:latin typeface="Comic Sans MS" panose="030F0702030302020204" pitchFamily="66" charset="0"/>
              </a:rPr>
              <a:t>Force Constant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Torsions</a:t>
            </a:r>
          </a:p>
          <a:p>
            <a:pPr lvl="1"/>
            <a:r>
              <a:rPr lang="en-US" sz="1600" dirty="0">
                <a:latin typeface="Comic Sans MS" panose="030F0702030302020204" pitchFamily="66" charset="0"/>
              </a:rPr>
              <a:t>Periodicity</a:t>
            </a:r>
          </a:p>
          <a:p>
            <a:pPr lvl="1"/>
            <a:r>
              <a:rPr lang="en-US" sz="1600" dirty="0">
                <a:latin typeface="Comic Sans MS" panose="030F0702030302020204" pitchFamily="66" charset="0"/>
              </a:rPr>
              <a:t>Torsional Force Constant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More!</a:t>
            </a:r>
          </a:p>
          <a:p>
            <a:pPr lvl="1"/>
            <a:r>
              <a:rPr lang="en-US" sz="1600" dirty="0">
                <a:latin typeface="Comic Sans MS" panose="030F0702030302020204" pitchFamily="66" charset="0"/>
              </a:rPr>
              <a:t>Lennard Jones Parameters</a:t>
            </a:r>
          </a:p>
          <a:p>
            <a:pPr lvl="1"/>
            <a:r>
              <a:rPr lang="en-US" sz="1600" dirty="0">
                <a:latin typeface="Comic Sans MS" panose="030F0702030302020204" pitchFamily="66" charset="0"/>
              </a:rPr>
              <a:t>Hydrophobic Surface Area</a:t>
            </a:r>
            <a:endParaRPr lang="en-US" sz="2000" dirty="0">
              <a:latin typeface="Comic Sans MS" panose="030F0702030302020204" pitchFamily="66" charset="0"/>
            </a:endParaRPr>
          </a:p>
          <a:p>
            <a:pPr lvl="1"/>
            <a:endParaRPr lang="en-US" sz="1600" dirty="0">
              <a:latin typeface="Comic Sans MS" panose="030F0702030302020204" pitchFamily="66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BD88487-7CD4-4C4F-AE7C-DD17947DF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065" y="782855"/>
            <a:ext cx="7831667" cy="598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9B983-181B-408B-8032-62A8CFDB563A}"/>
              </a:ext>
            </a:extLst>
          </p:cNvPr>
          <p:cNvSpPr txBox="1"/>
          <p:nvPr/>
        </p:nvSpPr>
        <p:spPr>
          <a:xfrm>
            <a:off x="0" y="6488668"/>
            <a:ext cx="10389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Edboas</a:t>
            </a:r>
            <a:r>
              <a:rPr lang="en-US" sz="1200" dirty="0"/>
              <a:t>, CC BY-SA 3.0 &lt;https://creativecommons.org/licenses/by-sa/3.0&gt;, via Wikimedia Commons</a:t>
            </a:r>
          </a:p>
        </p:txBody>
      </p:sp>
    </p:spTree>
    <p:extLst>
      <p:ext uri="{BB962C8B-B14F-4D97-AF65-F5344CB8AC3E}">
        <p14:creationId xmlns:p14="http://schemas.microsoft.com/office/powerpoint/2010/main" val="323956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E580F0-11AF-4E33-B08F-4A53CDCB6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3" y="423331"/>
            <a:ext cx="11277600" cy="61722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200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3200" b="1" dirty="0">
                <a:latin typeface="Comic Sans MS" panose="030F0702030302020204" pitchFamily="66" charset="0"/>
              </a:rPr>
              <a:t>		Short Quiz</a:t>
            </a:r>
          </a:p>
          <a:p>
            <a:pPr marL="0" indent="0">
              <a:buNone/>
            </a:pPr>
            <a:endParaRPr lang="en-US" sz="18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800" dirty="0">
                <a:latin typeface="Comic Sans MS" panose="030F0702030302020204" pitchFamily="66" charset="0"/>
              </a:rPr>
              <a:t>	What information is specified in force field files, but not structure files?</a:t>
            </a:r>
          </a:p>
          <a:p>
            <a:pPr marL="0" indent="0">
              <a:buNone/>
            </a:pPr>
            <a:endParaRPr lang="en-US" sz="18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800" dirty="0">
                <a:latin typeface="Comic Sans MS" panose="030F0702030302020204" pitchFamily="66" charset="0"/>
              </a:rPr>
              <a:t>	How are </a:t>
            </a:r>
            <a:r>
              <a:rPr lang="en-US" sz="1800" b="1" dirty="0">
                <a:latin typeface="Comic Sans MS" panose="030F0702030302020204" pitchFamily="66" charset="0"/>
              </a:rPr>
              <a:t>bonded</a:t>
            </a:r>
            <a:r>
              <a:rPr lang="en-US" sz="1800" dirty="0">
                <a:latin typeface="Comic Sans MS" panose="030F0702030302020204" pitchFamily="66" charset="0"/>
              </a:rPr>
              <a:t> interactions defined here, and accounted for?</a:t>
            </a:r>
          </a:p>
          <a:p>
            <a:pPr marL="0" indent="0">
              <a:buNone/>
            </a:pPr>
            <a:endParaRPr lang="en-US" sz="18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800" dirty="0">
                <a:latin typeface="Comic Sans MS" panose="030F0702030302020204" pitchFamily="66" charset="0"/>
              </a:rPr>
              <a:t>	How are </a:t>
            </a:r>
            <a:r>
              <a:rPr lang="en-US" sz="1800" b="1" dirty="0">
                <a:latin typeface="Comic Sans MS" panose="030F0702030302020204" pitchFamily="66" charset="0"/>
              </a:rPr>
              <a:t>nonbonded </a:t>
            </a:r>
            <a:r>
              <a:rPr lang="en-US" sz="1800" dirty="0">
                <a:latin typeface="Comic Sans MS" panose="030F0702030302020204" pitchFamily="66" charset="0"/>
              </a:rPr>
              <a:t>interactions defined here, and accounted for?</a:t>
            </a:r>
          </a:p>
          <a:p>
            <a:pPr marL="0" indent="0">
              <a:buNone/>
            </a:pPr>
            <a:endParaRPr lang="en-US" sz="1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610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6925</TotalTime>
  <Words>904</Words>
  <Application>Microsoft Office PowerPoint</Application>
  <PresentationFormat>Widescreen</PresentationFormat>
  <Paragraphs>127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Comic Sans MS</vt:lpstr>
      <vt:lpstr>Office Theme</vt:lpstr>
      <vt:lpstr>Force Field Parameters</vt:lpstr>
      <vt:lpstr>Previously Learned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Force Field Parameters</dc:title>
  <dc:creator>Joseph DePaolo-Boisvert</dc:creator>
  <cp:lastModifiedBy>Joseph DePaolo-Boisvert</cp:lastModifiedBy>
  <cp:revision>12</cp:revision>
  <dcterms:created xsi:type="dcterms:W3CDTF">2022-03-05T21:49:00Z</dcterms:created>
  <dcterms:modified xsi:type="dcterms:W3CDTF">2022-03-16T06:00:32Z</dcterms:modified>
</cp:coreProperties>
</file>