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57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68" r:id="rId11"/>
    <p:sldId id="266" r:id="rId12"/>
    <p:sldId id="270" r:id="rId13"/>
    <p:sldId id="269" r:id="rId14"/>
    <p:sldId id="274" r:id="rId15"/>
    <p:sldId id="276" r:id="rId16"/>
    <p:sldId id="277" r:id="rId17"/>
    <p:sldId id="278" r:id="rId18"/>
    <p:sldId id="279" r:id="rId19"/>
    <p:sldId id="280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AE78D6"/>
    <a:srgbClr val="E8AAE5"/>
    <a:srgbClr val="199CFF"/>
    <a:srgbClr val="058691"/>
    <a:srgbClr val="295185"/>
    <a:srgbClr val="B4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5024" autoAdjust="0"/>
  </p:normalViewPr>
  <p:slideViewPr>
    <p:cSldViewPr snapToGrid="0">
      <p:cViewPr varScale="1">
        <p:scale>
          <a:sx n="134" d="100"/>
          <a:sy n="134" d="100"/>
        </p:scale>
        <p:origin x="1365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9CCECB45-BF44-EEC7-84D3-E5E9F5F2D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228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1825F5D2-D8A3-37F0-CBB0-8341D09102A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6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CA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9334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;p3:notes">
            <a:extLst>
              <a:ext uri="{FF2B5EF4-FFF2-40B4-BE49-F238E27FC236}">
                <a16:creationId xmlns:a16="http://schemas.microsoft.com/office/drawing/2014/main" id="{75DCE2D8-CCAD-6731-E254-375C7F5744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Google Shape;40;p3:notes">
            <a:extLst>
              <a:ext uri="{FF2B5EF4-FFF2-40B4-BE49-F238E27FC236}">
                <a16:creationId xmlns:a16="http://schemas.microsoft.com/office/drawing/2014/main" id="{C990D289-8BDB-AE9E-8DEF-0A94B593C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:notes">
            <a:extLst>
              <a:ext uri="{FF2B5EF4-FFF2-40B4-BE49-F238E27FC236}">
                <a16:creationId xmlns:a16="http://schemas.microsoft.com/office/drawing/2014/main" id="{F97D59C4-D212-6E16-F1E4-927AF86F8D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Google Shape;34;p2:notes">
            <a:extLst>
              <a:ext uri="{FF2B5EF4-FFF2-40B4-BE49-F238E27FC236}">
                <a16:creationId xmlns:a16="http://schemas.microsoft.com/office/drawing/2014/main" id="{0FFDC95C-8396-C36C-8BFF-B5D6E6498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0E9C59-4849-49F8-6405-4FFA09627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:notes">
            <a:extLst>
              <a:ext uri="{FF2B5EF4-FFF2-40B4-BE49-F238E27FC236}">
                <a16:creationId xmlns:a16="http://schemas.microsoft.com/office/drawing/2014/main" id="{462197FE-801D-997D-1066-143B41490C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Google Shape;34;p2:notes">
            <a:extLst>
              <a:ext uri="{FF2B5EF4-FFF2-40B4-BE49-F238E27FC236}">
                <a16:creationId xmlns:a16="http://schemas.microsoft.com/office/drawing/2014/main" id="{2A388948-3B4E-28F3-9046-2C1C77436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91115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49" indent="0">
              <a:buNone/>
            </a:pPr>
            <a:r>
              <a:rPr lang="en-US" dirty="0"/>
              <a:t>NIC: 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193403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49" indent="0">
              <a:buNone/>
            </a:pPr>
            <a:r>
              <a:rPr lang="en-US" dirty="0"/>
              <a:t>IDE: Integrity &amp; Data Encryption</a:t>
            </a:r>
          </a:p>
          <a:p>
            <a:pPr marL="158749" indent="0">
              <a:buNone/>
            </a:pPr>
            <a:r>
              <a:rPr lang="en-US" dirty="0"/>
              <a:t>IPI: Inter Processor Interrupt</a:t>
            </a:r>
          </a:p>
        </p:txBody>
      </p:sp>
    </p:spTree>
    <p:extLst>
      <p:ext uri="{BB962C8B-B14F-4D97-AF65-F5344CB8AC3E}">
        <p14:creationId xmlns:p14="http://schemas.microsoft.com/office/powerpoint/2010/main" val="424074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49" indent="0">
              <a:buNone/>
            </a:pPr>
            <a:r>
              <a:rPr lang="en-US" dirty="0">
                <a:hlinkClick r:id="rId3"/>
              </a:rPr>
              <a:t>RFC 9334: Remote </a:t>
            </a:r>
            <a:r>
              <a:rPr lang="en-US" dirty="0" err="1">
                <a:hlinkClick r:id="rId3"/>
              </a:rPr>
              <a:t>ATtestation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procedureS</a:t>
            </a:r>
            <a:r>
              <a:rPr lang="en-US" dirty="0">
                <a:hlinkClick r:id="rId3"/>
              </a:rPr>
              <a:t> (RATS)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8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4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OVMF (Open Virtual Machine Firmware) is an implementation of UEFI (Unified Extensible Firmware Interface) for VMs.</a:t>
            </a:r>
          </a:p>
          <a:p>
            <a:pPr marL="15874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2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49" indent="0">
              <a:buNone/>
            </a:pPr>
            <a:r>
              <a:rPr lang="en-US" dirty="0"/>
              <a:t>TDI: TEE Device Interface</a:t>
            </a:r>
          </a:p>
        </p:txBody>
      </p:sp>
    </p:spTree>
    <p:extLst>
      <p:ext uri="{BB962C8B-B14F-4D97-AF65-F5344CB8AC3E}">
        <p14:creationId xmlns:p14="http://schemas.microsoft.com/office/powerpoint/2010/main" val="56778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D7FC-854E-89A0-5D47-44E0DA10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F38B14-A715-E867-6ED4-32DF5E020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9AB39-0041-A482-9EC6-74EEBAA65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49" indent="0">
              <a:buNone/>
            </a:pPr>
            <a:r>
              <a:rPr lang="en-US" dirty="0"/>
              <a:t>TDI: TEE Device Interface</a:t>
            </a:r>
          </a:p>
        </p:txBody>
      </p:sp>
    </p:spTree>
    <p:extLst>
      <p:ext uri="{BB962C8B-B14F-4D97-AF65-F5344CB8AC3E}">
        <p14:creationId xmlns:p14="http://schemas.microsoft.com/office/powerpoint/2010/main" val="358889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5">
            <a:extLst>
              <a:ext uri="{FF2B5EF4-FFF2-40B4-BE49-F238E27FC236}">
                <a16:creationId xmlns:a16="http://schemas.microsoft.com/office/drawing/2014/main" id="{91E1D110-5B4C-A892-54BF-86BC2082E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8772" y="4470163"/>
            <a:ext cx="2150467" cy="403104"/>
          </a:xfrm>
        </p:spPr>
        <p:txBody>
          <a:bodyPr lIns="359999">
            <a:noAutofit/>
          </a:bodyPr>
          <a:lstStyle>
            <a:lvl1pPr indent="-228600">
              <a:spcBef>
                <a:spcPts val="280"/>
              </a:spcBef>
              <a:buNone/>
              <a:defRPr sz="1400"/>
            </a:lvl1pPr>
          </a:lstStyle>
          <a:p>
            <a:pPr lvl="0"/>
            <a:endParaRPr lang="en-CA" dirty="0"/>
          </a:p>
        </p:txBody>
      </p:sp>
      <p:sp>
        <p:nvSpPr>
          <p:cNvPr id="3" name="Google Shape;11;p5">
            <a:extLst>
              <a:ext uri="{FF2B5EF4-FFF2-40B4-BE49-F238E27FC236}">
                <a16:creationId xmlns:a16="http://schemas.microsoft.com/office/drawing/2014/main" id="{4862796C-FFAE-7CDD-F275-225019E03A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8772" y="1846154"/>
            <a:ext cx="8486456" cy="1837950"/>
          </a:xfrm>
          <a:solidFill>
            <a:srgbClr val="FFFFFF"/>
          </a:solidFill>
        </p:spPr>
        <p:txBody>
          <a:bodyPr lIns="359999" anchor="ctr">
            <a:noAutofit/>
          </a:bodyPr>
          <a:lstStyle>
            <a:lvl1pPr indent="-228600">
              <a:spcBef>
                <a:spcPts val="960"/>
              </a:spcBef>
              <a:buNone/>
              <a:defRPr sz="4800" b="1">
                <a:solidFill>
                  <a:srgbClr val="000000"/>
                </a:solidFill>
              </a:defRPr>
            </a:lvl1pPr>
          </a:lstStyle>
          <a:p>
            <a:pPr lvl="0"/>
            <a:endParaRPr lang="en-CA" dirty="0"/>
          </a:p>
        </p:txBody>
      </p:sp>
      <p:sp>
        <p:nvSpPr>
          <p:cNvPr id="4" name="Google Shape;12;p5">
            <a:extLst>
              <a:ext uri="{FF2B5EF4-FFF2-40B4-BE49-F238E27FC236}">
                <a16:creationId xmlns:a16="http://schemas.microsoft.com/office/drawing/2014/main" id="{F53F54FA-827C-4DDF-C797-6D03215E7C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8772" y="3754939"/>
            <a:ext cx="3026005" cy="403104"/>
          </a:xfrm>
          <a:solidFill>
            <a:srgbClr val="058691"/>
          </a:solidFill>
        </p:spPr>
        <p:txBody>
          <a:bodyPr lIns="359999">
            <a:noAutofit/>
          </a:bodyPr>
          <a:lstStyle>
            <a:lvl1pPr indent="-228600">
              <a:spcBef>
                <a:spcPts val="36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CA" dirty="0"/>
          </a:p>
        </p:txBody>
      </p:sp>
      <p:pic>
        <p:nvPicPr>
          <p:cNvPr id="5" name="Google Shape;13;p5">
            <a:extLst>
              <a:ext uri="{FF2B5EF4-FFF2-40B4-BE49-F238E27FC236}">
                <a16:creationId xmlns:a16="http://schemas.microsoft.com/office/drawing/2014/main" id="{1337D90C-1E6C-199E-02FC-EA8F63BCB3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715624" y="4416186"/>
            <a:ext cx="876150" cy="2902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14;p5">
            <a:extLst>
              <a:ext uri="{FF2B5EF4-FFF2-40B4-BE49-F238E27FC236}">
                <a16:creationId xmlns:a16="http://schemas.microsoft.com/office/drawing/2014/main" id="{EAB05B3F-2895-590A-E433-C831C81A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2636" t="25702" r="12613" b="25706"/>
          <a:stretch>
            <a:fillRect/>
          </a:stretch>
        </p:blipFill>
        <p:spPr>
          <a:xfrm>
            <a:off x="417094" y="514660"/>
            <a:ext cx="3641561" cy="1331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15D28B-45F3-98BE-D7B8-9EDA87E91AFA}"/>
              </a:ext>
            </a:extLst>
          </p:cNvPr>
          <p:cNvSpPr/>
          <p:nvPr/>
        </p:nvSpPr>
        <p:spPr>
          <a:xfrm>
            <a:off x="328772" y="265130"/>
            <a:ext cx="8478435" cy="4608137"/>
          </a:xfrm>
          <a:prstGeom prst="rect">
            <a:avLst/>
          </a:prstGeom>
          <a:noFill/>
          <a:ln w="25402" cap="flat">
            <a:solidFill>
              <a:srgbClr val="379ED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9522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6">
            <a:extLst>
              <a:ext uri="{FF2B5EF4-FFF2-40B4-BE49-F238E27FC236}">
                <a16:creationId xmlns:a16="http://schemas.microsoft.com/office/drawing/2014/main" id="{ADE93765-29E8-77E8-17E6-B9DB50F8911A}"/>
              </a:ext>
            </a:extLst>
          </p:cNvPr>
          <p:cNvSpPr/>
          <p:nvPr/>
        </p:nvSpPr>
        <p:spPr>
          <a:xfrm>
            <a:off x="0" y="848407"/>
            <a:ext cx="9144000" cy="405729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7;p6">
            <a:extLst>
              <a:ext uri="{FF2B5EF4-FFF2-40B4-BE49-F238E27FC236}">
                <a16:creationId xmlns:a16="http://schemas.microsoft.com/office/drawing/2014/main" id="{0E2E5E5E-0215-291B-6395-0EEA32A2D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41" y="55165"/>
            <a:ext cx="8389903" cy="80074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4" name="Google Shape;18;p6">
            <a:extLst>
              <a:ext uri="{FF2B5EF4-FFF2-40B4-BE49-F238E27FC236}">
                <a16:creationId xmlns:a16="http://schemas.microsoft.com/office/drawing/2014/main" id="{D101D2AC-AB2B-56F4-2A32-E5C268EB19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951" y="1200150"/>
            <a:ext cx="7280105" cy="3394472"/>
          </a:xfrm>
        </p:spPr>
        <p:txBody>
          <a:bodyPr/>
          <a:lstStyle>
            <a:lvl1pPr indent="-406395">
              <a:spcBef>
                <a:spcPts val="560"/>
              </a:spcBef>
              <a:buClr>
                <a:srgbClr val="B42F43"/>
              </a:buClr>
              <a:buSzPts val="2800"/>
              <a:defRPr sz="2800">
                <a:solidFill>
                  <a:srgbClr val="000000"/>
                </a:solidFill>
              </a:defRPr>
            </a:lvl1pPr>
          </a:lstStyle>
          <a:p>
            <a:pPr lvl="0"/>
            <a:endParaRPr lang="en-CA" dirty="0"/>
          </a:p>
        </p:txBody>
      </p:sp>
      <p:pic>
        <p:nvPicPr>
          <p:cNvPr id="5" name="Google Shape;19;p6">
            <a:extLst>
              <a:ext uri="{FF2B5EF4-FFF2-40B4-BE49-F238E27FC236}">
                <a16:creationId xmlns:a16="http://schemas.microsoft.com/office/drawing/2014/main" id="{3A20DB37-F7EE-B512-AC85-DDD28189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56768" t="57844" r="59727" b="59361"/>
          <a:stretch>
            <a:fillRect/>
          </a:stretch>
        </p:blipFill>
        <p:spPr>
          <a:xfrm>
            <a:off x="7860639" y="4283534"/>
            <a:ext cx="1154786" cy="6221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oogle Shape;20;p6">
            <a:extLst>
              <a:ext uri="{FF2B5EF4-FFF2-40B4-BE49-F238E27FC236}">
                <a16:creationId xmlns:a16="http://schemas.microsoft.com/office/drawing/2014/main" id="{984724EC-A9A9-A503-E8F0-FAA9636E339E}"/>
              </a:ext>
            </a:extLst>
          </p:cNvPr>
          <p:cNvSpPr/>
          <p:nvPr/>
        </p:nvSpPr>
        <p:spPr>
          <a:xfrm>
            <a:off x="0" y="4946757"/>
            <a:ext cx="9144000" cy="19674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1761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;p7">
            <a:extLst>
              <a:ext uri="{FF2B5EF4-FFF2-40B4-BE49-F238E27FC236}">
                <a16:creationId xmlns:a16="http://schemas.microsoft.com/office/drawing/2014/main" id="{A26E76F2-3B74-4245-6CF5-7762D6CA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2020" t="30295" r="12020" b="30291"/>
          <a:stretch>
            <a:fillRect/>
          </a:stretch>
        </p:blipFill>
        <p:spPr>
          <a:xfrm>
            <a:off x="1457425" y="1662964"/>
            <a:ext cx="6229148" cy="18175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F62A1E1-1DE8-7F40-2F5E-0B900894F6A0}"/>
              </a:ext>
            </a:extLst>
          </p:cNvPr>
          <p:cNvSpPr/>
          <p:nvPr/>
        </p:nvSpPr>
        <p:spPr>
          <a:xfrm>
            <a:off x="328772" y="265130"/>
            <a:ext cx="8478435" cy="4608137"/>
          </a:xfrm>
          <a:prstGeom prst="rect">
            <a:avLst/>
          </a:prstGeom>
          <a:noFill/>
          <a:ln w="25402" cap="flat">
            <a:solidFill>
              <a:srgbClr val="379ED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4977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4">
            <a:extLst>
              <a:ext uri="{FF2B5EF4-FFF2-40B4-BE49-F238E27FC236}">
                <a16:creationId xmlns:a16="http://schemas.microsoft.com/office/drawing/2014/main" id="{B8FE3854-FF0C-35D6-7458-569C10A33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38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/>
            <a:endParaRPr lang="en-CA"/>
          </a:p>
        </p:txBody>
      </p:sp>
      <p:sp>
        <p:nvSpPr>
          <p:cNvPr id="3" name="Google Shape;7;p4">
            <a:extLst>
              <a:ext uri="{FF2B5EF4-FFF2-40B4-BE49-F238E27FC236}">
                <a16:creationId xmlns:a16="http://schemas.microsoft.com/office/drawing/2014/main" id="{5B27A20B-3476-F8E0-2756-16384485A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27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CA" sz="3800" b="0" i="0" u="none" strike="noStrike" kern="0" cap="none" spc="0" baseline="0">
          <a:solidFill>
            <a:srgbClr val="FFFFFF"/>
          </a:solidFill>
          <a:uFillTx/>
          <a:latin typeface="Arial"/>
          <a:ea typeface="Arial"/>
          <a:cs typeface="Arial"/>
        </a:defRPr>
      </a:lvl1pPr>
    </p:titleStyle>
    <p:bodyStyle>
      <a:lvl1pPr marL="457200" marR="0" lvl="0" indent="-431797" algn="l" defTabSz="914400" rtl="0" fontAlgn="auto" hangingPunct="1">
        <a:lnSpc>
          <a:spcPct val="100000"/>
        </a:lnSpc>
        <a:spcBef>
          <a:spcPts val="640"/>
        </a:spcBef>
        <a:spcAft>
          <a:spcPts val="0"/>
        </a:spcAft>
        <a:buClr>
          <a:srgbClr val="FFFFFF"/>
        </a:buClr>
        <a:buSzPts val="3200"/>
        <a:buFont typeface="Arial"/>
        <a:buChar char="•"/>
        <a:tabLst/>
        <a:defRPr lang="en-CA" sz="3200" b="0" i="0" u="none" strike="noStrike" kern="0" cap="none" spc="0" baseline="0">
          <a:solidFill>
            <a:srgbClr val="FFFFFF"/>
          </a:solidFill>
          <a:uFillTx/>
          <a:latin typeface="Arial"/>
          <a:ea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EB8D-DC1E-741D-4EF0-0B379CE0CFD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8892" y="2139468"/>
            <a:ext cx="7162800" cy="1201615"/>
          </a:xfrm>
        </p:spPr>
        <p:txBody>
          <a:bodyPr/>
          <a:lstStyle/>
          <a:p>
            <a:pPr marL="25403" indent="0" algn="ctr">
              <a:buNone/>
            </a:pPr>
            <a:r>
              <a:rPr lang="en-CA" dirty="0"/>
              <a:t>Binding TDISP &amp; Platform Attestation Reports for Confidential VMs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561FE2-9ED0-F07B-47EE-65721DB93B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37492" y="3616569"/>
            <a:ext cx="7162800" cy="498231"/>
          </a:xfrm>
        </p:spPr>
        <p:txBody>
          <a:bodyPr>
            <a:normAutofit/>
          </a:bodyPr>
          <a:lstStyle/>
          <a:p>
            <a:pPr marL="25403" indent="0" algn="ctr">
              <a:buNone/>
            </a:pPr>
            <a:r>
              <a:rPr lang="en-CA" sz="2000" dirty="0"/>
              <a:t>Anna Trikalinou, Microsoft</a:t>
            </a:r>
          </a:p>
        </p:txBody>
      </p:sp>
    </p:spTree>
    <p:extLst>
      <p:ext uri="{BB962C8B-B14F-4D97-AF65-F5344CB8AC3E}">
        <p14:creationId xmlns:p14="http://schemas.microsoft.com/office/powerpoint/2010/main" val="399681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A42E-6B94-3C93-C587-92DDAEE2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Platform Attestation Evidence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B635E2-65D3-0519-7D52-11144F772859}"/>
              </a:ext>
            </a:extLst>
          </p:cNvPr>
          <p:cNvGrpSpPr/>
          <p:nvPr/>
        </p:nvGrpSpPr>
        <p:grpSpPr>
          <a:xfrm>
            <a:off x="238665" y="949516"/>
            <a:ext cx="2552981" cy="3851085"/>
            <a:chOff x="6580534" y="954306"/>
            <a:chExt cx="2552981" cy="38510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A4CEB4-D6C9-9F83-A9BF-92CBEBD467F6}"/>
                </a:ext>
              </a:extLst>
            </p:cNvPr>
            <p:cNvGrpSpPr/>
            <p:nvPr/>
          </p:nvGrpSpPr>
          <p:grpSpPr>
            <a:xfrm>
              <a:off x="6580534" y="1324415"/>
              <a:ext cx="2552981" cy="3480976"/>
              <a:chOff x="6560394" y="1385700"/>
              <a:chExt cx="2552981" cy="3480976"/>
            </a:xfrm>
          </p:grpSpPr>
          <p:pic>
            <p:nvPicPr>
              <p:cNvPr id="1026" name="Picture 2" descr="Diagram of a confidential VM showing where the vTPM runs, how it's measured and how it's isolated.">
                <a:extLst>
                  <a:ext uri="{FF2B5EF4-FFF2-40B4-BE49-F238E27FC236}">
                    <a16:creationId xmlns:a16="http://schemas.microsoft.com/office/drawing/2014/main" id="{8AC1E16B-A151-52B7-6E9E-9E8AACE66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52" t="2391" r="31120" b="5411"/>
              <a:stretch>
                <a:fillRect/>
              </a:stretch>
            </p:blipFill>
            <p:spPr bwMode="auto">
              <a:xfrm>
                <a:off x="6560394" y="1385700"/>
                <a:ext cx="2491163" cy="3480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2A48DB9-F256-07C6-060F-1F75CCCA773A}"/>
                  </a:ext>
                </a:extLst>
              </p:cNvPr>
              <p:cNvSpPr/>
              <p:nvPr/>
            </p:nvSpPr>
            <p:spPr>
              <a:xfrm>
                <a:off x="9021569" y="1897234"/>
                <a:ext cx="91806" cy="2110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48EC3E-CD70-572E-D929-1287D11DFE4B}"/>
                </a:ext>
              </a:extLst>
            </p:cNvPr>
            <p:cNvGrpSpPr/>
            <p:nvPr/>
          </p:nvGrpSpPr>
          <p:grpSpPr>
            <a:xfrm>
              <a:off x="6701275" y="954306"/>
              <a:ext cx="2249680" cy="511534"/>
              <a:chOff x="5464629" y="4076294"/>
              <a:chExt cx="2249680" cy="51153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D9904C6-9395-6ECA-FFF1-9443D874897D}"/>
                  </a:ext>
                </a:extLst>
              </p:cNvPr>
              <p:cNvGrpSpPr/>
              <p:nvPr/>
            </p:nvGrpSpPr>
            <p:grpSpPr>
              <a:xfrm>
                <a:off x="5518089" y="4076294"/>
                <a:ext cx="2196220" cy="511534"/>
                <a:chOff x="1100818" y="5967366"/>
                <a:chExt cx="2196220" cy="51153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47F1E59-838D-B1F8-98F6-8BF152F56C6C}"/>
                    </a:ext>
                  </a:extLst>
                </p:cNvPr>
                <p:cNvSpPr/>
                <p:nvPr/>
              </p:nvSpPr>
              <p:spPr>
                <a:xfrm>
                  <a:off x="1100818" y="6034769"/>
                  <a:ext cx="140153" cy="142194"/>
                </a:xfrm>
                <a:prstGeom prst="rect">
                  <a:avLst/>
                </a:prstGeom>
                <a:solidFill>
                  <a:srgbClr val="199C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74568B-D864-C10C-BB9F-D0CACC559FDD}"/>
                    </a:ext>
                  </a:extLst>
                </p:cNvPr>
                <p:cNvSpPr/>
                <p:nvPr/>
              </p:nvSpPr>
              <p:spPr>
                <a:xfrm>
                  <a:off x="1100818" y="6278727"/>
                  <a:ext cx="140154" cy="142195"/>
                </a:xfrm>
                <a:prstGeom prst="rect">
                  <a:avLst/>
                </a:prstGeom>
                <a:solidFill>
                  <a:schemeClr val="bg1">
                    <a:alpha val="10196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2A6DCF-FF74-A251-A3F8-FD8DBB994176}"/>
                    </a:ext>
                  </a:extLst>
                </p:cNvPr>
                <p:cNvSpPr txBox="1"/>
                <p:nvPr/>
              </p:nvSpPr>
              <p:spPr>
                <a:xfrm>
                  <a:off x="1223506" y="6201901"/>
                  <a:ext cx="20735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Out-of-TCB components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EC60432-9404-1421-DAE0-31A27F794BBB}"/>
                    </a:ext>
                  </a:extLst>
                </p:cNvPr>
                <p:cNvSpPr txBox="1"/>
                <p:nvPr/>
              </p:nvSpPr>
              <p:spPr>
                <a:xfrm>
                  <a:off x="1240971" y="5967366"/>
                  <a:ext cx="17230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In-TCB components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3487EA-6119-AB2E-BAD9-036E01CF1C6D}"/>
                  </a:ext>
                </a:extLst>
              </p:cNvPr>
              <p:cNvSpPr/>
              <p:nvPr/>
            </p:nvSpPr>
            <p:spPr>
              <a:xfrm>
                <a:off x="5464629" y="4076294"/>
                <a:ext cx="1934149" cy="511534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Google Shape;37;p2">
            <a:extLst>
              <a:ext uri="{FF2B5EF4-FFF2-40B4-BE49-F238E27FC236}">
                <a16:creationId xmlns:a16="http://schemas.microsoft.com/office/drawing/2014/main" id="{77E55B3C-4EB8-59E4-1E12-103838488B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83288" y="1060924"/>
            <a:ext cx="6069363" cy="2026648"/>
          </a:xfrm>
        </p:spPr>
        <p:txBody>
          <a:bodyPr>
            <a:normAutofit fontScale="92500" lnSpcReduction="10000"/>
          </a:bodyPr>
          <a:lstStyle/>
          <a:p>
            <a:pPr indent="-274320">
              <a:spcAft>
                <a:spcPts val="600"/>
              </a:spcAft>
              <a:buClrTx/>
              <a:buSzPct val="100000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Attestation Evidence describe the in-TCB components of the CVM</a:t>
            </a:r>
          </a:p>
          <a:p>
            <a:pPr lvl="1"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chain of trust where one component measures the next and the root-of-trust is the CPU HW</a:t>
            </a:r>
          </a:p>
          <a:p>
            <a:pPr lvl="1"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Verifier can check that the Guest Evidence is bound to the CPU Platform key, which proves that the CVM is running in a Confidential environment.</a:t>
            </a:r>
          </a:p>
          <a:p>
            <a:pPr lvl="1"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kernel &amp; drivers are measured at boot. Runtime attestation relies on IMA &amp;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their policy.</a:t>
            </a:r>
          </a:p>
          <a:p>
            <a:pPr lvl="1"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no TDISP device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2CC072-CFF6-6ACD-282E-D23924D7AE77}"/>
              </a:ext>
            </a:extLst>
          </p:cNvPr>
          <p:cNvGrpSpPr/>
          <p:nvPr/>
        </p:nvGrpSpPr>
        <p:grpSpPr>
          <a:xfrm>
            <a:off x="2913020" y="3087572"/>
            <a:ext cx="5469543" cy="1458907"/>
            <a:chOff x="1384590" y="3498328"/>
            <a:chExt cx="5469543" cy="14589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309502-63D4-B6A7-19D4-2022E435A4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37797" y="3509131"/>
              <a:ext cx="882331" cy="739353"/>
              <a:chOff x="4844647" y="4888987"/>
              <a:chExt cx="997048" cy="823648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9F91F31-4CB8-CCA4-EF27-F3F2A64C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647" y="4888987"/>
                <a:ext cx="997048" cy="82364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D4EF04A9-B2E7-B897-CD38-A9D2E779E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8683" y="4981029"/>
                <a:ext cx="661169" cy="540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VM FW &amp; </a:t>
                </a:r>
              </a:p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UEFI </a:t>
                </a:r>
              </a:p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incl. vTPM</a:t>
                </a:r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E0AE5B4-3AF2-FF36-8D6C-A0F4BF14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729" y="3791949"/>
              <a:ext cx="630173" cy="1495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953ECF-E809-036C-2515-B4B4491C2C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13902" y="3499101"/>
              <a:ext cx="882331" cy="739352"/>
              <a:chOff x="3162210" y="4658179"/>
              <a:chExt cx="997048" cy="823648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A1E9413-185F-A7BA-4318-0E91F2D20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210" y="4658179"/>
                <a:ext cx="997048" cy="82364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rgbClr val="3C3C3C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TextBox 27">
                <a:extLst>
                  <a:ext uri="{FF2B5EF4-FFF2-40B4-BE49-F238E27FC236}">
                    <a16:creationId xmlns:a16="http://schemas.microsoft.com/office/drawing/2014/main" id="{13B00A6F-D7DE-B1B3-0C10-9E559C427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6244" y="4750221"/>
                <a:ext cx="768041" cy="41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CPU FW &amp;</a:t>
                </a:r>
              </a:p>
              <a:p>
                <a:pPr algn="l"/>
                <a:r>
                  <a:rPr lang="en-US" sz="12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uCode</a:t>
                </a:r>
                <a:endPara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pic>
          <p:nvPicPr>
            <p:cNvPr id="19" name="Picture 18" descr="A picture containing clipart, creativity, cartoon&#10;&#10;Description automatically generated">
              <a:extLst>
                <a:ext uri="{FF2B5EF4-FFF2-40B4-BE49-F238E27FC236}">
                  <a16:creationId xmlns:a16="http://schemas.microsoft.com/office/drawing/2014/main" id="{2F97C903-CCBC-3202-85C6-8D2E32CD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243" y="4063675"/>
              <a:ext cx="328389" cy="162389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590C0C-51F5-B177-D5FB-DE8B8D50A04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71801" y="3498328"/>
              <a:ext cx="882332" cy="739353"/>
              <a:chOff x="3162210" y="4658179"/>
              <a:chExt cx="997048" cy="82364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1F8B9F1-6BEF-8AAB-B36C-842D1BC65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210" y="4658179"/>
                <a:ext cx="997048" cy="82364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TextBox 36">
                <a:extLst>
                  <a:ext uri="{FF2B5EF4-FFF2-40B4-BE49-F238E27FC236}">
                    <a16:creationId xmlns:a16="http://schemas.microsoft.com/office/drawing/2014/main" id="{4D0DC9D9-C748-D810-0D5D-49B1A845A2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6244" y="4750221"/>
                <a:ext cx="863032" cy="617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Part of </a:t>
                </a:r>
              </a:p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Guest OS &amp;</a:t>
                </a:r>
              </a:p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Apps</a:t>
                </a: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285D80-4783-651D-39E0-B0C96BFF3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590" y="3498328"/>
              <a:ext cx="882331" cy="7393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3C3C3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56BB281-C441-1473-F68B-2391E6146470}"/>
                </a:ext>
              </a:extLst>
            </p:cNvPr>
            <p:cNvSpPr txBox="1">
              <a:spLocks/>
            </p:cNvSpPr>
            <p:nvPr/>
          </p:nvSpPr>
          <p:spPr>
            <a:xfrm>
              <a:off x="1427727" y="3560198"/>
              <a:ext cx="57708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CPU HW</a:t>
              </a:r>
            </a:p>
          </p:txBody>
        </p:sp>
        <p:pic>
          <p:nvPicPr>
            <p:cNvPr id="23" name="Picture 22" descr="A picture containing clipart, circle, symbol, art&#10;&#10;Description automatically generated">
              <a:extLst>
                <a:ext uri="{FF2B5EF4-FFF2-40B4-BE49-F238E27FC236}">
                  <a16:creationId xmlns:a16="http://schemas.microsoft.com/office/drawing/2014/main" id="{E480541E-9C4E-5C10-711E-7AD28800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300" y="4036056"/>
              <a:ext cx="328389" cy="162389"/>
            </a:xfrm>
            <a:prstGeom prst="rect">
              <a:avLst/>
            </a:prstGeom>
          </p:spPr>
        </p:pic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FA30AA18-A63F-B7A5-0A5D-2D842128A161}"/>
                </a:ext>
              </a:extLst>
            </p:cNvPr>
            <p:cNvSpPr txBox="1">
              <a:spLocks/>
            </p:cNvSpPr>
            <p:nvPr/>
          </p:nvSpPr>
          <p:spPr>
            <a:xfrm>
              <a:off x="2313481" y="3648572"/>
              <a:ext cx="57066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Measures</a:t>
              </a: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5CC05D84-E34E-FEA2-9981-9B6A0E25C3A1}"/>
                </a:ext>
              </a:extLst>
            </p:cNvPr>
            <p:cNvSpPr txBox="1">
              <a:spLocks/>
            </p:cNvSpPr>
            <p:nvPr/>
          </p:nvSpPr>
          <p:spPr>
            <a:xfrm>
              <a:off x="2266921" y="4634070"/>
              <a:ext cx="859210" cy="3231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Platform Key</a:t>
              </a:r>
            </a:p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signs Evidence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72F11A-273C-1561-B377-905C944BD1E8}"/>
                </a:ext>
              </a:extLst>
            </p:cNvPr>
            <p:cNvSpPr/>
            <p:nvPr/>
          </p:nvSpPr>
          <p:spPr>
            <a:xfrm>
              <a:off x="2033451" y="4241074"/>
              <a:ext cx="883920" cy="174214"/>
            </a:xfrm>
            <a:custGeom>
              <a:avLst/>
              <a:gdLst>
                <a:gd name="connsiteX0" fmla="*/ 0 w 883920"/>
                <a:gd name="connsiteY0" fmla="*/ 0 h 174214"/>
                <a:gd name="connsiteX1" fmla="*/ 509452 w 883920"/>
                <a:gd name="connsiteY1" fmla="*/ 174172 h 174214"/>
                <a:gd name="connsiteX2" fmla="*/ 883920 w 883920"/>
                <a:gd name="connsiteY2" fmla="*/ 13063 h 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920" h="174214">
                  <a:moveTo>
                    <a:pt x="0" y="0"/>
                  </a:moveTo>
                  <a:cubicBezTo>
                    <a:pt x="181066" y="85997"/>
                    <a:pt x="362132" y="171995"/>
                    <a:pt x="509452" y="174172"/>
                  </a:cubicBezTo>
                  <a:cubicBezTo>
                    <a:pt x="656772" y="176349"/>
                    <a:pt x="770346" y="94706"/>
                    <a:pt x="883920" y="13063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96965D6-8190-E90E-0907-5B33AC24D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603" y="3786740"/>
              <a:ext cx="630173" cy="1495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F40A202A-146D-DD29-717E-C434087CA7CE}"/>
                </a:ext>
              </a:extLst>
            </p:cNvPr>
            <p:cNvSpPr txBox="1">
              <a:spLocks/>
            </p:cNvSpPr>
            <p:nvPr/>
          </p:nvSpPr>
          <p:spPr>
            <a:xfrm>
              <a:off x="3838355" y="3643363"/>
              <a:ext cx="57066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Measures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402F8A6-2304-DC61-5655-F44A07A2A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85" y="3786373"/>
              <a:ext cx="630173" cy="1495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C3C8D546-3281-3BA0-DD9C-977F6E4287D1}"/>
                </a:ext>
              </a:extLst>
            </p:cNvPr>
            <p:cNvSpPr txBox="1">
              <a:spLocks/>
            </p:cNvSpPr>
            <p:nvPr/>
          </p:nvSpPr>
          <p:spPr>
            <a:xfrm>
              <a:off x="5361237" y="3642996"/>
              <a:ext cx="57066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Measures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982819-6255-E2CA-0077-F115BE825DA2}"/>
                </a:ext>
              </a:extLst>
            </p:cNvPr>
            <p:cNvSpPr/>
            <p:nvPr/>
          </p:nvSpPr>
          <p:spPr>
            <a:xfrm>
              <a:off x="1976846" y="4114800"/>
              <a:ext cx="2503714" cy="423730"/>
            </a:xfrm>
            <a:custGeom>
              <a:avLst/>
              <a:gdLst>
                <a:gd name="connsiteX0" fmla="*/ 0 w 2503714"/>
                <a:gd name="connsiteY0" fmla="*/ 108857 h 423730"/>
                <a:gd name="connsiteX1" fmla="*/ 679268 w 2503714"/>
                <a:gd name="connsiteY1" fmla="*/ 422366 h 423730"/>
                <a:gd name="connsiteX2" fmla="*/ 2503714 w 2503714"/>
                <a:gd name="connsiteY2" fmla="*/ 0 h 4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714" h="423730">
                  <a:moveTo>
                    <a:pt x="0" y="108857"/>
                  </a:moveTo>
                  <a:cubicBezTo>
                    <a:pt x="130991" y="274683"/>
                    <a:pt x="261982" y="440509"/>
                    <a:pt x="679268" y="422366"/>
                  </a:cubicBezTo>
                  <a:cubicBezTo>
                    <a:pt x="1096554" y="404223"/>
                    <a:pt x="1800134" y="202111"/>
                    <a:pt x="2503714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C5A333-752D-4875-6C79-E156CE7D27C5}"/>
                </a:ext>
              </a:extLst>
            </p:cNvPr>
            <p:cNvSpPr/>
            <p:nvPr/>
          </p:nvSpPr>
          <p:spPr>
            <a:xfrm>
              <a:off x="5088247" y="4233196"/>
              <a:ext cx="883920" cy="174214"/>
            </a:xfrm>
            <a:custGeom>
              <a:avLst/>
              <a:gdLst>
                <a:gd name="connsiteX0" fmla="*/ 0 w 883920"/>
                <a:gd name="connsiteY0" fmla="*/ 0 h 174214"/>
                <a:gd name="connsiteX1" fmla="*/ 509452 w 883920"/>
                <a:gd name="connsiteY1" fmla="*/ 174172 h 174214"/>
                <a:gd name="connsiteX2" fmla="*/ 883920 w 883920"/>
                <a:gd name="connsiteY2" fmla="*/ 13063 h 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920" h="174214">
                  <a:moveTo>
                    <a:pt x="0" y="0"/>
                  </a:moveTo>
                  <a:cubicBezTo>
                    <a:pt x="181066" y="85997"/>
                    <a:pt x="362132" y="171995"/>
                    <a:pt x="509452" y="174172"/>
                  </a:cubicBezTo>
                  <a:cubicBezTo>
                    <a:pt x="656772" y="176349"/>
                    <a:pt x="770346" y="94706"/>
                    <a:pt x="883920" y="13063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6A578394-12B2-856F-ED44-8FD0E7836B46}"/>
                </a:ext>
              </a:extLst>
            </p:cNvPr>
            <p:cNvSpPr txBox="1">
              <a:spLocks/>
            </p:cNvSpPr>
            <p:nvPr/>
          </p:nvSpPr>
          <p:spPr>
            <a:xfrm>
              <a:off x="4538712" y="4479863"/>
              <a:ext cx="1211870" cy="3231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vTPM Attestation Key</a:t>
              </a:r>
            </a:p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signs Evidence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64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2BB0-BBCE-8570-1550-C3FA38E3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TDISP Attestation Evidence (1/2)</a:t>
            </a:r>
          </a:p>
        </p:txBody>
      </p:sp>
      <p:sp>
        <p:nvSpPr>
          <p:cNvPr id="6" name="Google Shape;37;p2">
            <a:extLst>
              <a:ext uri="{FF2B5EF4-FFF2-40B4-BE49-F238E27FC236}">
                <a16:creationId xmlns:a16="http://schemas.microsoft.com/office/drawing/2014/main" id="{C5161486-6BD3-1649-9F20-A2DBC8CD58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1031966"/>
            <a:ext cx="8579279" cy="1677963"/>
          </a:xfrm>
        </p:spPr>
        <p:txBody>
          <a:bodyPr>
            <a:normAutofit/>
          </a:bodyPr>
          <a:lstStyle/>
          <a:p>
            <a:pPr indent="-274320">
              <a:spcAft>
                <a:spcPts val="600"/>
              </a:spcAft>
              <a:buClrTx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TDISP Device Attestation Evidence describe the in-TCB components of a particular TDISP device</a:t>
            </a:r>
          </a:p>
          <a:p>
            <a:pPr indent="-274320">
              <a:buClrTx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TDISP Device Attestation Evidence contain: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certificates, Measurements &amp; Device Interface Report</a:t>
            </a:r>
          </a:p>
          <a:p>
            <a:pPr indent="-274320">
              <a:buClr>
                <a:schemeClr val="accent6"/>
              </a:buClr>
              <a:buSzPct val="150000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Evidence is transferred from the Device to the CVM via the CPU FW/HW.</a:t>
            </a:r>
          </a:p>
          <a:p>
            <a:pPr lvl="1">
              <a:spcAft>
                <a:spcPts val="12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 CVM (VM FW or Guest OS) collects the Platform and TDISP device evidence, the CVM can verify that both evidence are mapped to the CVM itself.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83DD3C-B063-877D-1120-CAE9393B2999}"/>
              </a:ext>
            </a:extLst>
          </p:cNvPr>
          <p:cNvGrpSpPr/>
          <p:nvPr/>
        </p:nvGrpSpPr>
        <p:grpSpPr>
          <a:xfrm>
            <a:off x="533901" y="2762132"/>
            <a:ext cx="6985471" cy="2071952"/>
            <a:chOff x="704589" y="2762132"/>
            <a:chExt cx="6985471" cy="20719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6A2B93A-AE41-8229-5FB8-8B0444B5DB7C}"/>
                </a:ext>
              </a:extLst>
            </p:cNvPr>
            <p:cNvGrpSpPr/>
            <p:nvPr/>
          </p:nvGrpSpPr>
          <p:grpSpPr>
            <a:xfrm>
              <a:off x="3379379" y="3880173"/>
              <a:ext cx="4310681" cy="953911"/>
              <a:chOff x="-1140270" y="3385710"/>
              <a:chExt cx="4310681" cy="953911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220B3C40-CA8B-E176-E67B-326D68B01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911" y="3679331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C1692C1-6556-2991-1060-5D75DF655DB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288081" y="3386483"/>
                <a:ext cx="882330" cy="739352"/>
                <a:chOff x="3162210" y="4658179"/>
                <a:chExt cx="997048" cy="823648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5B9EB14-AB02-FC51-CB2D-977CE7928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210" y="4658179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rgbClr val="3C3C3C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4F53382-9887-0E80-EB45-A8ADDC4818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6244" y="4750221"/>
                  <a:ext cx="796880" cy="6171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Device FW</a:t>
                  </a:r>
                </a:p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&amp;</a:t>
                  </a:r>
                </a:p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TDI Config</a:t>
                  </a:r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40F51AC-F834-0815-5A29-E2384C8F6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772" y="3385710"/>
                <a:ext cx="882331" cy="7393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rgbClr val="3C3C3C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274E2AC1-6944-13AD-E02D-12D3548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909" y="3447580"/>
                <a:ext cx="7340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Device HW</a:t>
                </a:r>
              </a:p>
            </p:txBody>
          </p:sp>
          <p:pic>
            <p:nvPicPr>
              <p:cNvPr id="14" name="Picture 13" descr="A picture containing clipart, circle, symbol, art&#10;&#10;Description automatically generated">
                <a:extLst>
                  <a:ext uri="{FF2B5EF4-FFF2-40B4-BE49-F238E27FC236}">
                    <a16:creationId xmlns:a16="http://schemas.microsoft.com/office/drawing/2014/main" id="{21666422-4831-1B7B-AD7E-716D8EF3C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4482" y="3923438"/>
                <a:ext cx="328389" cy="162389"/>
              </a:xfrm>
              <a:prstGeom prst="rect">
                <a:avLst/>
              </a:prstGeom>
            </p:spPr>
          </p:pic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9AB9978F-54F8-FF83-4330-DC009EC9BC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7663" y="3535954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16" name="TextBox 18">
                <a:extLst>
                  <a:ext uri="{FF2B5EF4-FFF2-40B4-BE49-F238E27FC236}">
                    <a16:creationId xmlns:a16="http://schemas.microsoft.com/office/drawing/2014/main" id="{04EBDD65-6B99-34CE-8680-31FA00C245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40270" y="4178038"/>
                <a:ext cx="258083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(Optionally) Device Key signs some Evidence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5306610-C559-737B-7F77-0A3F741F21B3}"/>
                  </a:ext>
                </a:extLst>
              </p:cNvPr>
              <p:cNvSpPr/>
              <p:nvPr/>
            </p:nvSpPr>
            <p:spPr>
              <a:xfrm>
                <a:off x="1407633" y="4128456"/>
                <a:ext cx="883920" cy="174214"/>
              </a:xfrm>
              <a:custGeom>
                <a:avLst/>
                <a:gdLst>
                  <a:gd name="connsiteX0" fmla="*/ 0 w 883920"/>
                  <a:gd name="connsiteY0" fmla="*/ 0 h 174214"/>
                  <a:gd name="connsiteX1" fmla="*/ 509452 w 883920"/>
                  <a:gd name="connsiteY1" fmla="*/ 174172 h 174214"/>
                  <a:gd name="connsiteX2" fmla="*/ 883920 w 883920"/>
                  <a:gd name="connsiteY2" fmla="*/ 13063 h 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174214">
                    <a:moveTo>
                      <a:pt x="0" y="0"/>
                    </a:moveTo>
                    <a:cubicBezTo>
                      <a:pt x="181066" y="85997"/>
                      <a:pt x="362132" y="171995"/>
                      <a:pt x="509452" y="174172"/>
                    </a:cubicBezTo>
                    <a:cubicBezTo>
                      <a:pt x="656772" y="176349"/>
                      <a:pt x="770346" y="94706"/>
                      <a:pt x="883920" y="13063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42FD6D-C921-16AF-CCD0-B8B26F92A1D5}"/>
                </a:ext>
              </a:extLst>
            </p:cNvPr>
            <p:cNvGrpSpPr/>
            <p:nvPr/>
          </p:nvGrpSpPr>
          <p:grpSpPr>
            <a:xfrm>
              <a:off x="704589" y="2762132"/>
              <a:ext cx="5469543" cy="1458907"/>
              <a:chOff x="1384590" y="3498328"/>
              <a:chExt cx="5469543" cy="145890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3BEC8B7-8F16-A31C-85E2-DE3D8D418E9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437797" y="3509131"/>
                <a:ext cx="882331" cy="739353"/>
                <a:chOff x="4844647" y="4888987"/>
                <a:chExt cx="997048" cy="823648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2A54DAC5-29D6-79BF-E9A4-869FD5E79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4647" y="4888987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6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6" name="TextBox 5">
                  <a:extLst>
                    <a:ext uri="{FF2B5EF4-FFF2-40B4-BE49-F238E27FC236}">
                      <a16:creationId xmlns:a16="http://schemas.microsoft.com/office/drawing/2014/main" id="{5281B2C6-404E-F724-C930-6C64300A87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58683" y="4981029"/>
                  <a:ext cx="661169" cy="540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0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VM FW &amp; </a:t>
                  </a:r>
                </a:p>
                <a:p>
                  <a:pPr algn="l"/>
                  <a:r>
                    <a:rPr lang="en-US" sz="10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UEFI </a:t>
                  </a:r>
                </a:p>
                <a:p>
                  <a:pPr algn="l"/>
                  <a:r>
                    <a:rPr lang="en-US" sz="10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incl. vTPM</a:t>
                  </a:r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DEBC75A2-05A3-D779-A28F-AEB86A001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729" y="3791949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EC5A61-15CB-59EC-FB15-476C2B0F034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13902" y="3499101"/>
                <a:ext cx="882331" cy="739352"/>
                <a:chOff x="3162210" y="4658179"/>
                <a:chExt cx="997048" cy="823648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5854AA7B-BAF2-9ACA-8C55-D2CA2F7BE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210" y="4658179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rgbClr val="3C3C3C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TextBox 27">
                  <a:extLst>
                    <a:ext uri="{FF2B5EF4-FFF2-40B4-BE49-F238E27FC236}">
                      <a16:creationId xmlns:a16="http://schemas.microsoft.com/office/drawing/2014/main" id="{BBE35CE8-2236-E4E4-0718-29F2CB6F0E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6244" y="4750221"/>
                  <a:ext cx="768041" cy="41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CPU FW &amp;</a:t>
                  </a:r>
                </a:p>
                <a:p>
                  <a:pPr algn="l"/>
                  <a:r>
                    <a:rPr lang="en-US" sz="12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uCode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pic>
            <p:nvPicPr>
              <p:cNvPr id="46" name="Picture 45" descr="A picture containing clipart, creativity, cartoon&#10;&#10;Description automatically generated">
                <a:extLst>
                  <a:ext uri="{FF2B5EF4-FFF2-40B4-BE49-F238E27FC236}">
                    <a16:creationId xmlns:a16="http://schemas.microsoft.com/office/drawing/2014/main" id="{CD8A4731-509C-FF57-A37B-5A2D6B978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9243" y="4063675"/>
                <a:ext cx="328389" cy="162389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6C6FA79-1B39-A883-305B-DB7278A51C4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971801" y="3498328"/>
                <a:ext cx="882332" cy="739353"/>
                <a:chOff x="3162210" y="4658179"/>
                <a:chExt cx="997048" cy="823648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B52198D0-2020-54E0-CC6C-93F075C19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210" y="4658179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6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" name="TextBox 36">
                  <a:extLst>
                    <a:ext uri="{FF2B5EF4-FFF2-40B4-BE49-F238E27FC236}">
                      <a16:creationId xmlns:a16="http://schemas.microsoft.com/office/drawing/2014/main" id="{675A8545-2C02-5F1A-654A-BFEC30E7DE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6244" y="4750221"/>
                  <a:ext cx="735435" cy="308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9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Part of Guest</a:t>
                  </a:r>
                </a:p>
                <a:p>
                  <a:pPr algn="l"/>
                  <a:r>
                    <a:rPr lang="en-US" sz="9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OS &amp; Apps</a:t>
                  </a: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7BDF240-1B7D-848A-4293-5958621B0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590" y="3498328"/>
                <a:ext cx="882331" cy="7393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rgbClr val="3C3C3C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18">
                <a:extLst>
                  <a:ext uri="{FF2B5EF4-FFF2-40B4-BE49-F238E27FC236}">
                    <a16:creationId xmlns:a16="http://schemas.microsoft.com/office/drawing/2014/main" id="{9FE0CF98-B765-B10B-3396-AB3CFBDD85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7727" y="3560198"/>
                <a:ext cx="5770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CPU HW</a:t>
                </a:r>
              </a:p>
            </p:txBody>
          </p:sp>
          <p:pic>
            <p:nvPicPr>
              <p:cNvPr id="50" name="Picture 49" descr="A picture containing clipart, circle, symbol, art&#10;&#10;Description automatically generated">
                <a:extLst>
                  <a:ext uri="{FF2B5EF4-FFF2-40B4-BE49-F238E27FC236}">
                    <a16:creationId xmlns:a16="http://schemas.microsoft.com/office/drawing/2014/main" id="{189CA25B-25EF-53E7-E3CC-5EE2BCBBC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0300" y="4036056"/>
                <a:ext cx="328389" cy="162389"/>
              </a:xfrm>
              <a:prstGeom prst="rect">
                <a:avLst/>
              </a:prstGeom>
            </p:spPr>
          </p:pic>
          <p:sp>
            <p:nvSpPr>
              <p:cNvPr id="51" name="TextBox 18">
                <a:extLst>
                  <a:ext uri="{FF2B5EF4-FFF2-40B4-BE49-F238E27FC236}">
                    <a16:creationId xmlns:a16="http://schemas.microsoft.com/office/drawing/2014/main" id="{3F14BE48-C982-CAB4-95BB-EE9F85F4D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3481" y="3648572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B2087A18-0530-D6E7-3316-EAAF00F81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921" y="4634070"/>
                <a:ext cx="85921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Platform Key</a:t>
                </a:r>
              </a:p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signs Evidence</a:t>
                </a: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21F3852-38EF-9707-F723-20BA98A4F854}"/>
                  </a:ext>
                </a:extLst>
              </p:cNvPr>
              <p:cNvSpPr/>
              <p:nvPr/>
            </p:nvSpPr>
            <p:spPr>
              <a:xfrm>
                <a:off x="2033451" y="4241074"/>
                <a:ext cx="883920" cy="174214"/>
              </a:xfrm>
              <a:custGeom>
                <a:avLst/>
                <a:gdLst>
                  <a:gd name="connsiteX0" fmla="*/ 0 w 883920"/>
                  <a:gd name="connsiteY0" fmla="*/ 0 h 174214"/>
                  <a:gd name="connsiteX1" fmla="*/ 509452 w 883920"/>
                  <a:gd name="connsiteY1" fmla="*/ 174172 h 174214"/>
                  <a:gd name="connsiteX2" fmla="*/ 883920 w 883920"/>
                  <a:gd name="connsiteY2" fmla="*/ 13063 h 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174214">
                    <a:moveTo>
                      <a:pt x="0" y="0"/>
                    </a:moveTo>
                    <a:cubicBezTo>
                      <a:pt x="181066" y="85997"/>
                      <a:pt x="362132" y="171995"/>
                      <a:pt x="509452" y="174172"/>
                    </a:cubicBezTo>
                    <a:cubicBezTo>
                      <a:pt x="656772" y="176349"/>
                      <a:pt x="770346" y="94706"/>
                      <a:pt x="883920" y="13063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E7EA8E60-F58B-A879-7E02-7C84707E4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603" y="3786740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957FD9EC-D77E-7CAC-897B-2432FA84F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8355" y="3643363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56" name="Arrow: Right 55">
                <a:extLst>
                  <a:ext uri="{FF2B5EF4-FFF2-40B4-BE49-F238E27FC236}">
                    <a16:creationId xmlns:a16="http://schemas.microsoft.com/office/drawing/2014/main" id="{731ABCF5-0D58-3C36-C4A5-B859BC662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1485" y="3786373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TextBox 18">
                <a:extLst>
                  <a:ext uri="{FF2B5EF4-FFF2-40B4-BE49-F238E27FC236}">
                    <a16:creationId xmlns:a16="http://schemas.microsoft.com/office/drawing/2014/main" id="{62FF0A1B-4B88-7C83-1FF3-A53819B169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1237" y="3642996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1B22266-85F4-0CC9-079B-4293ABE88A1B}"/>
                  </a:ext>
                </a:extLst>
              </p:cNvPr>
              <p:cNvSpPr/>
              <p:nvPr/>
            </p:nvSpPr>
            <p:spPr>
              <a:xfrm>
                <a:off x="1976846" y="4114800"/>
                <a:ext cx="2503714" cy="423730"/>
              </a:xfrm>
              <a:custGeom>
                <a:avLst/>
                <a:gdLst>
                  <a:gd name="connsiteX0" fmla="*/ 0 w 2503714"/>
                  <a:gd name="connsiteY0" fmla="*/ 108857 h 423730"/>
                  <a:gd name="connsiteX1" fmla="*/ 679268 w 2503714"/>
                  <a:gd name="connsiteY1" fmla="*/ 422366 h 423730"/>
                  <a:gd name="connsiteX2" fmla="*/ 2503714 w 2503714"/>
                  <a:gd name="connsiteY2" fmla="*/ 0 h 42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3714" h="423730">
                    <a:moveTo>
                      <a:pt x="0" y="108857"/>
                    </a:moveTo>
                    <a:cubicBezTo>
                      <a:pt x="130991" y="274683"/>
                      <a:pt x="261982" y="440509"/>
                      <a:pt x="679268" y="422366"/>
                    </a:cubicBezTo>
                    <a:cubicBezTo>
                      <a:pt x="1096554" y="404223"/>
                      <a:pt x="1800134" y="202111"/>
                      <a:pt x="2503714" y="0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A1B5B1B-29E5-B027-7555-09791CD1D33B}"/>
                  </a:ext>
                </a:extLst>
              </p:cNvPr>
              <p:cNvSpPr/>
              <p:nvPr/>
            </p:nvSpPr>
            <p:spPr>
              <a:xfrm>
                <a:off x="5088247" y="4233196"/>
                <a:ext cx="883920" cy="174214"/>
              </a:xfrm>
              <a:custGeom>
                <a:avLst/>
                <a:gdLst>
                  <a:gd name="connsiteX0" fmla="*/ 0 w 883920"/>
                  <a:gd name="connsiteY0" fmla="*/ 0 h 174214"/>
                  <a:gd name="connsiteX1" fmla="*/ 509452 w 883920"/>
                  <a:gd name="connsiteY1" fmla="*/ 174172 h 174214"/>
                  <a:gd name="connsiteX2" fmla="*/ 883920 w 883920"/>
                  <a:gd name="connsiteY2" fmla="*/ 13063 h 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174214">
                    <a:moveTo>
                      <a:pt x="0" y="0"/>
                    </a:moveTo>
                    <a:cubicBezTo>
                      <a:pt x="181066" y="85997"/>
                      <a:pt x="362132" y="171995"/>
                      <a:pt x="509452" y="174172"/>
                    </a:cubicBezTo>
                    <a:cubicBezTo>
                      <a:pt x="656772" y="176349"/>
                      <a:pt x="770346" y="94706"/>
                      <a:pt x="883920" y="13063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18">
                <a:extLst>
                  <a:ext uri="{FF2B5EF4-FFF2-40B4-BE49-F238E27FC236}">
                    <a16:creationId xmlns:a16="http://schemas.microsoft.com/office/drawing/2014/main" id="{7429F49C-AE80-4754-A695-5AE380307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248" y="4457443"/>
                <a:ext cx="121187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vTPM Attestation Key</a:t>
                </a:r>
              </a:p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signs Evidence</a:t>
                </a:r>
              </a:p>
            </p:txBody>
          </p:sp>
        </p:grp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63E8BF8-9B3C-C1C5-671C-E9EB97EC6F9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545558" y="3616984"/>
              <a:ext cx="348059" cy="1495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E9C16FBA-D041-7EC0-A23A-0E07AAA7BE4B}"/>
                </a:ext>
              </a:extLst>
            </p:cNvPr>
            <p:cNvSpPr txBox="1">
              <a:spLocks/>
            </p:cNvSpPr>
            <p:nvPr/>
          </p:nvSpPr>
          <p:spPr>
            <a:xfrm>
              <a:off x="5794363" y="3635184"/>
              <a:ext cx="963405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Deliver Evidence</a:t>
              </a:r>
            </a:p>
          </p:txBody>
        </p:sp>
      </p:grpSp>
      <p:sp>
        <p:nvSpPr>
          <p:cNvPr id="71" name="TextBox 36">
            <a:extLst>
              <a:ext uri="{FF2B5EF4-FFF2-40B4-BE49-F238E27FC236}">
                <a16:creationId xmlns:a16="http://schemas.microsoft.com/office/drawing/2014/main" id="{E635578B-71FC-C010-2944-BC3E4B99FC91}"/>
              </a:ext>
            </a:extLst>
          </p:cNvPr>
          <p:cNvSpPr txBox="1">
            <a:spLocks/>
          </p:cNvSpPr>
          <p:nvPr/>
        </p:nvSpPr>
        <p:spPr>
          <a:xfrm>
            <a:off x="5354469" y="3194864"/>
            <a:ext cx="409186" cy="184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TDISP</a:t>
            </a:r>
          </a:p>
        </p:txBody>
      </p:sp>
    </p:spTree>
    <p:extLst>
      <p:ext uri="{BB962C8B-B14F-4D97-AF65-F5344CB8AC3E}">
        <p14:creationId xmlns:p14="http://schemas.microsoft.com/office/powerpoint/2010/main" val="104952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5B2B2-974E-5A7B-C228-D365E8801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2964-3A15-B0EE-D50D-337B47DC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TDISP Attestation Evidence (2/2)</a:t>
            </a:r>
          </a:p>
        </p:txBody>
      </p:sp>
      <p:sp>
        <p:nvSpPr>
          <p:cNvPr id="6" name="Google Shape;37;p2">
            <a:extLst>
              <a:ext uri="{FF2B5EF4-FFF2-40B4-BE49-F238E27FC236}">
                <a16:creationId xmlns:a16="http://schemas.microsoft.com/office/drawing/2014/main" id="{27A3845A-9725-2664-013A-6C92F6D7EB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1031966"/>
            <a:ext cx="8579279" cy="3572691"/>
          </a:xfrm>
        </p:spPr>
        <p:txBody>
          <a:bodyPr>
            <a:normAutofit/>
          </a:bodyPr>
          <a:lstStyle/>
          <a:p>
            <a:pPr indent="-274320">
              <a:spcAft>
                <a:spcPts val="600"/>
              </a:spcAft>
              <a:buClr>
                <a:schemeClr val="accent6"/>
              </a:buClr>
              <a:buSzPct val="150000"/>
            </a:pPr>
            <a:r>
              <a:rPr lang="en-US" sz="1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a remote Verifier cannot know if the TDISP Device Evidence originated from the same CVM as the Platform Evidence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existing binding between Platform and TDISP Device Evidence</a:t>
            </a:r>
          </a:p>
          <a:p>
            <a:pPr lvl="1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attacker could replay old TDISP Attestation Evidence with a CVM that doesn’t have that TDISP device and cause a Relying Party to disclose secrets to the CVM that wouldn’t otherwise</a:t>
            </a:r>
          </a:p>
          <a:p>
            <a:pPr lvl="1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A Relying Party may have a policy to release proprietary training data to a CVM that              has an attached TDISP GPU device. </a:t>
            </a:r>
          </a:p>
          <a:p>
            <a:pPr lvl="1">
              <a:spcAft>
                <a:spcPts val="600"/>
              </a:spcAft>
              <a:buClr>
                <a:schemeClr val="accent6"/>
              </a:buClr>
              <a:buSzPct val="150000"/>
            </a:pP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>
              <a:buClr>
                <a:schemeClr val="accent6"/>
              </a:buClr>
              <a:buSzPct val="150000"/>
            </a:pPr>
            <a:endParaRPr lang="en-US" sz="1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8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864F-3C59-8547-A9DE-F284C48A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41" y="55165"/>
            <a:ext cx="8810056" cy="800740"/>
          </a:xfrm>
        </p:spPr>
        <p:txBody>
          <a:bodyPr>
            <a:noAutofit/>
          </a:bodyPr>
          <a:lstStyle/>
          <a:p>
            <a:r>
              <a:rPr lang="en-US" sz="2800" dirty="0"/>
              <a:t>Binding Evidence – Goal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EA3B81FF-B849-B8D8-4383-D70F1340AE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7458" y="1248774"/>
            <a:ext cx="8140336" cy="3355883"/>
          </a:xfrm>
        </p:spPr>
        <p:txBody>
          <a:bodyPr>
            <a:normAutofit/>
          </a:bodyPr>
          <a:lstStyle/>
          <a:p>
            <a:pPr marL="525780" indent="-342900">
              <a:spcAft>
                <a:spcPts val="600"/>
              </a:spcAft>
              <a:buClrTx/>
              <a:buSzPct val="150000"/>
            </a:pPr>
            <a:r>
              <a:rPr lang="en-US" sz="170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Binding method is the same across OSes and CSPs</a:t>
            </a:r>
          </a:p>
          <a:p>
            <a:pPr marL="754380" lvl="1" indent="-342900">
              <a:spcAft>
                <a:spcPts val="1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Becomes easier for anyone to implement their own Verifier 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7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342900"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</a:p>
          <a:p>
            <a:pPr lvl="1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CVM collects TDISP Device Attestation Evidence and uses evidence to extend a vTPM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gets signed using vTPM Attestation Key, which is already part of Platform Attestation Report</a:t>
            </a:r>
          </a:p>
        </p:txBody>
      </p:sp>
    </p:spTree>
    <p:extLst>
      <p:ext uri="{BB962C8B-B14F-4D97-AF65-F5344CB8AC3E}">
        <p14:creationId xmlns:p14="http://schemas.microsoft.com/office/powerpoint/2010/main" val="22564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2330-FF5B-68EF-F131-415EDA93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TPM </a:t>
            </a:r>
            <a:r>
              <a:rPr lang="en-US" sz="2800" dirty="0" err="1"/>
              <a:t>NVIndex</a:t>
            </a:r>
            <a:r>
              <a:rPr lang="en-US" sz="2800" dirty="0"/>
              <a:t> 101</a:t>
            </a:r>
          </a:p>
        </p:txBody>
      </p:sp>
      <p:sp>
        <p:nvSpPr>
          <p:cNvPr id="13" name="Google Shape;37;p2">
            <a:extLst>
              <a:ext uri="{FF2B5EF4-FFF2-40B4-BE49-F238E27FC236}">
                <a16:creationId xmlns:a16="http://schemas.microsoft.com/office/drawing/2014/main" id="{E29C10A7-7988-4E3E-01EE-1665F8F311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1031966"/>
            <a:ext cx="8579279" cy="3762103"/>
          </a:xfrm>
        </p:spPr>
        <p:txBody>
          <a:bodyPr>
            <a:normAutofit/>
          </a:bodyPr>
          <a:lstStyle/>
          <a:p>
            <a:pPr indent="-274320">
              <a:spcAft>
                <a:spcPts val="600"/>
              </a:spcAft>
              <a:buClr>
                <a:schemeClr val="accent6"/>
              </a:buClr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TPM 2.0 Spec. defines that each TPM/vTPM implementation needs to have at least 6 KB of Non-Volatile Storage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TPM-internal data (i.e. hierarchy seeds, counters, clocks, etc.)</a:t>
            </a:r>
          </a:p>
          <a:p>
            <a:pPr lvl="1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user-defined data and accessed via an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>
              <a:buClr>
                <a:schemeClr val="accent6"/>
              </a:buClr>
              <a:buSzPct val="150000"/>
            </a:pPr>
            <a:r>
              <a:rPr lang="en-US" sz="17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handle (aka pointer) to a specific NV memory region. It includes: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data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lvl="2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static behavior and access rules of the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at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creation time and cannot be changed afterwards.</a:t>
            </a:r>
          </a:p>
          <a:p>
            <a:pPr lvl="2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If NV data acts as a counter, raw data or PCR, which hierarchy can read/write, etc.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 policy</a:t>
            </a:r>
          </a:p>
          <a:p>
            <a:pPr lvl="2">
              <a:buClr>
                <a:schemeClr val="accent6"/>
              </a:buClr>
              <a:buSzPct val="150000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dynamic authorization rules on who can access the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Aft>
                <a:spcPts val="600"/>
              </a:spcAft>
              <a:buClr>
                <a:schemeClr val="accent6"/>
              </a:buClr>
              <a:buSzPct val="150000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require a password, key, specific PCR value to access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>
              <a:buClr>
                <a:schemeClr val="accent6"/>
              </a:buClr>
              <a:buSzPct val="150000"/>
            </a:pPr>
            <a:endParaRPr lang="en-US" sz="1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9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9BAA-A98A-4B58-36A2-ABE78C88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Binding Proposal (1/3)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A2D62017-AF69-89C7-44F7-B9563093B4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1031967"/>
            <a:ext cx="8579279" cy="1319456"/>
          </a:xfrm>
        </p:spPr>
        <p:txBody>
          <a:bodyPr>
            <a:normAutofit/>
          </a:bodyPr>
          <a:lstStyle/>
          <a:p>
            <a:pPr indent="-274320">
              <a:spcAft>
                <a:spcPts val="300"/>
              </a:spcAft>
              <a:buClr>
                <a:schemeClr val="accent6"/>
              </a:buClr>
              <a:buSzPct val="150000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PCR-like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gets extended with the hash of each TDISP Device Attestation Evidence</a:t>
            </a:r>
          </a:p>
          <a:p>
            <a:pPr indent="-274320">
              <a:spcAft>
                <a:spcPts val="300"/>
              </a:spcAft>
              <a:buClr>
                <a:schemeClr val="accent6"/>
              </a:buClr>
              <a:buSzPct val="150000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file to store Event Log Records related to this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>
              <a:spcAft>
                <a:spcPts val="300"/>
              </a:spcAft>
              <a:buClr>
                <a:schemeClr val="accent6"/>
              </a:buClr>
              <a:buSzPct val="150000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time a new TDISP Device Attestation Evidence is retrieved by the CVM, the CVM would do: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32A0F9-330F-8A71-C87A-B3D1AFAFC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18715"/>
              </p:ext>
            </p:extLst>
          </p:nvPr>
        </p:nvGraphicFramePr>
        <p:xfrm>
          <a:off x="1069560" y="2233566"/>
          <a:ext cx="5016280" cy="87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280">
                  <a:extLst>
                    <a:ext uri="{9D8B030D-6E8A-4147-A177-3AD203B41FA5}">
                      <a16:colId xmlns:a16="http://schemas.microsoft.com/office/drawing/2014/main" val="143265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Digest 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 Hash(TDISP Device ID, Device Certificate, Measurements, Interface Report)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NVIndex_New_Value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 Hash(</a:t>
                      </a: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NVIndex_Old_Value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| Digest)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Create a new Event Log Record &lt;</a:t>
                      </a: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NVIndex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, extend event, digest&gt;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Append the new Event Log Record to the </a:t>
                      </a: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NVIndex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 Event Log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816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6F5EBA-6279-6549-F21B-5F4C90A04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01358"/>
              </p:ext>
            </p:extLst>
          </p:nvPr>
        </p:nvGraphicFramePr>
        <p:xfrm>
          <a:off x="1069560" y="3497870"/>
          <a:ext cx="5016280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280">
                  <a:extLst>
                    <a:ext uri="{9D8B030D-6E8A-4147-A177-3AD203B41FA5}">
                      <a16:colId xmlns:a16="http://schemas.microsoft.com/office/drawing/2014/main" val="143265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NVIndex_Quote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 Sign(</a:t>
                      </a: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NVIndex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vTPM Attestation Key)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Send to remote Verifier: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(existing) Platform Attestation Evidence and all supporting certificates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(existing) All TDISP Device Attestation Evidence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NVIndex_Quote</a:t>
                      </a:r>
                      <a:endParaRPr lang="en-US" sz="1100" b="0" dirty="0">
                        <a:solidFill>
                          <a:schemeClr val="accent6"/>
                        </a:solidFill>
                        <a:latin typeface="Aptos Display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NVIndex</a:t>
                      </a:r>
                      <a:r>
                        <a:rPr lang="en-US" sz="1100" b="0" dirty="0">
                          <a:solidFill>
                            <a:schemeClr val="accent6"/>
                          </a:solidFill>
                          <a:latin typeface="Aptos Display" panose="020B0004020202020204" pitchFamily="34" charset="0"/>
                          <a:cs typeface="Arial" panose="020B0604020202020204" pitchFamily="34" charset="0"/>
                        </a:rPr>
                        <a:t> Event Log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81622"/>
                  </a:ext>
                </a:extLst>
              </a:tr>
            </a:tbl>
          </a:graphicData>
        </a:graphic>
      </p:graphicFrame>
      <p:sp>
        <p:nvSpPr>
          <p:cNvPr id="6" name="Google Shape;37;p2">
            <a:extLst>
              <a:ext uri="{FF2B5EF4-FFF2-40B4-BE49-F238E27FC236}">
                <a16:creationId xmlns:a16="http://schemas.microsoft.com/office/drawing/2014/main" id="{BAFB2514-9BFA-8A58-868B-8982C1B6D4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3184651"/>
            <a:ext cx="8579279" cy="805253"/>
          </a:xfrm>
        </p:spPr>
        <p:txBody>
          <a:bodyPr>
            <a:normAutofit/>
          </a:bodyPr>
          <a:lstStyle/>
          <a:p>
            <a:pPr indent="-274320">
              <a:spcAft>
                <a:spcPts val="600"/>
              </a:spcAft>
              <a:buClr>
                <a:schemeClr val="accent6"/>
              </a:buClr>
              <a:buSzPct val="150000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time the CVM wants to invoke a remote Verifier to perform attestation, the CVM would do:</a:t>
            </a:r>
          </a:p>
        </p:txBody>
      </p:sp>
    </p:spTree>
    <p:extLst>
      <p:ext uri="{BB962C8B-B14F-4D97-AF65-F5344CB8AC3E}">
        <p14:creationId xmlns:p14="http://schemas.microsoft.com/office/powerpoint/2010/main" val="409124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951E0-A33B-A5AD-95C4-3A335803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5AE9-6065-EE02-93A8-C6361A76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Binding Proposal (2/3)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9FA22BD9-3A56-D838-19FE-B89C89CF80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3556086"/>
            <a:ext cx="6642783" cy="1237983"/>
          </a:xfrm>
        </p:spPr>
        <p:txBody>
          <a:bodyPr>
            <a:normAutofit/>
          </a:bodyPr>
          <a:lstStyle/>
          <a:p>
            <a:pPr indent="-274320">
              <a:spcAft>
                <a:spcPts val="600"/>
              </a:spcAft>
              <a:buClr>
                <a:schemeClr val="accent6"/>
              </a:buClr>
              <a:buSzPct val="150000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generating the </a:t>
            </a:r>
            <a:r>
              <a:rPr lang="en-US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Quote using the vTPM Attestation Key we bind the Platform Attestation chain of trust to the TDISP Attestation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45CE18-68AA-4CB0-10BB-D1DB966E352A}"/>
              </a:ext>
            </a:extLst>
          </p:cNvPr>
          <p:cNvGrpSpPr/>
          <p:nvPr/>
        </p:nvGrpSpPr>
        <p:grpSpPr>
          <a:xfrm>
            <a:off x="1079264" y="1095892"/>
            <a:ext cx="6985471" cy="2071952"/>
            <a:chOff x="704589" y="2762132"/>
            <a:chExt cx="6985471" cy="207195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DA1E4E-3ADB-8E69-EC05-13F0AB9347F8}"/>
                </a:ext>
              </a:extLst>
            </p:cNvPr>
            <p:cNvGrpSpPr/>
            <p:nvPr/>
          </p:nvGrpSpPr>
          <p:grpSpPr>
            <a:xfrm>
              <a:off x="3379379" y="3880173"/>
              <a:ext cx="4310681" cy="953911"/>
              <a:chOff x="-1140270" y="3385710"/>
              <a:chExt cx="4310681" cy="953911"/>
            </a:xfrm>
          </p:grpSpPr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28C3B355-CBAC-309F-E40A-5A10925F1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911" y="3679331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72F68A7-5633-C1E1-1801-47C4A00DA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288081" y="3386483"/>
                <a:ext cx="882330" cy="739352"/>
                <a:chOff x="3162210" y="4658179"/>
                <a:chExt cx="997048" cy="823648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308894F9-69C9-B665-4C8A-9168FCC2C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210" y="4658179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rgbClr val="3C3C3C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C82D55F-2673-C110-1BB5-E9BA106DA3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6244" y="4750221"/>
                  <a:ext cx="796880" cy="6171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Device FW</a:t>
                  </a:r>
                </a:p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&amp;</a:t>
                  </a:r>
                </a:p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TDI Config</a:t>
                  </a:r>
                </a:p>
              </p:txBody>
            </p:sp>
          </p:grp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73AEA82-CD22-3820-1271-605978C7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772" y="3385710"/>
                <a:ext cx="882331" cy="7393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rgbClr val="3C3C3C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TextBox 18">
                <a:extLst>
                  <a:ext uri="{FF2B5EF4-FFF2-40B4-BE49-F238E27FC236}">
                    <a16:creationId xmlns:a16="http://schemas.microsoft.com/office/drawing/2014/main" id="{E787FE18-9E9C-B861-123C-541DE1548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909" y="3447580"/>
                <a:ext cx="7340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Device HW</a:t>
                </a:r>
              </a:p>
            </p:txBody>
          </p:sp>
          <p:pic>
            <p:nvPicPr>
              <p:cNvPr id="78" name="Picture 77" descr="A picture containing clipart, circle, symbol, art&#10;&#10;Description automatically generated">
                <a:extLst>
                  <a:ext uri="{FF2B5EF4-FFF2-40B4-BE49-F238E27FC236}">
                    <a16:creationId xmlns:a16="http://schemas.microsoft.com/office/drawing/2014/main" id="{3BEAF7BE-8E18-9B05-F46E-122C578BB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4482" y="3923438"/>
                <a:ext cx="328389" cy="162389"/>
              </a:xfrm>
              <a:prstGeom prst="rect">
                <a:avLst/>
              </a:prstGeom>
            </p:spPr>
          </p:pic>
          <p:sp>
            <p:nvSpPr>
              <p:cNvPr id="79" name="TextBox 18">
                <a:extLst>
                  <a:ext uri="{FF2B5EF4-FFF2-40B4-BE49-F238E27FC236}">
                    <a16:creationId xmlns:a16="http://schemas.microsoft.com/office/drawing/2014/main" id="{2AE4041B-C387-21C2-9215-6D231C771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7663" y="3535954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80" name="TextBox 18">
                <a:extLst>
                  <a:ext uri="{FF2B5EF4-FFF2-40B4-BE49-F238E27FC236}">
                    <a16:creationId xmlns:a16="http://schemas.microsoft.com/office/drawing/2014/main" id="{F43925C0-AEE8-036C-D890-2D06F45A6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40270" y="4178038"/>
                <a:ext cx="258083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(Optionally) Device Key signs some Evidence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A7A43B5-1B36-77B5-949D-A2F9E52D9112}"/>
                  </a:ext>
                </a:extLst>
              </p:cNvPr>
              <p:cNvSpPr/>
              <p:nvPr/>
            </p:nvSpPr>
            <p:spPr>
              <a:xfrm>
                <a:off x="1407633" y="4128456"/>
                <a:ext cx="883920" cy="174214"/>
              </a:xfrm>
              <a:custGeom>
                <a:avLst/>
                <a:gdLst>
                  <a:gd name="connsiteX0" fmla="*/ 0 w 883920"/>
                  <a:gd name="connsiteY0" fmla="*/ 0 h 174214"/>
                  <a:gd name="connsiteX1" fmla="*/ 509452 w 883920"/>
                  <a:gd name="connsiteY1" fmla="*/ 174172 h 174214"/>
                  <a:gd name="connsiteX2" fmla="*/ 883920 w 883920"/>
                  <a:gd name="connsiteY2" fmla="*/ 13063 h 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174214">
                    <a:moveTo>
                      <a:pt x="0" y="0"/>
                    </a:moveTo>
                    <a:cubicBezTo>
                      <a:pt x="181066" y="85997"/>
                      <a:pt x="362132" y="171995"/>
                      <a:pt x="509452" y="174172"/>
                    </a:cubicBezTo>
                    <a:cubicBezTo>
                      <a:pt x="656772" y="176349"/>
                      <a:pt x="770346" y="94706"/>
                      <a:pt x="883920" y="13063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B248E80-A4F5-436F-2ACC-B7FD575BBC88}"/>
                </a:ext>
              </a:extLst>
            </p:cNvPr>
            <p:cNvGrpSpPr/>
            <p:nvPr/>
          </p:nvGrpSpPr>
          <p:grpSpPr>
            <a:xfrm>
              <a:off x="704589" y="2762132"/>
              <a:ext cx="5469543" cy="1458907"/>
              <a:chOff x="1384590" y="3498328"/>
              <a:chExt cx="5469543" cy="145890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F601FAE-B41A-11E5-3AB6-E36432C5CC4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437797" y="3509131"/>
                <a:ext cx="882331" cy="739353"/>
                <a:chOff x="4844647" y="4888987"/>
                <a:chExt cx="997048" cy="823648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AA988090-44A9-8CAF-8B02-B2CB51D3B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4647" y="4888987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6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TextBox 5">
                  <a:extLst>
                    <a:ext uri="{FF2B5EF4-FFF2-40B4-BE49-F238E27FC236}">
                      <a16:creationId xmlns:a16="http://schemas.microsoft.com/office/drawing/2014/main" id="{C6D94760-ACB8-119F-2355-99D6E7E834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58683" y="4981029"/>
                  <a:ext cx="661169" cy="540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0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VM FW &amp; </a:t>
                  </a:r>
                </a:p>
                <a:p>
                  <a:pPr algn="l"/>
                  <a:r>
                    <a:rPr lang="en-US" sz="10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UEFI </a:t>
                  </a:r>
                </a:p>
                <a:p>
                  <a:pPr algn="l"/>
                  <a:r>
                    <a:rPr lang="en-US" sz="10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incl. vTPM</a:t>
                  </a:r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E4494206-5375-1D6B-57BB-D4F28E37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729" y="3791949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D1CB33F-7ECF-8EAD-E4F9-3452A7A32CD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13902" y="3499101"/>
                <a:ext cx="882331" cy="739352"/>
                <a:chOff x="3162210" y="4658179"/>
                <a:chExt cx="997048" cy="823648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7416E8C5-5B39-5236-1BD3-A0A027A3A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210" y="4658179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rgbClr val="3C3C3C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2E9488FD-C7B2-E173-B5C3-7EFA74A269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6244" y="4750221"/>
                  <a:ext cx="768041" cy="41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CPU FW &amp;</a:t>
                  </a:r>
                </a:p>
                <a:p>
                  <a:pPr algn="l"/>
                  <a:r>
                    <a:rPr lang="en-US" sz="12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uCode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pic>
            <p:nvPicPr>
              <p:cNvPr id="53" name="Picture 52" descr="A picture containing clipart, creativity, cartoon&#10;&#10;Description automatically generated">
                <a:extLst>
                  <a:ext uri="{FF2B5EF4-FFF2-40B4-BE49-F238E27FC236}">
                    <a16:creationId xmlns:a16="http://schemas.microsoft.com/office/drawing/2014/main" id="{50D5F49A-01A9-E9BE-C064-F853E357E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9243" y="4063675"/>
                <a:ext cx="328389" cy="16238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7F4E1C2-D398-A913-48EC-FECA2B85BEA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971801" y="3498328"/>
                <a:ext cx="882332" cy="739353"/>
                <a:chOff x="3162210" y="4658179"/>
                <a:chExt cx="997048" cy="823648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09FEB012-2064-FE61-CD80-366CFD395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2210" y="4658179"/>
                  <a:ext cx="997048" cy="82364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6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TextBox 36">
                  <a:extLst>
                    <a:ext uri="{FF2B5EF4-FFF2-40B4-BE49-F238E27FC236}">
                      <a16:creationId xmlns:a16="http://schemas.microsoft.com/office/drawing/2014/main" id="{4932A172-4BAD-3CE5-2062-855ED8DC17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6244" y="4750221"/>
                  <a:ext cx="762607" cy="308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9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Part of Guest </a:t>
                  </a:r>
                </a:p>
                <a:p>
                  <a:pPr algn="l"/>
                  <a:r>
                    <a:rPr lang="en-US" sz="9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OS &amp; Apps</a:t>
                  </a:r>
                </a:p>
              </p:txBody>
            </p:sp>
          </p:grp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10BB2DB-7A5C-C78C-4F84-58FFCAF9D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590" y="3498328"/>
                <a:ext cx="882331" cy="7393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rgbClr val="3C3C3C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TextBox 18">
                <a:extLst>
                  <a:ext uri="{FF2B5EF4-FFF2-40B4-BE49-F238E27FC236}">
                    <a16:creationId xmlns:a16="http://schemas.microsoft.com/office/drawing/2014/main" id="{030D7E13-58F7-08C1-4DD4-2CD02AAEB1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7727" y="3560198"/>
                <a:ext cx="5770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CPU HW</a:t>
                </a:r>
              </a:p>
            </p:txBody>
          </p:sp>
          <p:pic>
            <p:nvPicPr>
              <p:cNvPr id="57" name="Picture 56" descr="A picture containing clipart, circle, symbol, art&#10;&#10;Description automatically generated">
                <a:extLst>
                  <a:ext uri="{FF2B5EF4-FFF2-40B4-BE49-F238E27FC236}">
                    <a16:creationId xmlns:a16="http://schemas.microsoft.com/office/drawing/2014/main" id="{535AB0D9-CFB6-5068-3D55-E558356CD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0300" y="4036056"/>
                <a:ext cx="328389" cy="162389"/>
              </a:xfrm>
              <a:prstGeom prst="rect">
                <a:avLst/>
              </a:prstGeom>
            </p:spPr>
          </p:pic>
          <p:sp>
            <p:nvSpPr>
              <p:cNvPr id="58" name="TextBox 18">
                <a:extLst>
                  <a:ext uri="{FF2B5EF4-FFF2-40B4-BE49-F238E27FC236}">
                    <a16:creationId xmlns:a16="http://schemas.microsoft.com/office/drawing/2014/main" id="{3ABFED21-0773-5F43-FC29-1EAAA5E58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3481" y="3648572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59" name="TextBox 18">
                <a:extLst>
                  <a:ext uri="{FF2B5EF4-FFF2-40B4-BE49-F238E27FC236}">
                    <a16:creationId xmlns:a16="http://schemas.microsoft.com/office/drawing/2014/main" id="{C038A6DD-C8CA-E8FA-F719-EF68171EF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921" y="4634070"/>
                <a:ext cx="85921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Platform Key</a:t>
                </a:r>
              </a:p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signs Evidence</a:t>
                </a: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5285CBE-A32C-2058-EADA-50A3F7F68D55}"/>
                  </a:ext>
                </a:extLst>
              </p:cNvPr>
              <p:cNvSpPr/>
              <p:nvPr/>
            </p:nvSpPr>
            <p:spPr>
              <a:xfrm>
                <a:off x="2033451" y="4241074"/>
                <a:ext cx="883920" cy="174214"/>
              </a:xfrm>
              <a:custGeom>
                <a:avLst/>
                <a:gdLst>
                  <a:gd name="connsiteX0" fmla="*/ 0 w 883920"/>
                  <a:gd name="connsiteY0" fmla="*/ 0 h 174214"/>
                  <a:gd name="connsiteX1" fmla="*/ 509452 w 883920"/>
                  <a:gd name="connsiteY1" fmla="*/ 174172 h 174214"/>
                  <a:gd name="connsiteX2" fmla="*/ 883920 w 883920"/>
                  <a:gd name="connsiteY2" fmla="*/ 13063 h 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174214">
                    <a:moveTo>
                      <a:pt x="0" y="0"/>
                    </a:moveTo>
                    <a:cubicBezTo>
                      <a:pt x="181066" y="85997"/>
                      <a:pt x="362132" y="171995"/>
                      <a:pt x="509452" y="174172"/>
                    </a:cubicBezTo>
                    <a:cubicBezTo>
                      <a:pt x="656772" y="176349"/>
                      <a:pt x="770346" y="94706"/>
                      <a:pt x="883920" y="13063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7A12DEA3-4FE4-C0CC-4E12-2592464DF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603" y="3786740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TextBox 18">
                <a:extLst>
                  <a:ext uri="{FF2B5EF4-FFF2-40B4-BE49-F238E27FC236}">
                    <a16:creationId xmlns:a16="http://schemas.microsoft.com/office/drawing/2014/main" id="{DEE0E22F-CE46-9380-B0B1-8230A0EEB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8355" y="3643363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63" name="Arrow: Right 62">
                <a:extLst>
                  <a:ext uri="{FF2B5EF4-FFF2-40B4-BE49-F238E27FC236}">
                    <a16:creationId xmlns:a16="http://schemas.microsoft.com/office/drawing/2014/main" id="{BCAB2AA4-653E-8135-7A2F-00D1BBA9D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1485" y="3786373"/>
                <a:ext cx="630173" cy="14955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TextBox 18">
                <a:extLst>
                  <a:ext uri="{FF2B5EF4-FFF2-40B4-BE49-F238E27FC236}">
                    <a16:creationId xmlns:a16="http://schemas.microsoft.com/office/drawing/2014/main" id="{74666C0C-0E02-47F3-462B-8383A0F6A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1237" y="3642996"/>
                <a:ext cx="57066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Measures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4B9C9CE-382E-5C37-86EB-02E1C3B2705B}"/>
                  </a:ext>
                </a:extLst>
              </p:cNvPr>
              <p:cNvSpPr/>
              <p:nvPr/>
            </p:nvSpPr>
            <p:spPr>
              <a:xfrm>
                <a:off x="1976846" y="4114800"/>
                <a:ext cx="2503714" cy="423730"/>
              </a:xfrm>
              <a:custGeom>
                <a:avLst/>
                <a:gdLst>
                  <a:gd name="connsiteX0" fmla="*/ 0 w 2503714"/>
                  <a:gd name="connsiteY0" fmla="*/ 108857 h 423730"/>
                  <a:gd name="connsiteX1" fmla="*/ 679268 w 2503714"/>
                  <a:gd name="connsiteY1" fmla="*/ 422366 h 423730"/>
                  <a:gd name="connsiteX2" fmla="*/ 2503714 w 2503714"/>
                  <a:gd name="connsiteY2" fmla="*/ 0 h 42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3714" h="423730">
                    <a:moveTo>
                      <a:pt x="0" y="108857"/>
                    </a:moveTo>
                    <a:cubicBezTo>
                      <a:pt x="130991" y="274683"/>
                      <a:pt x="261982" y="440509"/>
                      <a:pt x="679268" y="422366"/>
                    </a:cubicBezTo>
                    <a:cubicBezTo>
                      <a:pt x="1096554" y="404223"/>
                      <a:pt x="1800134" y="202111"/>
                      <a:pt x="2503714" y="0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28790BD-23B2-0CF0-5BC7-6F832CF02BCE}"/>
                  </a:ext>
                </a:extLst>
              </p:cNvPr>
              <p:cNvSpPr/>
              <p:nvPr/>
            </p:nvSpPr>
            <p:spPr>
              <a:xfrm>
                <a:off x="5088247" y="4233196"/>
                <a:ext cx="883920" cy="174214"/>
              </a:xfrm>
              <a:custGeom>
                <a:avLst/>
                <a:gdLst>
                  <a:gd name="connsiteX0" fmla="*/ 0 w 883920"/>
                  <a:gd name="connsiteY0" fmla="*/ 0 h 174214"/>
                  <a:gd name="connsiteX1" fmla="*/ 509452 w 883920"/>
                  <a:gd name="connsiteY1" fmla="*/ 174172 h 174214"/>
                  <a:gd name="connsiteX2" fmla="*/ 883920 w 883920"/>
                  <a:gd name="connsiteY2" fmla="*/ 13063 h 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174214">
                    <a:moveTo>
                      <a:pt x="0" y="0"/>
                    </a:moveTo>
                    <a:cubicBezTo>
                      <a:pt x="181066" y="85997"/>
                      <a:pt x="362132" y="171995"/>
                      <a:pt x="509452" y="174172"/>
                    </a:cubicBezTo>
                    <a:cubicBezTo>
                      <a:pt x="656772" y="176349"/>
                      <a:pt x="770346" y="94706"/>
                      <a:pt x="883920" y="13063"/>
                    </a:cubicBezTo>
                  </a:path>
                </a:pathLst>
              </a:custGeom>
              <a:noFill/>
              <a:ln>
                <a:prstDash val="dash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3BDA4F04-4FAF-27EC-631D-72DAA93E4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248" y="4457443"/>
                <a:ext cx="121187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vTPM Attestation Key</a:t>
                </a:r>
              </a:p>
              <a:p>
                <a:pPr algn="l"/>
                <a:r>
                  <a:rPr lang="en-US" sz="10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signs Evidence</a:t>
                </a:r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BD872CC8-B03D-785E-57E9-CE718E3576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545558" y="3616984"/>
              <a:ext cx="348059" cy="1495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823A1079-D3B8-DFC3-544E-9D45F6194EA1}"/>
                </a:ext>
              </a:extLst>
            </p:cNvPr>
            <p:cNvSpPr txBox="1">
              <a:spLocks/>
            </p:cNvSpPr>
            <p:nvPr/>
          </p:nvSpPr>
          <p:spPr>
            <a:xfrm>
              <a:off x="5794363" y="3635184"/>
              <a:ext cx="963405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Deliver Evidence</a:t>
              </a:r>
            </a:p>
          </p:txBody>
        </p:sp>
      </p:grpSp>
      <p:sp>
        <p:nvSpPr>
          <p:cNvPr id="85" name="TextBox 36">
            <a:extLst>
              <a:ext uri="{FF2B5EF4-FFF2-40B4-BE49-F238E27FC236}">
                <a16:creationId xmlns:a16="http://schemas.microsoft.com/office/drawing/2014/main" id="{E3B3507F-0341-56A7-E4B8-97676E95F5FA}"/>
              </a:ext>
            </a:extLst>
          </p:cNvPr>
          <p:cNvSpPr txBox="1">
            <a:spLocks/>
          </p:cNvSpPr>
          <p:nvPr/>
        </p:nvSpPr>
        <p:spPr>
          <a:xfrm>
            <a:off x="5889668" y="1554448"/>
            <a:ext cx="409186" cy="184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TDISP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D10B97B-6160-A419-6799-31082BBF7860}"/>
              </a:ext>
            </a:extLst>
          </p:cNvPr>
          <p:cNvSpPr/>
          <p:nvPr/>
        </p:nvSpPr>
        <p:spPr>
          <a:xfrm>
            <a:off x="4840224" y="1649984"/>
            <a:ext cx="991616" cy="286225"/>
          </a:xfrm>
          <a:custGeom>
            <a:avLst/>
            <a:gdLst>
              <a:gd name="connsiteX0" fmla="*/ 0 w 991616"/>
              <a:gd name="connsiteY0" fmla="*/ 162560 h 286225"/>
              <a:gd name="connsiteX1" fmla="*/ 508000 w 991616"/>
              <a:gd name="connsiteY1" fmla="*/ 280416 h 286225"/>
              <a:gd name="connsiteX2" fmla="*/ 991616 w 991616"/>
              <a:gd name="connsiteY2" fmla="*/ 0 h 2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616" h="286225">
                <a:moveTo>
                  <a:pt x="0" y="162560"/>
                </a:moveTo>
                <a:cubicBezTo>
                  <a:pt x="171365" y="235034"/>
                  <a:pt x="342731" y="307509"/>
                  <a:pt x="508000" y="280416"/>
                </a:cubicBezTo>
                <a:cubicBezTo>
                  <a:pt x="673269" y="253323"/>
                  <a:pt x="832442" y="126661"/>
                  <a:pt x="991616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D5FB-7FC6-3015-9196-A9EADA85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A59B-6502-D72A-F764-97C11566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Binding Proposal (3/3)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DBF0C427-6AB1-CF8B-7278-B93A1B68D5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1031966"/>
            <a:ext cx="8579279" cy="3762103"/>
          </a:xfrm>
        </p:spPr>
        <p:txBody>
          <a:bodyPr>
            <a:normAutofit/>
          </a:bodyPr>
          <a:lstStyle/>
          <a:p>
            <a:pPr marL="525780" indent="-342900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to be defined by VM FW using Platform hierarchy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hierarchy is under the control of the platform manufacturer (TPM) or VM FW (vTPM)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hierarchy is needed to use TPMA_NV_POLICY_DELETE attribute, which restricts everyone else (i.e. Guest) from deleting and redefining the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its data</a:t>
            </a:r>
          </a:p>
          <a:p>
            <a:pPr lvl="2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would prevent an attacker with Guest OS kernel privileges from deceiving the remote Verifier into approving a malicious TDISP device</a:t>
            </a:r>
          </a:p>
          <a:p>
            <a:pPr marL="525780" indent="-342900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to use:</a:t>
            </a:r>
          </a:p>
          <a:p>
            <a:pPr marL="697230" lvl="1" indent="-285750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TPMA_NV_POLICY_READ, TPMA_NV_OWNERWRITE, TPM_NT = 0x4 (extend-only), TPMA_NV_CLEAR_STCLEAR (reset on reboot)</a:t>
            </a:r>
          </a:p>
          <a:p>
            <a:pPr marL="525780" indent="-342900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Canonical Event Log Record format for Event Log format</a:t>
            </a:r>
          </a:p>
        </p:txBody>
      </p:sp>
    </p:spTree>
    <p:extLst>
      <p:ext uri="{BB962C8B-B14F-4D97-AF65-F5344CB8AC3E}">
        <p14:creationId xmlns:p14="http://schemas.microsoft.com/office/powerpoint/2010/main" val="269416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73126-EBDB-2E10-E599-1D7A2143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2AE-C4D4-8BA3-5C25-BD1523A8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Questions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4514E1E9-EFF9-D67F-8AA9-C0DB4CBFB9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441" y="1031966"/>
            <a:ext cx="8579279" cy="3762103"/>
          </a:xfrm>
        </p:spPr>
        <p:txBody>
          <a:bodyPr>
            <a:normAutofit/>
          </a:bodyPr>
          <a:lstStyle/>
          <a:p>
            <a:pPr marL="525780" indent="-342900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history of all TDISP devices that were evaluated, including rejected TDISP devices and accepted TDISP devices with outdated evidence 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TDISP device evidence is a few KBs in size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Relying Party might use this information in its policy</a:t>
            </a:r>
          </a:p>
          <a:p>
            <a:pPr lvl="2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a CVM that has previously accepted a device with vulnerable FW might have become compromised, even though the device FW got updates to a non-vulnerable version</a:t>
            </a:r>
          </a:p>
          <a:p>
            <a:pPr lvl="1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Still, can cause unnecessary bloating for long lived CVMs and attestation requests to the remote Verifier</a:t>
            </a:r>
          </a:p>
          <a:p>
            <a:pPr lvl="1">
              <a:spcAft>
                <a:spcPts val="12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some policy over log and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342900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on location and permissions of Event Log file and </a:t>
            </a:r>
            <a:r>
              <a:rPr lang="en-US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NVIndex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</a:t>
            </a:r>
          </a:p>
          <a:p>
            <a:pPr marL="697230" lvl="1" indent="-285750">
              <a:spcAft>
                <a:spcPts val="6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to kernel drivers or allow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1267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913-6281-7377-9ADA-79FBBBE3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041EA-A13F-4AB5-21B8-373DC7FCAC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1951" y="1200150"/>
            <a:ext cx="8277521" cy="3394472"/>
          </a:xfrm>
        </p:spPr>
        <p:txBody>
          <a:bodyPr anchor="ctr"/>
          <a:lstStyle/>
          <a:p>
            <a:pPr marL="50805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Thank you!</a:t>
            </a:r>
          </a:p>
          <a:p>
            <a:pPr marL="50805" indent="0" algn="ctr">
              <a:buNone/>
            </a:pPr>
            <a:endParaRPr lang="en-US" sz="1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2">
            <a:extLst>
              <a:ext uri="{FF2B5EF4-FFF2-40B4-BE49-F238E27FC236}">
                <a16:creationId xmlns:a16="http://schemas.microsoft.com/office/drawing/2014/main" id="{762D6DEC-81FF-DD1B-8352-24A726565A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Agenda</a:t>
            </a:r>
          </a:p>
        </p:txBody>
      </p:sp>
      <p:sp>
        <p:nvSpPr>
          <p:cNvPr id="3" name="Google Shape;37;p2">
            <a:extLst>
              <a:ext uri="{FF2B5EF4-FFF2-40B4-BE49-F238E27FC236}">
                <a16:creationId xmlns:a16="http://schemas.microsoft.com/office/drawing/2014/main" id="{D28DC09B-F3F4-EA27-3E07-08F9C2802F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951" y="1200150"/>
            <a:ext cx="7280105" cy="3394472"/>
          </a:xfrm>
        </p:spPr>
        <p:txBody>
          <a:bodyPr>
            <a:normAutofit fontScale="70000" lnSpcReduction="20000"/>
          </a:bodyPr>
          <a:lstStyle/>
          <a:p>
            <a:pPr lvl="0" indent="-274320">
              <a:lnSpc>
                <a:spcPct val="110000"/>
              </a:lnSpc>
              <a:spcAft>
                <a:spcPts val="60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Computing 101</a:t>
            </a:r>
          </a:p>
          <a:p>
            <a:pPr indent="-274320">
              <a:lnSpc>
                <a:spcPct val="11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TDISP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in CC without TDISP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in CC with TDISP</a:t>
            </a:r>
          </a:p>
          <a:p>
            <a:pPr indent="-274320">
              <a:lnSpc>
                <a:spcPct val="11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Attestation Evidence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TDISP Device Attestation Evidence</a:t>
            </a:r>
          </a:p>
          <a:p>
            <a:pPr indent="-274320">
              <a:lnSpc>
                <a:spcPct val="11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Evidence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6E663-0575-CAA0-F3F2-D170EBCA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2">
            <a:extLst>
              <a:ext uri="{FF2B5EF4-FFF2-40B4-BE49-F238E27FC236}">
                <a16:creationId xmlns:a16="http://schemas.microsoft.com/office/drawing/2014/main" id="{BAC7E7FC-DB41-F4B7-8987-4B96808771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Confidential Computing 101</a:t>
            </a:r>
          </a:p>
        </p:txBody>
      </p:sp>
      <p:pic>
        <p:nvPicPr>
          <p:cNvPr id="1026" name="Picture 2" descr="Diagram that shows three states of data protection, with confidential computing's data in use highlighted.">
            <a:extLst>
              <a:ext uri="{FF2B5EF4-FFF2-40B4-BE49-F238E27FC236}">
                <a16:creationId xmlns:a16="http://schemas.microsoft.com/office/drawing/2014/main" id="{03C5CF4D-3A8F-51D1-D324-0861C758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8" y="855905"/>
            <a:ext cx="7592365" cy="40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A7D-28C4-9990-D9B7-BB8D15F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TEE Device Interface Security Protocol (TDISP)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780A35F0-9820-F152-4F56-213F9F4E08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952" y="1200150"/>
            <a:ext cx="6945980" cy="3498124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ClrTx/>
            </a:pPr>
            <a:r>
              <a:rPr lang="en-US" sz="2000" dirty="0">
                <a:solidFill>
                  <a:schemeClr val="accent6"/>
                </a:solidFill>
              </a:rPr>
              <a:t>TDISP is a specification written from PCI SIG</a:t>
            </a:r>
          </a:p>
          <a:p>
            <a:pPr>
              <a:buClrTx/>
            </a:pPr>
            <a:r>
              <a:rPr lang="en-US" sz="2000" dirty="0">
                <a:solidFill>
                  <a:schemeClr val="accent6"/>
                </a:solidFill>
              </a:rPr>
              <a:t>Defines how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trust between CVM and a device (device attestation)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the interconnect between the host and the device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Attach/detach a device interface to/from a CVM</a:t>
            </a:r>
          </a:p>
          <a:p>
            <a:pPr>
              <a:buClrTx/>
            </a:pPr>
            <a:r>
              <a:rPr lang="en-US" sz="2000" dirty="0">
                <a:solidFill>
                  <a:schemeClr val="accent6"/>
                </a:solidFill>
              </a:rPr>
              <a:t>To support TDISP, we need: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changes, HW &amp; FW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CPU changes (1st generation w. TDISP support: Intel GNR, AMD Turin)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Hypervisor, Host OS, CVM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infrastructure changes</a:t>
            </a:r>
          </a:p>
        </p:txBody>
      </p:sp>
    </p:spTree>
    <p:extLst>
      <p:ext uri="{BB962C8B-B14F-4D97-AF65-F5344CB8AC3E}">
        <p14:creationId xmlns:p14="http://schemas.microsoft.com/office/powerpoint/2010/main" val="123072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A704-4E12-5DBE-9E66-BA1F5E76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I/O in Confidential VM without TDISP (1/2)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BA7C755-8B31-E2CF-F4E0-E0FC262673F1}"/>
              </a:ext>
            </a:extLst>
          </p:cNvPr>
          <p:cNvSpPr txBox="1">
            <a:spLocks/>
          </p:cNvSpPr>
          <p:nvPr/>
        </p:nvSpPr>
        <p:spPr>
          <a:xfrm>
            <a:off x="72375" y="1019452"/>
            <a:ext cx="4191001" cy="38601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7200" marR="0" lvl="0" indent="-431797" algn="l" defTabSz="914400" rtl="0" fontAlgn="auto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tabLst/>
              <a:defRPr lang="en-CA" sz="32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4320"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CVM arch., memory is divided into: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memory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only accessible to in-TCB components (i.e. CVM and trusted HW) 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E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can be accessed by out-of-TCB components (i.e. HV, Host, devices)</a:t>
            </a:r>
          </a:p>
          <a:p>
            <a:pPr indent="-274320">
              <a:spcAft>
                <a:spcPts val="1200"/>
              </a:spcAft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TDISP, the device cannot be added to the CVM TCB and can only access the CVM’s shared memory.</a:t>
            </a:r>
          </a:p>
          <a:p>
            <a:pPr indent="-274320"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I/O, i.e. smart NIC:</a:t>
            </a:r>
          </a:p>
          <a:p>
            <a:pPr marL="640080" lvl="1" indent="-27432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device driver encrypts(/decrypts) &amp; copies I/O data from private memory to shared (/from shared memory to private)</a:t>
            </a:r>
          </a:p>
          <a:p>
            <a:pPr marL="640080" lvl="1" indent="-27432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accesses encrypted data via shared memory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93EAEE-B557-511E-1377-12A9ECE267D9}"/>
              </a:ext>
            </a:extLst>
          </p:cNvPr>
          <p:cNvGrpSpPr/>
          <p:nvPr/>
        </p:nvGrpSpPr>
        <p:grpSpPr>
          <a:xfrm>
            <a:off x="4337166" y="941440"/>
            <a:ext cx="4806834" cy="3926757"/>
            <a:chOff x="214884" y="910960"/>
            <a:chExt cx="4806834" cy="392675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AD23FB-5204-A34C-D6DA-890EE89722C6}"/>
                </a:ext>
              </a:extLst>
            </p:cNvPr>
            <p:cNvGrpSpPr/>
            <p:nvPr/>
          </p:nvGrpSpPr>
          <p:grpSpPr>
            <a:xfrm>
              <a:off x="1309750" y="4326183"/>
              <a:ext cx="2249680" cy="511534"/>
              <a:chOff x="5464629" y="4076294"/>
              <a:chExt cx="2249680" cy="5115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6C3C0E-D7BE-8209-9A8C-3CF2CF0CB0B7}"/>
                  </a:ext>
                </a:extLst>
              </p:cNvPr>
              <p:cNvGrpSpPr/>
              <p:nvPr/>
            </p:nvGrpSpPr>
            <p:grpSpPr>
              <a:xfrm>
                <a:off x="5518089" y="4076294"/>
                <a:ext cx="2196220" cy="511534"/>
                <a:chOff x="1100818" y="5967366"/>
                <a:chExt cx="2196220" cy="51153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CD4B1EF-4536-6BAA-F3EE-419702B60BBE}"/>
                    </a:ext>
                  </a:extLst>
                </p:cNvPr>
                <p:cNvSpPr/>
                <p:nvPr/>
              </p:nvSpPr>
              <p:spPr>
                <a:xfrm>
                  <a:off x="1100818" y="6034769"/>
                  <a:ext cx="140153" cy="142194"/>
                </a:xfrm>
                <a:prstGeom prst="rect">
                  <a:avLst/>
                </a:prstGeom>
                <a:solidFill>
                  <a:srgbClr val="00B050">
                    <a:alpha val="1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2D3E303-7479-B6BD-30F7-201E44F76186}"/>
                    </a:ext>
                  </a:extLst>
                </p:cNvPr>
                <p:cNvSpPr txBox="1"/>
                <p:nvPr/>
              </p:nvSpPr>
              <p:spPr>
                <a:xfrm>
                  <a:off x="1240971" y="5967366"/>
                  <a:ext cx="17230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In-TCB components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B3811D0-F10A-FC96-908E-CD51666F0E2A}"/>
                    </a:ext>
                  </a:extLst>
                </p:cNvPr>
                <p:cNvSpPr/>
                <p:nvPr/>
              </p:nvSpPr>
              <p:spPr>
                <a:xfrm>
                  <a:off x="1100818" y="6278727"/>
                  <a:ext cx="140154" cy="142195"/>
                </a:xfrm>
                <a:prstGeom prst="rect">
                  <a:avLst/>
                </a:prstGeom>
                <a:solidFill>
                  <a:srgbClr val="FF0000">
                    <a:alpha val="1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FAF5E7F-EDE8-C354-C1C2-948363477E33}"/>
                    </a:ext>
                  </a:extLst>
                </p:cNvPr>
                <p:cNvSpPr txBox="1"/>
                <p:nvPr/>
              </p:nvSpPr>
              <p:spPr>
                <a:xfrm>
                  <a:off x="1223506" y="6201901"/>
                  <a:ext cx="20735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Out-of-TCB components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96A9FB-5243-2DFE-B3C3-C046B406EAA0}"/>
                  </a:ext>
                </a:extLst>
              </p:cNvPr>
              <p:cNvSpPr/>
              <p:nvPr/>
            </p:nvSpPr>
            <p:spPr>
              <a:xfrm>
                <a:off x="5464629" y="4076294"/>
                <a:ext cx="1934149" cy="51153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3DA162-9F61-F83C-AA0D-A24723D335EA}"/>
                </a:ext>
              </a:extLst>
            </p:cNvPr>
            <p:cNvGrpSpPr/>
            <p:nvPr/>
          </p:nvGrpSpPr>
          <p:grpSpPr>
            <a:xfrm>
              <a:off x="214884" y="910960"/>
              <a:ext cx="4806834" cy="3162217"/>
              <a:chOff x="214884" y="910960"/>
              <a:chExt cx="4806834" cy="31622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D7D89F-32C9-5572-CB54-D3ADCB80F092}"/>
                  </a:ext>
                </a:extLst>
              </p:cNvPr>
              <p:cNvSpPr/>
              <p:nvPr/>
            </p:nvSpPr>
            <p:spPr>
              <a:xfrm>
                <a:off x="1210020" y="910960"/>
                <a:ext cx="2582011" cy="2343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15D800-BBB2-456F-D2EB-7A74717AFD48}"/>
                  </a:ext>
                </a:extLst>
              </p:cNvPr>
              <p:cNvSpPr/>
              <p:nvPr/>
            </p:nvSpPr>
            <p:spPr>
              <a:xfrm>
                <a:off x="1354027" y="1336616"/>
                <a:ext cx="2281834" cy="755014"/>
              </a:xfrm>
              <a:prstGeom prst="rect">
                <a:avLst/>
              </a:prstGeom>
              <a:solidFill>
                <a:srgbClr val="00B050">
                  <a:alpha val="1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F07330-7DC2-7568-A238-0F9993261589}"/>
                  </a:ext>
                </a:extLst>
              </p:cNvPr>
              <p:cNvSpPr/>
              <p:nvPr/>
            </p:nvSpPr>
            <p:spPr>
              <a:xfrm>
                <a:off x="1354027" y="2174923"/>
                <a:ext cx="2281834" cy="784625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FB9053-0737-B4AF-4E60-84002C43B7F1}"/>
                  </a:ext>
                </a:extLst>
              </p:cNvPr>
              <p:cNvSpPr txBox="1"/>
              <p:nvPr/>
            </p:nvSpPr>
            <p:spPr>
              <a:xfrm>
                <a:off x="1561586" y="1406395"/>
                <a:ext cx="926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Private Memory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76E739-67F7-F626-C5D2-E292F2E9C938}"/>
                  </a:ext>
                </a:extLst>
              </p:cNvPr>
              <p:cNvSpPr txBox="1"/>
              <p:nvPr/>
            </p:nvSpPr>
            <p:spPr>
              <a:xfrm>
                <a:off x="1561586" y="2284754"/>
                <a:ext cx="926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Shared Memory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EB84F-8EE7-CA94-DA88-535CB81A4729}"/>
                  </a:ext>
                </a:extLst>
              </p:cNvPr>
              <p:cNvSpPr txBox="1"/>
              <p:nvPr/>
            </p:nvSpPr>
            <p:spPr>
              <a:xfrm>
                <a:off x="1927671" y="969380"/>
                <a:ext cx="1180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CVM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49F2E7C-EF3C-0F46-44E0-C7748CF36820}"/>
                  </a:ext>
                </a:extLst>
              </p:cNvPr>
              <p:cNvSpPr/>
              <p:nvPr/>
            </p:nvSpPr>
            <p:spPr>
              <a:xfrm>
                <a:off x="283026" y="3321157"/>
                <a:ext cx="3514759" cy="342808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7C65DC-1F09-D37C-08DE-287745BA16B6}"/>
                  </a:ext>
                </a:extLst>
              </p:cNvPr>
              <p:cNvSpPr txBox="1"/>
              <p:nvPr/>
            </p:nvSpPr>
            <p:spPr>
              <a:xfrm>
                <a:off x="1294696" y="3345863"/>
                <a:ext cx="1491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Hypervisor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F920EF-8511-D7A2-A224-8D805483FAB8}"/>
                  </a:ext>
                </a:extLst>
              </p:cNvPr>
              <p:cNvSpPr/>
              <p:nvPr/>
            </p:nvSpPr>
            <p:spPr>
              <a:xfrm>
                <a:off x="283027" y="926926"/>
                <a:ext cx="853203" cy="2327883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80E383-26D2-42ED-7F5F-AEAD47296935}"/>
                  </a:ext>
                </a:extLst>
              </p:cNvPr>
              <p:cNvSpPr txBox="1"/>
              <p:nvPr/>
            </p:nvSpPr>
            <p:spPr>
              <a:xfrm>
                <a:off x="214884" y="1920418"/>
                <a:ext cx="10150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Root Partition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2E2D0A-F1CF-BC28-C457-265404B16ADB}"/>
                  </a:ext>
                </a:extLst>
              </p:cNvPr>
              <p:cNvSpPr/>
              <p:nvPr/>
            </p:nvSpPr>
            <p:spPr>
              <a:xfrm>
                <a:off x="283026" y="3730369"/>
                <a:ext cx="3514760" cy="342808"/>
              </a:xfrm>
              <a:prstGeom prst="rect">
                <a:avLst/>
              </a:prstGeom>
              <a:solidFill>
                <a:srgbClr val="00B05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HW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37CE77-DD3D-71FE-AE87-9E1AB7D94F9A}"/>
                  </a:ext>
                </a:extLst>
              </p:cNvPr>
              <p:cNvSpPr/>
              <p:nvPr/>
            </p:nvSpPr>
            <p:spPr>
              <a:xfrm>
                <a:off x="2523268" y="2275900"/>
                <a:ext cx="1008499" cy="5614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Encrypted IO Data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7614350-3E6A-1246-94AA-C8E408EC6286}"/>
                  </a:ext>
                </a:extLst>
              </p:cNvPr>
              <p:cNvCxnSpPr>
                <a:cxnSpLocks/>
                <a:stCxn id="55" idx="2"/>
                <a:endCxn id="16" idx="0"/>
              </p:cNvCxnSpPr>
              <p:nvPr/>
            </p:nvCxnSpPr>
            <p:spPr>
              <a:xfrm flipH="1">
                <a:off x="3027518" y="1997811"/>
                <a:ext cx="1453" cy="2780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D4E25AD-64CE-B688-F834-3B3BA37D9C17}"/>
                  </a:ext>
                </a:extLst>
              </p:cNvPr>
              <p:cNvSpPr/>
              <p:nvPr/>
            </p:nvSpPr>
            <p:spPr>
              <a:xfrm>
                <a:off x="3944797" y="910960"/>
                <a:ext cx="973534" cy="2343850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11C583-DB9F-B5D7-A8C2-CC682F0B5B3E}"/>
                  </a:ext>
                </a:extLst>
              </p:cNvPr>
              <p:cNvSpPr txBox="1"/>
              <p:nvPr/>
            </p:nvSpPr>
            <p:spPr>
              <a:xfrm>
                <a:off x="3841410" y="1690758"/>
                <a:ext cx="11803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Device</a:t>
                </a:r>
              </a:p>
              <a:p>
                <a:pPr algn="ctr"/>
                <a:r>
                  <a:rPr lang="en-US" sz="1400" dirty="0" err="1"/>
                  <a:t>i.e</a:t>
                </a:r>
                <a:r>
                  <a:rPr lang="en-US" sz="1400" dirty="0"/>
                  <a:t> smart NIC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2E2D70-D572-2462-4346-68C6660BBD1A}"/>
                  </a:ext>
                </a:extLst>
              </p:cNvPr>
              <p:cNvSpPr/>
              <p:nvPr/>
            </p:nvSpPr>
            <p:spPr>
              <a:xfrm>
                <a:off x="3095510" y="2011283"/>
                <a:ext cx="238721" cy="2387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00E73D7-EDEF-1536-8B31-B80410A2DCAE}"/>
                  </a:ext>
                </a:extLst>
              </p:cNvPr>
              <p:cNvSpPr/>
              <p:nvPr/>
            </p:nvSpPr>
            <p:spPr>
              <a:xfrm>
                <a:off x="3657617" y="2265742"/>
                <a:ext cx="238721" cy="2387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A8E4B47-5991-AD57-C865-4574279B7D7E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3531767" y="2556616"/>
                <a:ext cx="41847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9F9357-DA93-FBA3-FA95-D1A90BE84794}"/>
                </a:ext>
              </a:extLst>
            </p:cNvPr>
            <p:cNvSpPr/>
            <p:nvPr/>
          </p:nvSpPr>
          <p:spPr>
            <a:xfrm>
              <a:off x="2524721" y="1436379"/>
              <a:ext cx="1008499" cy="561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IO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01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10F3-034B-C50B-0EB4-98CC8331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I/O in Confidential VM without TDISP (2/2)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1DCEFC27-6CBD-39CC-81C0-BC6333D31E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7448" y="1121773"/>
            <a:ext cx="8350673" cy="3394472"/>
          </a:xfrm>
        </p:spPr>
        <p:txBody>
          <a:bodyPr>
            <a:normAutofit/>
          </a:bodyPr>
          <a:lstStyle/>
          <a:p>
            <a:pPr indent="-274320"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types of I/O devices: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needs to perform computations on the plaintext confidential data (i.e. training); cannot process encrypted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principle is that only in-TCB components can access plaintext confidential data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Hopper offers a Confidential Computing architecture without TDISP to add the GPU into the Platform TCB and allow the GPU to work on confidential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Accelerator: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to process plaintext data; cannot double-encrypt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also require a custom Confidential Computing architecture to add the accelerator into the Platform TCB</a:t>
            </a:r>
          </a:p>
        </p:txBody>
      </p:sp>
    </p:spTree>
    <p:extLst>
      <p:ext uri="{BB962C8B-B14F-4D97-AF65-F5344CB8AC3E}">
        <p14:creationId xmlns:p14="http://schemas.microsoft.com/office/powerpoint/2010/main" val="47941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C4CDC-B2F4-4DC6-632E-6FFA9CA2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D91-D289-902C-6AB3-1A64292B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I/O in Confidential VM without TDISP - Impact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BC39FA5B-968E-3464-6038-E7544F1C26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951" y="1200150"/>
            <a:ext cx="8350673" cy="2400844"/>
          </a:xfrm>
        </p:spPr>
        <p:txBody>
          <a:bodyPr>
            <a:normAutofit/>
          </a:bodyPr>
          <a:lstStyle/>
          <a:p>
            <a:pPr indent="-274320"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smart NIC type of devices: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encrypts/decrypts all data exiting/entering the TEE</a:t>
            </a:r>
          </a:p>
          <a:p>
            <a:pPr lvl="2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CPU cycles, instead of working on CVM workload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impact IOPS and reduce performance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increase cost</a:t>
            </a:r>
          </a:p>
          <a:p>
            <a:pPr indent="-274320"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GPU &amp; Crypto Accelerator type of devices: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define a TDISP-like Confidential Computing architecture to add the device into the CVM’s TCB, so that the device can process confidential data</a:t>
            </a:r>
          </a:p>
        </p:txBody>
      </p:sp>
      <p:sp>
        <p:nvSpPr>
          <p:cNvPr id="8" name="Google Shape;37;p2">
            <a:extLst>
              <a:ext uri="{FF2B5EF4-FFF2-40B4-BE49-F238E27FC236}">
                <a16:creationId xmlns:a16="http://schemas.microsoft.com/office/drawing/2014/main" id="{DA26A960-E6CC-F90E-D1D5-910FEB7077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037" y="3801291"/>
            <a:ext cx="7024358" cy="1102742"/>
          </a:xfrm>
        </p:spPr>
        <p:txBody>
          <a:bodyPr>
            <a:normAutofit/>
          </a:bodyPr>
          <a:lstStyle/>
          <a:p>
            <a:pPr marL="25403" indent="0">
              <a:spcBef>
                <a:spcPts val="1200"/>
              </a:spcBef>
              <a:buClrTx/>
              <a:buNone/>
            </a:pPr>
            <a:r>
              <a:rPr lang="en-US" sz="17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sz="1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Confidential Computing becomes more complex, less performant and more expensive than General Purpose Computing</a:t>
            </a:r>
          </a:p>
        </p:txBody>
      </p:sp>
    </p:spTree>
    <p:extLst>
      <p:ext uri="{BB962C8B-B14F-4D97-AF65-F5344CB8AC3E}">
        <p14:creationId xmlns:p14="http://schemas.microsoft.com/office/powerpoint/2010/main" val="201756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BCBA-1282-0050-B627-1781D96C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I/O in Confidential VM with TDISP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C2D105-40F6-C231-C475-F96E44329E99}"/>
              </a:ext>
            </a:extLst>
          </p:cNvPr>
          <p:cNvGrpSpPr/>
          <p:nvPr/>
        </p:nvGrpSpPr>
        <p:grpSpPr>
          <a:xfrm>
            <a:off x="4337166" y="937086"/>
            <a:ext cx="4806834" cy="3926757"/>
            <a:chOff x="214884" y="910960"/>
            <a:chExt cx="4806834" cy="39267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33ACB-B4F2-B6C5-3B81-8A51E5D49835}"/>
                </a:ext>
              </a:extLst>
            </p:cNvPr>
            <p:cNvGrpSpPr/>
            <p:nvPr/>
          </p:nvGrpSpPr>
          <p:grpSpPr>
            <a:xfrm>
              <a:off x="1309750" y="4326183"/>
              <a:ext cx="2249680" cy="511534"/>
              <a:chOff x="5464629" y="4076294"/>
              <a:chExt cx="2249680" cy="51153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4C16B30-C9B7-E400-EF50-C7F1666B8B47}"/>
                  </a:ext>
                </a:extLst>
              </p:cNvPr>
              <p:cNvGrpSpPr/>
              <p:nvPr/>
            </p:nvGrpSpPr>
            <p:grpSpPr>
              <a:xfrm>
                <a:off x="5518089" y="4076294"/>
                <a:ext cx="2196220" cy="511534"/>
                <a:chOff x="1100818" y="5967366"/>
                <a:chExt cx="2196220" cy="51153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40118F9-2D0B-AEE6-D989-189BE6626E54}"/>
                    </a:ext>
                  </a:extLst>
                </p:cNvPr>
                <p:cNvSpPr/>
                <p:nvPr/>
              </p:nvSpPr>
              <p:spPr>
                <a:xfrm>
                  <a:off x="1100818" y="6034769"/>
                  <a:ext cx="140153" cy="142194"/>
                </a:xfrm>
                <a:prstGeom prst="rect">
                  <a:avLst/>
                </a:prstGeom>
                <a:solidFill>
                  <a:srgbClr val="00B050">
                    <a:alpha val="1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F2E421-ED5A-7089-89DA-1BF821F3C07F}"/>
                    </a:ext>
                  </a:extLst>
                </p:cNvPr>
                <p:cNvSpPr txBox="1"/>
                <p:nvPr/>
              </p:nvSpPr>
              <p:spPr>
                <a:xfrm>
                  <a:off x="1240971" y="5967366"/>
                  <a:ext cx="17230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In-TCB components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F3A1CD2-52B7-F39F-E21E-68DC4094B845}"/>
                    </a:ext>
                  </a:extLst>
                </p:cNvPr>
                <p:cNvSpPr/>
                <p:nvPr/>
              </p:nvSpPr>
              <p:spPr>
                <a:xfrm>
                  <a:off x="1100818" y="6278727"/>
                  <a:ext cx="140154" cy="142195"/>
                </a:xfrm>
                <a:prstGeom prst="rect">
                  <a:avLst/>
                </a:prstGeom>
                <a:solidFill>
                  <a:srgbClr val="FF0000">
                    <a:alpha val="1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72868A9-7B9E-C0AB-9A5F-4F68336751B9}"/>
                    </a:ext>
                  </a:extLst>
                </p:cNvPr>
                <p:cNvSpPr txBox="1"/>
                <p:nvPr/>
              </p:nvSpPr>
              <p:spPr>
                <a:xfrm>
                  <a:off x="1223506" y="6201901"/>
                  <a:ext cx="20735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Out-of-TCB components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262CC9-0734-784D-F7FF-397E9AEF9E5C}"/>
                  </a:ext>
                </a:extLst>
              </p:cNvPr>
              <p:cNvSpPr/>
              <p:nvPr/>
            </p:nvSpPr>
            <p:spPr>
              <a:xfrm>
                <a:off x="5464629" y="4076294"/>
                <a:ext cx="1934149" cy="51153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D65C4F3-2E6F-F0EE-6EA2-A8C0FA2BD69C}"/>
                </a:ext>
              </a:extLst>
            </p:cNvPr>
            <p:cNvGrpSpPr/>
            <p:nvPr/>
          </p:nvGrpSpPr>
          <p:grpSpPr>
            <a:xfrm>
              <a:off x="214884" y="910960"/>
              <a:ext cx="4806834" cy="3162217"/>
              <a:chOff x="214884" y="910960"/>
              <a:chExt cx="4806834" cy="316221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C26FB70-AA1B-DCC3-06F6-E0F26EA0C157}"/>
                  </a:ext>
                </a:extLst>
              </p:cNvPr>
              <p:cNvSpPr/>
              <p:nvPr/>
            </p:nvSpPr>
            <p:spPr>
              <a:xfrm>
                <a:off x="1210020" y="910960"/>
                <a:ext cx="2582011" cy="2343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9EE4AB-6E46-2848-CA5C-DB4C0D0F662B}"/>
                  </a:ext>
                </a:extLst>
              </p:cNvPr>
              <p:cNvSpPr/>
              <p:nvPr/>
            </p:nvSpPr>
            <p:spPr>
              <a:xfrm>
                <a:off x="1354027" y="1336616"/>
                <a:ext cx="2281834" cy="755014"/>
              </a:xfrm>
              <a:prstGeom prst="rect">
                <a:avLst/>
              </a:prstGeom>
              <a:solidFill>
                <a:srgbClr val="00B050">
                  <a:alpha val="1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62BB78-3C7C-4447-24F5-F3C947E91107}"/>
                  </a:ext>
                </a:extLst>
              </p:cNvPr>
              <p:cNvSpPr/>
              <p:nvPr/>
            </p:nvSpPr>
            <p:spPr>
              <a:xfrm>
                <a:off x="1354027" y="2174923"/>
                <a:ext cx="2281834" cy="784625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3E4563-65E2-39D0-419A-AE209F9BB6FB}"/>
                  </a:ext>
                </a:extLst>
              </p:cNvPr>
              <p:cNvSpPr txBox="1"/>
              <p:nvPr/>
            </p:nvSpPr>
            <p:spPr>
              <a:xfrm>
                <a:off x="1561586" y="1406395"/>
                <a:ext cx="926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Private Memory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581694-22B6-1EF8-9261-F199828C8D6A}"/>
                  </a:ext>
                </a:extLst>
              </p:cNvPr>
              <p:cNvSpPr txBox="1"/>
              <p:nvPr/>
            </p:nvSpPr>
            <p:spPr>
              <a:xfrm>
                <a:off x="1561586" y="2284754"/>
                <a:ext cx="926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Shared Memory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03019C-E9FC-136B-CCAF-42376EEA46C2}"/>
                  </a:ext>
                </a:extLst>
              </p:cNvPr>
              <p:cNvSpPr txBox="1"/>
              <p:nvPr/>
            </p:nvSpPr>
            <p:spPr>
              <a:xfrm>
                <a:off x="1927671" y="969380"/>
                <a:ext cx="1180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CVM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29CA0E-47D9-D54B-A77D-A167ED832139}"/>
                  </a:ext>
                </a:extLst>
              </p:cNvPr>
              <p:cNvSpPr/>
              <p:nvPr/>
            </p:nvSpPr>
            <p:spPr>
              <a:xfrm>
                <a:off x="283026" y="3321157"/>
                <a:ext cx="3514759" cy="342808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378726A-25B8-45FE-DE41-D723B6BB1D52}"/>
                  </a:ext>
                </a:extLst>
              </p:cNvPr>
              <p:cNvSpPr txBox="1"/>
              <p:nvPr/>
            </p:nvSpPr>
            <p:spPr>
              <a:xfrm>
                <a:off x="1294696" y="3345863"/>
                <a:ext cx="1491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Hypervisor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8FD44C2-689E-7C10-A118-29FBFBF61C92}"/>
                  </a:ext>
                </a:extLst>
              </p:cNvPr>
              <p:cNvSpPr/>
              <p:nvPr/>
            </p:nvSpPr>
            <p:spPr>
              <a:xfrm>
                <a:off x="283027" y="926926"/>
                <a:ext cx="853203" cy="2327883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482B0D-9147-E103-9529-B36049F4EC7D}"/>
                  </a:ext>
                </a:extLst>
              </p:cNvPr>
              <p:cNvSpPr txBox="1"/>
              <p:nvPr/>
            </p:nvSpPr>
            <p:spPr>
              <a:xfrm>
                <a:off x="214884" y="1920418"/>
                <a:ext cx="10150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Root Partition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2A490A-CE0E-8F60-E1FA-612C7EDED7F6}"/>
                  </a:ext>
                </a:extLst>
              </p:cNvPr>
              <p:cNvSpPr/>
              <p:nvPr/>
            </p:nvSpPr>
            <p:spPr>
              <a:xfrm>
                <a:off x="283026" y="3730369"/>
                <a:ext cx="3514760" cy="342808"/>
              </a:xfrm>
              <a:prstGeom prst="rect">
                <a:avLst/>
              </a:prstGeom>
              <a:solidFill>
                <a:srgbClr val="00B05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HW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13C47A-5A91-35AA-7C9D-3FF241BCBDFE}"/>
                  </a:ext>
                </a:extLst>
              </p:cNvPr>
              <p:cNvSpPr/>
              <p:nvPr/>
            </p:nvSpPr>
            <p:spPr>
              <a:xfrm>
                <a:off x="2517825" y="2275900"/>
                <a:ext cx="1008499" cy="5614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Encrypted IO Data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795A110-DBCD-5FEA-92FF-2CE21C6DD0E3}"/>
                  </a:ext>
                </a:extLst>
              </p:cNvPr>
              <p:cNvSpPr/>
              <p:nvPr/>
            </p:nvSpPr>
            <p:spPr>
              <a:xfrm>
                <a:off x="3944797" y="910960"/>
                <a:ext cx="973534" cy="2343850"/>
              </a:xfrm>
              <a:prstGeom prst="rect">
                <a:avLst/>
              </a:prstGeom>
              <a:solidFill>
                <a:srgbClr val="00B05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4BEE91A-5C2E-2242-1AC9-BBA49FFEDE68}"/>
                  </a:ext>
                </a:extLst>
              </p:cNvPr>
              <p:cNvSpPr txBox="1"/>
              <p:nvPr/>
            </p:nvSpPr>
            <p:spPr>
              <a:xfrm>
                <a:off x="3841410" y="1690758"/>
                <a:ext cx="11803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Device</a:t>
                </a:r>
              </a:p>
              <a:p>
                <a:pPr algn="ctr"/>
                <a:r>
                  <a:rPr lang="en-US" sz="1400" dirty="0" err="1"/>
                  <a:t>i.e</a:t>
                </a:r>
                <a:r>
                  <a:rPr lang="en-US" sz="1400" dirty="0"/>
                  <a:t> smart NIC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8A10F13-16D8-E6CF-5888-344D9140BE79}"/>
                  </a:ext>
                </a:extLst>
              </p:cNvPr>
              <p:cNvSpPr/>
              <p:nvPr/>
            </p:nvSpPr>
            <p:spPr>
              <a:xfrm>
                <a:off x="3657617" y="1400327"/>
                <a:ext cx="238721" cy="2387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3E7BBFF-4453-6C49-6C8F-F93035122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4" y="1702087"/>
                <a:ext cx="41847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E7181A-F52F-043B-A8C6-6AF05179B441}"/>
                </a:ext>
              </a:extLst>
            </p:cNvPr>
            <p:cNvSpPr/>
            <p:nvPr/>
          </p:nvSpPr>
          <p:spPr>
            <a:xfrm>
              <a:off x="2517825" y="1431678"/>
              <a:ext cx="1008499" cy="561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IO Data</a:t>
              </a:r>
            </a:p>
          </p:txBody>
        </p: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C6457BF-EAEA-DE36-718A-3FB5974E5321}"/>
              </a:ext>
            </a:extLst>
          </p:cNvPr>
          <p:cNvSpPr txBox="1">
            <a:spLocks/>
          </p:cNvSpPr>
          <p:nvPr/>
        </p:nvSpPr>
        <p:spPr>
          <a:xfrm>
            <a:off x="84098" y="995506"/>
            <a:ext cx="4191001" cy="396195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7200" marR="0" lvl="0" indent="-431797" algn="l" defTabSz="914400" rtl="0" fontAlgn="auto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tabLst/>
              <a:defRPr lang="en-CA" sz="32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4320">
              <a:spcAft>
                <a:spcPts val="120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TDISP, the CVM can do device attestation and choose to add the device into the CVM’s TCB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>
              <a:spcAft>
                <a:spcPts val="1200"/>
              </a:spcAft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accepted device can access the CVM’s private memory</a:t>
            </a:r>
          </a:p>
          <a:p>
            <a:pPr indent="-274320">
              <a:buClrTx/>
              <a:buSzPct val="15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I/O, i.e. smart NIC:</a:t>
            </a:r>
          </a:p>
          <a:p>
            <a:pPr marL="640080" lvl="1" indent="-27432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accepted device can access the I/O data directly from the CVM’s private memory. No CPU encryption/decryption is needed.</a:t>
            </a:r>
          </a:p>
          <a:p>
            <a:pPr indent="-274320">
              <a:lnSpc>
                <a:spcPct val="110000"/>
              </a:lnSpc>
              <a:buClrTx/>
              <a:buSzPct val="150000"/>
            </a:pPr>
            <a:r>
              <a:rPr lang="en-US" sz="1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CVM performance is closer to GP</a:t>
            </a:r>
          </a:p>
          <a:p>
            <a:pPr lvl="1"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IDE and other non-TDISP CVM features, i.e. memory encryption &amp; integrity, IPI.</a:t>
            </a:r>
          </a:p>
          <a:p>
            <a:pPr indent="-274320">
              <a:lnSpc>
                <a:spcPct val="110000"/>
              </a:lnSpc>
              <a:buClrTx/>
              <a:buSzPct val="150000"/>
            </a:pPr>
            <a:r>
              <a:rPr lang="en-US" sz="1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cost and complexity to support other accelerators</a:t>
            </a:r>
          </a:p>
          <a:p>
            <a:pPr marL="25403" indent="0">
              <a:buClrTx/>
              <a:buNone/>
            </a:pP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6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790C39-CB52-05A5-AFC3-AFA87ECC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64" y="1005840"/>
            <a:ext cx="4452422" cy="2835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9FE06-3CE4-82F6-9B47-956E2936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Attestation in Confidential Computing</a:t>
            </a:r>
          </a:p>
        </p:txBody>
      </p:sp>
      <p:sp>
        <p:nvSpPr>
          <p:cNvPr id="4" name="Google Shape;37;p2">
            <a:extLst>
              <a:ext uri="{FF2B5EF4-FFF2-40B4-BE49-F238E27FC236}">
                <a16:creationId xmlns:a16="http://schemas.microsoft.com/office/drawing/2014/main" id="{53C5695C-4B6C-E8AA-F97C-F199531B06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05840"/>
            <a:ext cx="4249783" cy="3583577"/>
          </a:xfrm>
        </p:spPr>
        <p:txBody>
          <a:bodyPr>
            <a:normAutofit/>
          </a:bodyPr>
          <a:lstStyle/>
          <a:p>
            <a:pPr indent="-274320">
              <a:spcAft>
                <a:spcPts val="600"/>
              </a:spcAft>
              <a:buClrTx/>
              <a:buSzPct val="100000"/>
            </a:pPr>
            <a:r>
              <a:rPr lang="en-US" sz="1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offer verifiable assurance via Attestation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“Attestation is the process by which an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Attester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produces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(believable, verifiable information about its own state), which is then evaluated by a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Verifier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Verifier appraises this Evidence using trusted inputs like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Endorsements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Values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produces an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Attestation Result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result is then used by the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Relying Party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make a trust decision about the Attester.” according to Remote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(RATS)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Attestation and TDISP Attestation are distinct</a:t>
            </a:r>
          </a:p>
        </p:txBody>
      </p:sp>
    </p:spTree>
    <p:extLst>
      <p:ext uri="{BB962C8B-B14F-4D97-AF65-F5344CB8AC3E}">
        <p14:creationId xmlns:p14="http://schemas.microsoft.com/office/powerpoint/2010/main" val="206891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F3E69"/>
      </a:dk1>
      <a:lt1>
        <a:sysClr val="window" lastClr="FFFFFF"/>
      </a:lt1>
      <a:dk2>
        <a:srgbClr val="0E2841"/>
      </a:dk2>
      <a:lt2>
        <a:srgbClr val="E8E8E8"/>
      </a:lt2>
      <a:accent1>
        <a:srgbClr val="058691"/>
      </a:accent1>
      <a:accent2>
        <a:srgbClr val="B52D42"/>
      </a:accent2>
      <a:accent3>
        <a:srgbClr val="196B24"/>
      </a:accent3>
      <a:accent4>
        <a:srgbClr val="595959"/>
      </a:accent4>
      <a:accent5>
        <a:srgbClr val="262626"/>
      </a:accent5>
      <a:accent6>
        <a:srgbClr val="0C0C0C"/>
      </a:accent6>
      <a:hlink>
        <a:srgbClr val="058691"/>
      </a:hlink>
      <a:folHlink>
        <a:srgbClr val="0586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10526</TotalTime>
  <Words>1843</Words>
  <Application>Microsoft Office PowerPoint</Application>
  <PresentationFormat>On-screen Show (16:9)</PresentationFormat>
  <Paragraphs>232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Segoe UI</vt:lpstr>
      <vt:lpstr>Office Theme</vt:lpstr>
      <vt:lpstr>PowerPoint Presentation</vt:lpstr>
      <vt:lpstr>Agenda</vt:lpstr>
      <vt:lpstr>Confidential Computing 101</vt:lpstr>
      <vt:lpstr>TEE Device Interface Security Protocol (TDISP)</vt:lpstr>
      <vt:lpstr>I/O in Confidential VM without TDISP (1/2)</vt:lpstr>
      <vt:lpstr>I/O in Confidential VM without TDISP (2/2)</vt:lpstr>
      <vt:lpstr>I/O in Confidential VM without TDISP - Impact</vt:lpstr>
      <vt:lpstr>I/O in Confidential VM with TDISP</vt:lpstr>
      <vt:lpstr>Attestation in Confidential Computing</vt:lpstr>
      <vt:lpstr>Platform Attestation Evidence</vt:lpstr>
      <vt:lpstr>TDISP Attestation Evidence (1/2)</vt:lpstr>
      <vt:lpstr>TDISP Attestation Evidence (2/2)</vt:lpstr>
      <vt:lpstr>Binding Evidence – Goal</vt:lpstr>
      <vt:lpstr>TPM NVIndex 101</vt:lpstr>
      <vt:lpstr>Binding Proposal (1/3)</vt:lpstr>
      <vt:lpstr>Binding Proposal (2/3)</vt:lpstr>
      <vt:lpstr>Binding Proposal (3/3)</vt:lpstr>
      <vt:lpstr>Open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Anna Trikalinou</cp:lastModifiedBy>
  <cp:revision>171</cp:revision>
  <dcterms:created xsi:type="dcterms:W3CDTF">2015-04-06T18:30:18Z</dcterms:created>
  <dcterms:modified xsi:type="dcterms:W3CDTF">2025-06-27T16:32:54Z</dcterms:modified>
</cp:coreProperties>
</file>