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2" r:id="rId4"/>
    <p:sldId id="277" r:id="rId5"/>
    <p:sldId id="276" r:id="rId6"/>
    <p:sldId id="278" r:id="rId7"/>
    <p:sldId id="260" r:id="rId8"/>
    <p:sldId id="294" r:id="rId9"/>
    <p:sldId id="263" r:id="rId10"/>
    <p:sldId id="281" r:id="rId11"/>
    <p:sldId id="298" r:id="rId12"/>
    <p:sldId id="299" r:id="rId13"/>
    <p:sldId id="289" r:id="rId14"/>
    <p:sldId id="290" r:id="rId15"/>
    <p:sldId id="293" r:id="rId16"/>
    <p:sldId id="291" r:id="rId17"/>
    <p:sldId id="265" r:id="rId18"/>
    <p:sldId id="295" r:id="rId19"/>
    <p:sldId id="266" r:id="rId20"/>
    <p:sldId id="296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257"/>
            <p14:sldId id="262"/>
            <p14:sldId id="277"/>
            <p14:sldId id="276"/>
            <p14:sldId id="278"/>
            <p14:sldId id="260"/>
            <p14:sldId id="294"/>
            <p14:sldId id="263"/>
            <p14:sldId id="281"/>
            <p14:sldId id="298"/>
            <p14:sldId id="299"/>
            <p14:sldId id="289"/>
            <p14:sldId id="290"/>
            <p14:sldId id="293"/>
            <p14:sldId id="291"/>
            <p14:sldId id="265"/>
            <p14:sldId id="295"/>
            <p14:sldId id="266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9694" autoAdjust="0"/>
  </p:normalViewPr>
  <p:slideViewPr>
    <p:cSldViewPr snapToGrid="0" snapToObjects="1">
      <p:cViewPr varScale="1">
        <p:scale>
          <a:sx n="166" d="100"/>
          <a:sy n="166" d="100"/>
        </p:scale>
        <p:origin x="156" y="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asonMcCoy/Chicago_Crim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www.google.com/maps/d/u/0/edit?mid=1Fzvroixpn4K-aXNQQGaWB7dLD1c649Z3&amp;ll=41.894382436893366%2C-87.61286242201719&amp;z=1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ata.cityofchicago.org/Public-Safety/Crimes-2001-to-Present/ijzp-q8t2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Project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Science &amp; Visualization</a:t>
            </a:r>
          </a:p>
          <a:p>
            <a:pPr algn="l"/>
            <a:r>
              <a:rPr lang="en-US" dirty="0"/>
              <a:t>Chicago Mag Mile Crime 2010:2020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2010-2019 Crime Sorted  by Volume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72F0F06-ADED-408D-927A-12EC3CD46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0722" y="1185536"/>
            <a:ext cx="3794078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4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What stayed the same?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Theft continues to account for most crime in the Mag Mile.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What changed?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Violent crime has risen over the past decade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7ED1461-FBB8-4814-93E2-5F8C82860D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81232" y="1063229"/>
            <a:ext cx="4605568" cy="32658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378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Crime volume by Month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 Mile 2010-2019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AC4BF0-B99F-4917-92A9-B53D28BF6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8688" y="1178327"/>
            <a:ext cx="3609564" cy="316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745FAB-AD75-44A8-9E9B-394C21DC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49" y="1297290"/>
            <a:ext cx="4297557" cy="2929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366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Crime by Primary Type</a:t>
            </a:r>
            <a:br>
              <a:rPr lang="en-US" dirty="0"/>
            </a:br>
            <a:r>
              <a:rPr lang="en-US" sz="22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 Mile 2010-2019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F311-0364-47DD-BDFF-EB549681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8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Crime by Loc-Description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 Mile 2010-2019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9EE54D-D22A-4F34-8AEE-C94499A41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982" y="1129498"/>
            <a:ext cx="6103035" cy="339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426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Crime Description by "Theft" Primary Type</a:t>
            </a:r>
            <a:br>
              <a:rPr lang="en-US" sz="28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 Mile 2010-2019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BE1790-5210-4B4E-8873-B9EAC10DF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2545"/>
            <a:ext cx="8229600" cy="3232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926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Top 5 Primary Crime Slice</a:t>
            </a:r>
            <a:br>
              <a:rPr lang="en-US" sz="2800" dirty="0"/>
            </a:br>
            <a:r>
              <a:rPr lang="en-US" sz="2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 Mile 2010-2019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1B1CF1-18DC-483F-A222-BC2E0FB9B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574" y="1218208"/>
            <a:ext cx="3823342" cy="339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32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Offences 2011 vs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083ED-09F4-41DC-AEDC-E0504830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670" y="1023505"/>
            <a:ext cx="3555698" cy="339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B02B3B-301C-4296-AFD1-2C9E6EE01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6896" y="1023506"/>
            <a:ext cx="4078846" cy="339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A735A37-82E6-407E-AA1A-942AA7E28DD5}"/>
              </a:ext>
            </a:extLst>
          </p:cNvPr>
          <p:cNvSpPr/>
          <p:nvPr/>
        </p:nvSpPr>
        <p:spPr>
          <a:xfrm>
            <a:off x="4427286" y="1188474"/>
            <a:ext cx="656303" cy="3908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03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9FE8F5-7740-482D-913A-11299812C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58" y="1063229"/>
            <a:ext cx="5127546" cy="3530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96C3BF-FD7D-4DFB-8B50-B0234A3C2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628" y="1973597"/>
            <a:ext cx="5815938" cy="2303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952147-1F0B-4D8F-A2DB-DFB31311F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58" y="3096663"/>
            <a:ext cx="4124325" cy="695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E2A915C-7415-42ED-A3CE-3029471374EF}"/>
              </a:ext>
            </a:extLst>
          </p:cNvPr>
          <p:cNvSpPr/>
          <p:nvPr/>
        </p:nvSpPr>
        <p:spPr>
          <a:xfrm>
            <a:off x="325116" y="596978"/>
            <a:ext cx="1294134" cy="333375"/>
          </a:xfrm>
          <a:prstGeom prst="wedgeRectCallout">
            <a:avLst>
              <a:gd name="adj1" fmla="val 22230"/>
              <a:gd name="adj2" fmla="val 10411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Overall 2019, up 10% from 10-year Mean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9C6CFE5-BE50-4394-9F01-23FA4E35EE1C}"/>
              </a:ext>
            </a:extLst>
          </p:cNvPr>
          <p:cNvSpPr/>
          <p:nvPr/>
        </p:nvSpPr>
        <p:spPr>
          <a:xfrm>
            <a:off x="5455588" y="1575313"/>
            <a:ext cx="1382078" cy="333375"/>
          </a:xfrm>
          <a:prstGeom prst="wedgeRectCallout">
            <a:avLst>
              <a:gd name="adj1" fmla="val -22180"/>
              <a:gd name="adj2" fmla="val 10792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2019, up 31% for Battery &amp; Assault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817E566A-BA57-41CC-B103-A6AD0EA1A58D}"/>
              </a:ext>
            </a:extLst>
          </p:cNvPr>
          <p:cNvSpPr/>
          <p:nvPr/>
        </p:nvSpPr>
        <p:spPr>
          <a:xfrm>
            <a:off x="7381733" y="2040436"/>
            <a:ext cx="1288900" cy="788291"/>
          </a:xfrm>
          <a:prstGeom prst="wedgeRectCallout">
            <a:avLst>
              <a:gd name="adj1" fmla="val -21757"/>
              <a:gd name="adj2" fmla="val 930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“Top-Talker” count and a significant % increase from previous year since 2014+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36ADCE-3BF1-484F-BFE9-0A5516217D56}"/>
              </a:ext>
            </a:extLst>
          </p:cNvPr>
          <p:cNvSpPr/>
          <p:nvPr/>
        </p:nvSpPr>
        <p:spPr>
          <a:xfrm>
            <a:off x="6703143" y="3968080"/>
            <a:ext cx="694757" cy="3861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307743-BF2D-4A3E-80C3-3661063DD502}"/>
              </a:ext>
            </a:extLst>
          </p:cNvPr>
          <p:cNvSpPr/>
          <p:nvPr/>
        </p:nvSpPr>
        <p:spPr>
          <a:xfrm>
            <a:off x="4801404" y="4275561"/>
            <a:ext cx="806450" cy="4515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A6C268-DCF4-40E0-8322-FA7097492D19}"/>
              </a:ext>
            </a:extLst>
          </p:cNvPr>
          <p:cNvSpPr/>
          <p:nvPr/>
        </p:nvSpPr>
        <p:spPr>
          <a:xfrm>
            <a:off x="6146627" y="3108958"/>
            <a:ext cx="1968499" cy="7843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7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Identify and source Mag Mile’s revenue and sales to report possible relationship between crime and revenue.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Research any additional granularity within Assault and Battery categories for additional insights within. 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Compare Mag Mile to Chicago, city-wide data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Weather correlation – warmer weather, more crime?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Build additional comparison, map chart visuals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Start over with the knowledge gained during project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266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506B-67D0-4295-90D1-A2B0375105DA}"/>
              </a:ext>
            </a:extLst>
          </p:cNvPr>
          <p:cNvSpPr txBox="1">
            <a:spLocks/>
          </p:cNvSpPr>
          <p:nvPr/>
        </p:nvSpPr>
        <p:spPr>
          <a:xfrm>
            <a:off x="1828800" y="1733488"/>
            <a:ext cx="6505303" cy="26925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Intro/Approach - Carl Coffman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Code/Charts - Tom Henry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Code/Charts - Gisela Gutierrez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Results/Analysis - Mason McCoy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lack-Lato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56C9C-7038-492A-B268-D1E685294CC2}"/>
              </a:ext>
            </a:extLst>
          </p:cNvPr>
          <p:cNvSpPr txBox="1">
            <a:spLocks/>
          </p:cNvSpPr>
          <p:nvPr/>
        </p:nvSpPr>
        <p:spPr>
          <a:xfrm>
            <a:off x="809897" y="86541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dirty="0"/>
              <a:t>Agenda and Team Members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What we learned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8D533D-5A68-47EF-9706-0C70AA10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06885"/>
            <a:ext cx="4040188" cy="4798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Sessions 1-6 (&lt;project1, :Project1)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550" y="1586706"/>
            <a:ext cx="4040188" cy="296346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Excel charting, PivotTables, and VBA (import)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Column and Bar category chart 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Line chart over time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Record Total, Max, Min, Mean, % of Total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Sort Highest to Lowest, and %Change from previous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Work with variable types, float (rounding), integer, lists, string (concatenation, </a:t>
            </a:r>
            <a:r>
              <a:rPr lang="en-US" sz="1100" b="0" i="0" dirty="0" err="1">
                <a:effectLst/>
              </a:rPr>
              <a:t>len</a:t>
            </a:r>
            <a:r>
              <a:rPr lang="en-US" sz="1100" b="0" i="0" dirty="0">
                <a:effectLst/>
              </a:rPr>
              <a:t>, search, left/right)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Average/Mean, average change, change from previous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Print formatted report to terminal/file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Store/retrieve/iterate list, </a:t>
            </a:r>
            <a:r>
              <a:rPr lang="en-US" sz="1100" b="0" i="0" dirty="0" err="1">
                <a:effectLst/>
              </a:rPr>
              <a:t>DataFrame</a:t>
            </a:r>
            <a:r>
              <a:rPr lang="en-US" sz="1100" b="0" i="0" dirty="0">
                <a:effectLst/>
              </a:rPr>
              <a:t>, </a:t>
            </a:r>
            <a:r>
              <a:rPr lang="en-US" sz="1100" b="0" i="0" dirty="0" err="1">
                <a:effectLst/>
              </a:rPr>
              <a:t>dict</a:t>
            </a:r>
            <a:r>
              <a:rPr lang="en-US" sz="1100" b="0" i="0" dirty="0">
                <a:effectLst/>
              </a:rPr>
              <a:t>, tuple, csv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Random generator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Advanced charts: Boxplot, Scatter, annotate, set x/y limits/labels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Linear regression model (Y=a + </a:t>
            </a:r>
            <a:r>
              <a:rPr lang="en-US" sz="1100" b="0" i="0" dirty="0" err="1">
                <a:effectLst/>
              </a:rPr>
              <a:t>bX</a:t>
            </a:r>
            <a:r>
              <a:rPr lang="en-US" sz="1100" b="0" i="0" dirty="0">
                <a:effectLst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Get: API, Key, json, csv – sources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Mapping Lat/Long, find nearest leveraging APIs</a:t>
            </a:r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5702F7B-FD44-4CE8-ACD0-1B11D372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06885"/>
            <a:ext cx="4041775" cy="4798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Project Team Challenges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DE8453-C6E8-423E-B621-DF286B3A1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7388" y="1586705"/>
            <a:ext cx="3992562" cy="2963466"/>
          </a:xfrm>
        </p:spPr>
        <p:txBody>
          <a:bodyPr>
            <a:normAutofit fontScale="92500" lnSpcReduction="10000"/>
          </a:bodyPr>
          <a:lstStyle/>
          <a:p>
            <a:r>
              <a:rPr lang="en-US" sz="1100" dirty="0"/>
              <a:t>Pythonistas/</a:t>
            </a:r>
            <a:r>
              <a:rPr lang="en-US" sz="1100" dirty="0" err="1"/>
              <a:t>Pythoneer</a:t>
            </a:r>
            <a:r>
              <a:rPr lang="en-US" sz="1100" dirty="0"/>
              <a:t>?  not yet!  s</a:t>
            </a:r>
            <a:r>
              <a:rPr lang="en-US" sz="1200" dirty="0"/>
              <a:t>till learning....</a:t>
            </a:r>
          </a:p>
          <a:p>
            <a:r>
              <a:rPr lang="en-US" sz="1200" dirty="0"/>
              <a:t>For obvious reasons, 2020 was incomplete and too different from previous years – made decision to drop to meet deadline (switching to </a:t>
            </a:r>
            <a:r>
              <a:rPr lang="en-US" sz="1200" dirty="0" err="1"/>
              <a:t>Qtr</a:t>
            </a:r>
            <a:r>
              <a:rPr lang="en-US" sz="1200" dirty="0"/>
              <a:t> midstream too much).</a:t>
            </a:r>
          </a:p>
          <a:p>
            <a:r>
              <a:rPr lang="en-US" sz="1200" dirty="0"/>
              <a:t>Not enough time, had to stop pursing other ideas to meet deadline.  </a:t>
            </a:r>
          </a:p>
          <a:p>
            <a:r>
              <a:rPr lang="en-US" sz="1200" dirty="0"/>
              <a:t>Understand source data dimensions (such as IUCR codes, 350 of them!)</a:t>
            </a:r>
          </a:p>
          <a:p>
            <a:r>
              <a:rPr lang="en-US" sz="1200" dirty="0"/>
              <a:t>Combining code</a:t>
            </a:r>
          </a:p>
          <a:p>
            <a:pPr lvl="1"/>
            <a:r>
              <a:rPr lang="en-US" sz="1200" dirty="0"/>
              <a:t>Aliases/non-aliases (pd/pandas)</a:t>
            </a:r>
          </a:p>
          <a:p>
            <a:pPr lvl="1"/>
            <a:r>
              <a:rPr lang="en-US" sz="1200" dirty="0"/>
              <a:t>Inconsistent “ or ‘ – but we know both work </a:t>
            </a:r>
            <a:r>
              <a:rPr lang="en-US" sz="1200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sz="1200" dirty="0">
                <a:sym typeface="Wingdings" panose="05000000000000000000" pitchFamily="2" charset="2"/>
              </a:rPr>
              <a:t>Difficult to look at other people’s code when trouble-shooting issues.</a:t>
            </a:r>
            <a:endParaRPr lang="en-US" sz="1200" dirty="0"/>
          </a:p>
          <a:p>
            <a:r>
              <a:rPr lang="en-US" sz="1200" dirty="0"/>
              <a:t>Working with smaller datasets during development, causing time-killer trouble-shooting.</a:t>
            </a:r>
          </a:p>
          <a:p>
            <a:r>
              <a:rPr lang="en-US" sz="1200" dirty="0"/>
              <a:t>Avoiding Excel - analyzing and charting is easy in Excel…what we’re familiar with </a:t>
            </a:r>
            <a:r>
              <a:rPr lang="en-US" sz="1200" dirty="0">
                <a:sym typeface="Wingdings" panose="05000000000000000000" pitchFamily="2" charset="2"/>
              </a:rPr>
              <a:t></a:t>
            </a:r>
            <a:r>
              <a:rPr lang="en-US" sz="1200" dirty="0"/>
              <a:t> (Carl’s comment)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77" y="207964"/>
            <a:ext cx="4308475" cy="85725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Topic &amp; Approach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8D533D-5A68-47EF-9706-0C70AA10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6" y="1010622"/>
            <a:ext cx="3823494" cy="479822"/>
          </a:xfrm>
        </p:spPr>
        <p:txBody>
          <a:bodyPr/>
          <a:lstStyle/>
          <a:p>
            <a:r>
              <a:rPr lang="en-US" dirty="0"/>
              <a:t>Chicago Mag Mile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573" y="1455120"/>
            <a:ext cx="4225330" cy="29634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Crime within Chicago’s Magnificent Mile (Mag Mile)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Report on volume of overall crime and categories of crime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Are the number of crimes increasing or decreasing?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What type of crimes are increasing?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Defined Latitude and Longitude area for Mag Mile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Find API to source with 10 or more years of crime records and specific location data to identify geo location (latitude/longitude)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Use the tools and the knowledge gained to pull data via API, process it, store it, and analyze/report on it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GitHub: </a:t>
            </a:r>
            <a:r>
              <a:rPr lang="en-US" sz="1000" dirty="0">
                <a:hlinkClick r:id="rId2"/>
              </a:rPr>
              <a:t>https://github.com/MasonMcCoy/Chicago_Crime</a:t>
            </a:r>
            <a:endParaRPr lang="en-US" sz="10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b="0" i="0" dirty="0">
              <a:effectLst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24622E0-A9DC-447F-B32D-1D4073646C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77581" y="141745"/>
            <a:ext cx="3321050" cy="4532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701D9E-6344-40C9-928B-2FB29C1854D9}"/>
              </a:ext>
            </a:extLst>
          </p:cNvPr>
          <p:cNvSpPr txBox="1"/>
          <p:nvPr/>
        </p:nvSpPr>
        <p:spPr>
          <a:xfrm>
            <a:off x="568739" y="3839028"/>
            <a:ext cx="413702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900" dirty="0">
                <a:highlight>
                  <a:srgbClr val="C0C0C0"/>
                </a:highlight>
                <a:hlinkClick r:id="rId4"/>
              </a:rPr>
              <a:t>https://www.google.com/maps/d/u/0/edit?mid=1Fzvroixpn4K-aXNQQGaWB7dLD1c649Z3&amp;ll=41.894382436893366%2C-87.61286242201719&amp;z=16</a:t>
            </a:r>
            <a:endParaRPr lang="en-US" sz="900" dirty="0">
              <a:highlight>
                <a:srgbClr val="FFFF00"/>
              </a:highligh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64392A-CF50-49F8-A8EA-47E769BA1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21" y="4407141"/>
            <a:ext cx="7069983" cy="25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2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API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C58FCD-D582-44A5-8DCE-36C90275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94" y="2244462"/>
            <a:ext cx="4758994" cy="19638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5111616" y="1111960"/>
            <a:ext cx="777875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Dataset Identifier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1533820-46AB-49D5-BA67-619C1A2D1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594" y="1635656"/>
            <a:ext cx="8029575" cy="495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3E9BB0-3B32-4E89-9D5D-39F0F206A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234" y="2026439"/>
            <a:ext cx="3943753" cy="2513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79F161-41EA-4C06-BA6E-B50D2769C2F8}"/>
              </a:ext>
            </a:extLst>
          </p:cNvPr>
          <p:cNvSpPr txBox="1"/>
          <p:nvPr/>
        </p:nvSpPr>
        <p:spPr>
          <a:xfrm>
            <a:off x="635000" y="1111960"/>
            <a:ext cx="4476616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highlight>
                  <a:srgbClr val="C0C0C0"/>
                </a:highlight>
              </a:rPr>
              <a:t>https://data.cityofchicago.org/</a:t>
            </a:r>
            <a:r>
              <a:rPr lang="en-US" sz="1000" dirty="0">
                <a:highlight>
                  <a:srgbClr val="C0C0C0"/>
                </a:highlight>
                <a:hlinkClick r:id="rId5"/>
              </a:rPr>
              <a:t>Public-Safety</a:t>
            </a:r>
            <a:r>
              <a:rPr lang="en-US" sz="1000" dirty="0">
                <a:highlight>
                  <a:srgbClr val="C0C0C0"/>
                </a:highlight>
              </a:rPr>
              <a:t>/Crimes-2001-to-Present/</a:t>
            </a:r>
            <a:r>
              <a:rPr lang="en-US" sz="1000" dirty="0">
                <a:highlight>
                  <a:srgbClr val="FFFF00"/>
                </a:highlight>
              </a:rPr>
              <a:t>ijzp-q8t2</a:t>
            </a:r>
          </a:p>
        </p:txBody>
      </p:sp>
    </p:spTree>
    <p:extLst>
      <p:ext uri="{BB962C8B-B14F-4D97-AF65-F5344CB8AC3E}">
        <p14:creationId xmlns:p14="http://schemas.microsoft.com/office/powerpoint/2010/main" val="389543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ADEA9E-194F-40C4-BF7F-01398319A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324" y="1225155"/>
            <a:ext cx="6317124" cy="923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4F05C3-53D8-4FA4-86DF-6AF6C53A2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324" y="2365376"/>
            <a:ext cx="6261100" cy="932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D1DC9A7-F1D2-42C3-8814-492C3D14FF40}"/>
              </a:ext>
            </a:extLst>
          </p:cNvPr>
          <p:cNvSpPr/>
          <p:nvPr/>
        </p:nvSpPr>
        <p:spPr>
          <a:xfrm>
            <a:off x="1102443" y="1107791"/>
            <a:ext cx="5844457" cy="3861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0C303D-F929-41F4-9EA3-FB53B0CBDC4F}"/>
              </a:ext>
            </a:extLst>
          </p:cNvPr>
          <p:cNvSpPr/>
          <p:nvPr/>
        </p:nvSpPr>
        <p:spPr>
          <a:xfrm>
            <a:off x="924643" y="2277059"/>
            <a:ext cx="5844457" cy="3861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A548130-6200-4613-ADAC-AF63B1786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155" y="3397449"/>
            <a:ext cx="3099851" cy="1162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932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809"/>
            <a:ext cx="8229600" cy="857250"/>
          </a:xfrm>
        </p:spPr>
        <p:txBody>
          <a:bodyPr/>
          <a:lstStyle/>
          <a:p>
            <a:r>
              <a:rPr lang="en-US" dirty="0"/>
              <a:t>Key Code Items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0FFF35B-87BA-4806-ABD7-7EB01F869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635" y="1217483"/>
            <a:ext cx="3380565" cy="9724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238A2-1298-410C-8DE3-DCB223A6D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" y="2303857"/>
            <a:ext cx="2247900" cy="48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F843F5E-BA11-4FCB-BE86-F72D107D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903" y="3370187"/>
            <a:ext cx="6735395" cy="1226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9D22CE-59DB-41A2-8511-C7DC15F89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523" y="1293786"/>
            <a:ext cx="4086225" cy="33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8C5A2E-39D9-4BD7-9E1F-3B839144E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107" y="2288350"/>
            <a:ext cx="4691062" cy="857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45B074E-1FE7-49F1-9A13-7320AF76ACE4}"/>
              </a:ext>
            </a:extLst>
          </p:cNvPr>
          <p:cNvSpPr/>
          <p:nvPr/>
        </p:nvSpPr>
        <p:spPr>
          <a:xfrm>
            <a:off x="553025" y="837543"/>
            <a:ext cx="1251084" cy="299826"/>
          </a:xfrm>
          <a:prstGeom prst="wedgeRectCallout">
            <a:avLst>
              <a:gd name="adj1" fmla="val 39314"/>
              <a:gd name="adj2" fmla="val 12889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Iteration List of previous-full 10yrs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52E972E-4BB7-45CC-A0D9-4CF9C91A45AF}"/>
              </a:ext>
            </a:extLst>
          </p:cNvPr>
          <p:cNvSpPr/>
          <p:nvPr/>
        </p:nvSpPr>
        <p:spPr>
          <a:xfrm>
            <a:off x="6980378" y="802896"/>
            <a:ext cx="1251084" cy="333375"/>
          </a:xfrm>
          <a:prstGeom prst="wedgeRectCallout">
            <a:avLst>
              <a:gd name="adj1" fmla="val -21594"/>
              <a:gd name="adj2" fmla="val 1098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Output csv and </a:t>
            </a:r>
            <a:r>
              <a:rPr lang="en-US" sz="1000" dirty="0" err="1"/>
              <a:t>png</a:t>
            </a:r>
            <a:r>
              <a:rPr lang="en-US" sz="1000" dirty="0"/>
              <a:t> files ‘./output/’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E98C0E7F-8558-4494-92D9-C0AAAC943915}"/>
              </a:ext>
            </a:extLst>
          </p:cNvPr>
          <p:cNvSpPr/>
          <p:nvPr/>
        </p:nvSpPr>
        <p:spPr>
          <a:xfrm>
            <a:off x="679450" y="2929996"/>
            <a:ext cx="2527300" cy="299826"/>
          </a:xfrm>
          <a:prstGeom prst="wedgeRectCallout">
            <a:avLst>
              <a:gd name="adj1" fmla="val -21944"/>
              <a:gd name="adj2" fmla="val -977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Year iterations, tracking number of years processed via ‘</a:t>
            </a:r>
            <a:r>
              <a:rPr lang="en-US" sz="1000" dirty="0" err="1"/>
              <a:t>getCrimeData</a:t>
            </a:r>
            <a:r>
              <a:rPr lang="en-US" sz="1000" dirty="0"/>
              <a:t>’ function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9817298F-BFA3-4E78-9BBE-7C0DD402F77B}"/>
              </a:ext>
            </a:extLst>
          </p:cNvPr>
          <p:cNvSpPr/>
          <p:nvPr/>
        </p:nvSpPr>
        <p:spPr>
          <a:xfrm>
            <a:off x="146050" y="3417248"/>
            <a:ext cx="1447800" cy="1053152"/>
          </a:xfrm>
          <a:prstGeom prst="wedgeRectCallout">
            <a:avLst>
              <a:gd name="adj1" fmla="val 67742"/>
              <a:gd name="adj2" fmla="val -2410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Function ‘</a:t>
            </a:r>
            <a:r>
              <a:rPr lang="en-US" sz="1000" dirty="0" err="1"/>
              <a:t>getCrimeData</a:t>
            </a:r>
            <a:r>
              <a:rPr lang="en-US" sz="1000" dirty="0"/>
              <a:t>’ to get, via API, a specific crime year’s data, dropping nulls and non-Mag Mile coordinates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AB913F3A-F5BA-42D1-9B7C-D61400EAF1C3}"/>
              </a:ext>
            </a:extLst>
          </p:cNvPr>
          <p:cNvSpPr/>
          <p:nvPr/>
        </p:nvSpPr>
        <p:spPr>
          <a:xfrm>
            <a:off x="4973778" y="1773186"/>
            <a:ext cx="2360472" cy="333375"/>
          </a:xfrm>
          <a:prstGeom prst="wedgeRectCallout">
            <a:avLst>
              <a:gd name="adj1" fmla="val -21594"/>
              <a:gd name="adj2" fmla="val 1098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Writing each year’s csv data to its own file and appending to an all-data file</a:t>
            </a:r>
          </a:p>
        </p:txBody>
      </p:sp>
    </p:spTree>
    <p:extLst>
      <p:ext uri="{BB962C8B-B14F-4D97-AF65-F5344CB8AC3E}">
        <p14:creationId xmlns:p14="http://schemas.microsoft.com/office/powerpoint/2010/main" val="141750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6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w/GDP and Yearly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3511824-F5CA-4A1F-A9F5-FDCE15BE2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957" y="1191544"/>
            <a:ext cx="3942193" cy="19873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A3465-3D03-44C1-B258-511A424C4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1197894"/>
            <a:ext cx="3810000" cy="19601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101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772</Words>
  <Application>Microsoft Office PowerPoint</Application>
  <PresentationFormat>On-screen Show (16:9)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Slack-Lato</vt:lpstr>
      <vt:lpstr>Office Theme</vt:lpstr>
      <vt:lpstr>Project 1</vt:lpstr>
      <vt:lpstr> </vt:lpstr>
      <vt:lpstr>What we learned</vt:lpstr>
      <vt:lpstr>Topic &amp; Approach</vt:lpstr>
      <vt:lpstr>Key API Source</vt:lpstr>
      <vt:lpstr>Data Definitions</vt:lpstr>
      <vt:lpstr>Key Code Items</vt:lpstr>
      <vt:lpstr>Results &amp; Analysis</vt:lpstr>
      <vt:lpstr>Correlation w/GDP and Yearly</vt:lpstr>
      <vt:lpstr>2010-2019 Crime Sorted  by Volume</vt:lpstr>
      <vt:lpstr>Crime volume by Month Mag Mile 2010-2019</vt:lpstr>
      <vt:lpstr>Crime by Primary Type Mag Mile 2010-2019</vt:lpstr>
      <vt:lpstr>Crime by Loc-Description Mag Mile 2010-2019</vt:lpstr>
      <vt:lpstr>Crime Description by "Theft" Primary Type Mag Mile 2010-2019</vt:lpstr>
      <vt:lpstr>Top 5 Primary Crime Slice Mag Mile 2010-2019</vt:lpstr>
      <vt:lpstr>Top 10 Offences 2011 vs 2019</vt:lpstr>
      <vt:lpstr>Excel Analysis</vt:lpstr>
      <vt:lpstr>Opportunities</vt:lpstr>
      <vt:lpstr>Potential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Carl Coffman</cp:lastModifiedBy>
  <cp:revision>9</cp:revision>
  <dcterms:created xsi:type="dcterms:W3CDTF">2020-10-31T16:55:57Z</dcterms:created>
  <dcterms:modified xsi:type="dcterms:W3CDTF">2020-10-31T17:53:01Z</dcterms:modified>
</cp:coreProperties>
</file>