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77" r:id="rId5"/>
    <p:sldId id="276" r:id="rId6"/>
    <p:sldId id="260" r:id="rId7"/>
    <p:sldId id="263" r:id="rId8"/>
    <p:sldId id="269" r:id="rId9"/>
    <p:sldId id="271" r:id="rId10"/>
    <p:sldId id="272" r:id="rId11"/>
    <p:sldId id="273" r:id="rId12"/>
    <p:sldId id="278" r:id="rId13"/>
    <p:sldId id="265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7"/>
            <p14:sldId id="276"/>
            <p14:sldId id="260"/>
            <p14:sldId id="263"/>
            <p14:sldId id="269"/>
            <p14:sldId id="271"/>
            <p14:sldId id="272"/>
            <p14:sldId id="273"/>
            <p14:sldId id="27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22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Fzvroixpn4K-aXNQQGaWB7dLD1c649Z3&amp;ll=41.894382436893366%2C-87.61286242201719&amp;z=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data.cityofchicago.org/Public-Safety/Crimes-2001-to-Present/ijzp-q8t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Chicago Mag Mile Crime 2010:2020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88CADF53-731C-42BD-BD4A-0B5CD7258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4006"/>
            <a:ext cx="3711288" cy="2675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1">
            <a:extLst>
              <a:ext uri="{FF2B5EF4-FFF2-40B4-BE49-F238E27FC236}">
                <a16:creationId xmlns:a16="http://schemas.microsoft.com/office/drawing/2014/main" id="{86FE19D1-56D5-4653-A147-C0C649BA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4005"/>
            <a:ext cx="3892349" cy="2675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54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F8001D2-C9CE-4757-927B-DD2E575D6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76" y="1072110"/>
            <a:ext cx="4019535" cy="2715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7A10E857-C5AB-45D8-82F5-687AFD5E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58" y="1040237"/>
            <a:ext cx="3952091" cy="2715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223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ADEA9E-194F-40C4-BF7F-01398319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24" y="1303347"/>
            <a:ext cx="6317124" cy="923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4F05C3-53D8-4FA4-86DF-6AF6C53A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4" y="2466976"/>
            <a:ext cx="6261100" cy="93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32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FE8F5-7740-482D-913A-11299812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" y="1063229"/>
            <a:ext cx="5127546" cy="353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6C3BF-FD7D-4DFB-8B50-B0234A3C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28" y="1973597"/>
            <a:ext cx="5815938" cy="230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52147-1F0B-4D8F-A2DB-DFB31311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8" y="3096663"/>
            <a:ext cx="4124325" cy="69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E2A915C-7415-42ED-A3CE-3029471374EF}"/>
              </a:ext>
            </a:extLst>
          </p:cNvPr>
          <p:cNvSpPr/>
          <p:nvPr/>
        </p:nvSpPr>
        <p:spPr>
          <a:xfrm>
            <a:off x="325116" y="596978"/>
            <a:ext cx="1294134" cy="333375"/>
          </a:xfrm>
          <a:prstGeom prst="wedgeRectCallout">
            <a:avLst>
              <a:gd name="adj1" fmla="val 22230"/>
              <a:gd name="adj2" fmla="val 1041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Overall 2019, up 10% from 10-year Mean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9C6CFE5-BE50-4394-9F01-23FA4E35EE1C}"/>
              </a:ext>
            </a:extLst>
          </p:cNvPr>
          <p:cNvSpPr/>
          <p:nvPr/>
        </p:nvSpPr>
        <p:spPr>
          <a:xfrm>
            <a:off x="5455588" y="1575313"/>
            <a:ext cx="1382078" cy="333375"/>
          </a:xfrm>
          <a:prstGeom prst="wedgeRectCallout">
            <a:avLst>
              <a:gd name="adj1" fmla="val -22180"/>
              <a:gd name="adj2" fmla="val 1079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2019, up 31% for Battery &amp; Assault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17E566A-BA57-41CC-B103-A6AD0EA1A58D}"/>
              </a:ext>
            </a:extLst>
          </p:cNvPr>
          <p:cNvSpPr/>
          <p:nvPr/>
        </p:nvSpPr>
        <p:spPr>
          <a:xfrm>
            <a:off x="7397900" y="1579451"/>
            <a:ext cx="1288900" cy="788291"/>
          </a:xfrm>
          <a:prstGeom prst="wedgeRectCallout">
            <a:avLst>
              <a:gd name="adj1" fmla="val -48529"/>
              <a:gd name="adj2" fmla="val 1645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“Top-Talker” count and a significant % increase from previous year since 2014+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36ADCE-3BF1-484F-BFE9-0A5516217D56}"/>
              </a:ext>
            </a:extLst>
          </p:cNvPr>
          <p:cNvSpPr/>
          <p:nvPr/>
        </p:nvSpPr>
        <p:spPr>
          <a:xfrm>
            <a:off x="6703143" y="3968080"/>
            <a:ext cx="694757" cy="38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307743-BF2D-4A3E-80C3-3661063DD502}"/>
              </a:ext>
            </a:extLst>
          </p:cNvPr>
          <p:cNvSpPr/>
          <p:nvPr/>
        </p:nvSpPr>
        <p:spPr>
          <a:xfrm>
            <a:off x="4801404" y="4275561"/>
            <a:ext cx="806450" cy="4515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A6C268-DCF4-40E0-8322-FA7097492D19}"/>
              </a:ext>
            </a:extLst>
          </p:cNvPr>
          <p:cNvSpPr/>
          <p:nvPr/>
        </p:nvSpPr>
        <p:spPr>
          <a:xfrm>
            <a:off x="6146627" y="3108958"/>
            <a:ext cx="1968499" cy="7843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 and source Mag Mile’s revenue and sales to report possible relationship between crime and revenue.</a:t>
            </a:r>
          </a:p>
          <a:p>
            <a:r>
              <a:rPr lang="en-US" sz="2400" dirty="0"/>
              <a:t>Research any additional granularity within Assault and Battery categories for additional insights within.  </a:t>
            </a:r>
          </a:p>
          <a:p>
            <a:r>
              <a:rPr lang="en-US" sz="2400" dirty="0"/>
              <a:t>Another item</a:t>
            </a:r>
          </a:p>
          <a:p>
            <a:r>
              <a:rPr lang="en-US" sz="2400" dirty="0"/>
              <a:t>Another item</a:t>
            </a:r>
          </a:p>
          <a:p>
            <a:r>
              <a:rPr lang="en-US" sz="2400" dirty="0"/>
              <a:t>Another item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Intro/Approach – 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Code Review – Tom Henry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Chart Review - Gisela Gutierrez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Results/Analysis – Mason McCoy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What we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6885"/>
            <a:ext cx="4040188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Sessions 1-6 (&lt;project1, :Project1)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" y="1586706"/>
            <a:ext cx="4040188" cy="29634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Excel Charting, PivotTables, and VBA (import)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Column and Bar Category Chart 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 Chart over Time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Record Total, Max, Min, Mean, % of Total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Sort Highest to Lowest, and %Change from previous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Work with variable types, float (rounding), integer, lists, string (concatenation, </a:t>
            </a:r>
            <a:r>
              <a:rPr lang="en-US" sz="1100" b="0" i="0" dirty="0" err="1">
                <a:effectLst/>
              </a:rPr>
              <a:t>len</a:t>
            </a:r>
            <a:r>
              <a:rPr lang="en-US" sz="1100" b="0" i="0" dirty="0">
                <a:effectLst/>
              </a:rPr>
              <a:t>, search, left/right)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Average, Average Change (from previous)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Print formatted report to terminal/file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Store/retrieve/iterate list, </a:t>
            </a:r>
            <a:r>
              <a:rPr lang="en-US" sz="1100" b="0" i="0" dirty="0" err="1">
                <a:effectLst/>
              </a:rPr>
              <a:t>DataFrame</a:t>
            </a:r>
            <a:r>
              <a:rPr lang="en-US" sz="1100" b="0" i="0" dirty="0">
                <a:effectLst/>
              </a:rPr>
              <a:t>, series, tuple, csv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Random generator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Advanced charts: Boxplot, Scatter, annotate, set x/y limits/labels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Linear regression model (Y=a + </a:t>
            </a:r>
            <a:r>
              <a:rPr lang="en-US" sz="1100" b="0" i="0" dirty="0" err="1">
                <a:effectLst/>
              </a:rPr>
              <a:t>bX</a:t>
            </a:r>
            <a:r>
              <a:rPr lang="en-US" sz="1100" b="0" i="0" dirty="0"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Get: API, Key, json, csv – sources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Mapping Lat/Long, find nearest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7388" y="1586705"/>
            <a:ext cx="3890627" cy="2963466"/>
          </a:xfrm>
        </p:spPr>
        <p:txBody>
          <a:bodyPr>
            <a:normAutofit/>
          </a:bodyPr>
          <a:lstStyle/>
          <a:p>
            <a:r>
              <a:rPr lang="en-US" sz="1100" dirty="0"/>
              <a:t>Pythonistas? Not yet -  s</a:t>
            </a:r>
            <a:r>
              <a:rPr lang="en-US" sz="1200" dirty="0"/>
              <a:t>till learning GIT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  <a:p>
            <a:r>
              <a:rPr lang="en-US" sz="1200" dirty="0"/>
              <a:t>Not enough time, had to stop pursing other ideas to meet deadline.  Good to understand data codes (such as IUCR codes, 350 of them!)</a:t>
            </a:r>
          </a:p>
          <a:p>
            <a:r>
              <a:rPr lang="en-US" sz="1200" dirty="0"/>
              <a:t>Combining code</a:t>
            </a:r>
          </a:p>
          <a:p>
            <a:pPr lvl="1"/>
            <a:r>
              <a:rPr lang="en-US" sz="1200" dirty="0"/>
              <a:t>Aliases non-aliased (pd/pandas)</a:t>
            </a:r>
          </a:p>
          <a:p>
            <a:pPr lvl="1"/>
            <a:r>
              <a:rPr lang="en-US" sz="1200" dirty="0"/>
              <a:t>Inconsistent “ or ‘ – both work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  <a:p>
            <a:r>
              <a:rPr lang="en-US" sz="1200" dirty="0"/>
              <a:t>Working with smaller datasets during development, causing errors in design</a:t>
            </a:r>
          </a:p>
          <a:p>
            <a:r>
              <a:rPr lang="en-US" sz="1200" dirty="0"/>
              <a:t>Avoiding Excel - analyzing in Excel is still simpler in Excel! (Carl’s comment)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28" y="207964"/>
            <a:ext cx="4040188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6" y="1065214"/>
            <a:ext cx="3823494" cy="479822"/>
          </a:xfrm>
        </p:spPr>
        <p:txBody>
          <a:bodyPr/>
          <a:lstStyle/>
          <a:p>
            <a:r>
              <a:rPr lang="en-US" dirty="0"/>
              <a:t>Chicago Mag Mile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573" y="1509712"/>
            <a:ext cx="4225330" cy="29634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Crime within Chicago’s Magnificent Mile (Mag Mile)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on volume of overall crime and categories of crime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Are the number of crimes increasing or decreasing?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type of crimes are increasing?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Defined Latitude and Longitude area for Mag Mile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Find API to source with 10 or more years of crime records and specific location data to identify geo location (latitude/longitude)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the tools and the knowledge gained to pull data via API, process it, store it, and analyze/report on it.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4622E0-A9DC-447F-B32D-1D4073646C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77581" y="141745"/>
            <a:ext cx="3321050" cy="4532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01D9E-6344-40C9-928B-2FB29C1854D9}"/>
              </a:ext>
            </a:extLst>
          </p:cNvPr>
          <p:cNvSpPr txBox="1"/>
          <p:nvPr/>
        </p:nvSpPr>
        <p:spPr>
          <a:xfrm>
            <a:off x="460573" y="3708954"/>
            <a:ext cx="413702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highlight>
                  <a:srgbClr val="C0C0C0"/>
                </a:highlight>
                <a:hlinkClick r:id="rId3"/>
              </a:rPr>
              <a:t>https://www.google.com/maps/d/u/0/edit?mid=1Fzvroixpn4K-aXNQQGaWB7dLD1c649Z3&amp;ll=41.894382436893366%2C-87.61286242201719&amp;z=16</a:t>
            </a:r>
            <a:endParaRPr lang="en-US" sz="900" dirty="0">
              <a:highlight>
                <a:srgbClr val="FFFF00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64392A-CF50-49F8-A8EA-47E769BA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21" y="4407141"/>
            <a:ext cx="7069983" cy="2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API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58FCD-D582-44A5-8DCE-36C90275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" y="2244462"/>
            <a:ext cx="4758994" cy="19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11616" y="1111960"/>
            <a:ext cx="777875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Dataset Identifier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1533820-46AB-49D5-BA67-619C1A2D1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594" y="1635656"/>
            <a:ext cx="8029575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3E9BB0-3B32-4E89-9D5D-39F0F206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026439"/>
            <a:ext cx="3943753" cy="251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9F161-41EA-4C06-BA6E-B50D2769C2F8}"/>
              </a:ext>
            </a:extLst>
          </p:cNvPr>
          <p:cNvSpPr txBox="1"/>
          <p:nvPr/>
        </p:nvSpPr>
        <p:spPr>
          <a:xfrm>
            <a:off x="635000" y="1111960"/>
            <a:ext cx="4476616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C0C0C0"/>
                </a:highlight>
              </a:rPr>
              <a:t>https://data.cityofchicago.org/</a:t>
            </a:r>
            <a:r>
              <a:rPr lang="en-US" sz="1000" dirty="0">
                <a:highlight>
                  <a:srgbClr val="C0C0C0"/>
                </a:highlight>
                <a:hlinkClick r:id="rId5"/>
              </a:rPr>
              <a:t>Public-Safety</a:t>
            </a:r>
            <a:r>
              <a:rPr lang="en-US" sz="1000" dirty="0">
                <a:highlight>
                  <a:srgbClr val="C0C0C0"/>
                </a:highlight>
              </a:rPr>
              <a:t>/Crimes-2001-to-Present/</a:t>
            </a:r>
            <a:r>
              <a:rPr lang="en-US" sz="1000" dirty="0">
                <a:highlight>
                  <a:srgbClr val="FFFF00"/>
                </a:highlight>
              </a:rPr>
              <a:t>ijzp-q8t2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856A23-DFE7-4252-A971-513CED955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05" y="3526518"/>
            <a:ext cx="3099851" cy="116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809"/>
            <a:ext cx="8229600" cy="857250"/>
          </a:xfrm>
        </p:spPr>
        <p:txBody>
          <a:bodyPr/>
          <a:lstStyle/>
          <a:p>
            <a:r>
              <a:rPr lang="en-US" dirty="0"/>
              <a:t>Key Code Items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FFF35B-87BA-4806-ABD7-7EB01F86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35" y="1217483"/>
            <a:ext cx="3380565" cy="972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238A2-1298-410C-8DE3-DCB223A6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" y="2303857"/>
            <a:ext cx="224790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F843F5E-BA11-4FCB-BE86-F72D107D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03" y="3370187"/>
            <a:ext cx="6735395" cy="1226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9D22CE-59DB-41A2-8511-C7DC15F8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523" y="1293786"/>
            <a:ext cx="4086225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C5A2E-39D9-4BD7-9E1F-3B839144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107" y="2288350"/>
            <a:ext cx="4691062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45B074E-1FE7-49F1-9A13-7320AF76ACE4}"/>
              </a:ext>
            </a:extLst>
          </p:cNvPr>
          <p:cNvSpPr/>
          <p:nvPr/>
        </p:nvSpPr>
        <p:spPr>
          <a:xfrm>
            <a:off x="553025" y="837543"/>
            <a:ext cx="1251084" cy="299826"/>
          </a:xfrm>
          <a:prstGeom prst="wedgeRectCallout">
            <a:avLst>
              <a:gd name="adj1" fmla="val 39314"/>
              <a:gd name="adj2" fmla="val 12889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Iteration List of previous-full 10yrs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52E972E-4BB7-45CC-A0D9-4CF9C91A45AF}"/>
              </a:ext>
            </a:extLst>
          </p:cNvPr>
          <p:cNvSpPr/>
          <p:nvPr/>
        </p:nvSpPr>
        <p:spPr>
          <a:xfrm>
            <a:off x="6980378" y="802896"/>
            <a:ext cx="1251084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csv and </a:t>
            </a:r>
            <a:r>
              <a:rPr lang="en-US" sz="1000" dirty="0" err="1"/>
              <a:t>png</a:t>
            </a:r>
            <a:r>
              <a:rPr lang="en-US" sz="1000" dirty="0"/>
              <a:t> files ‘./output/’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98C0E7F-8558-4494-92D9-C0AAAC943915}"/>
              </a:ext>
            </a:extLst>
          </p:cNvPr>
          <p:cNvSpPr/>
          <p:nvPr/>
        </p:nvSpPr>
        <p:spPr>
          <a:xfrm>
            <a:off x="679450" y="2929996"/>
            <a:ext cx="2527300" cy="299826"/>
          </a:xfrm>
          <a:prstGeom prst="wedgeRectCallout">
            <a:avLst>
              <a:gd name="adj1" fmla="val -21944"/>
              <a:gd name="adj2" fmla="val -977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Year iterations, tracking number of years processed via ‘</a:t>
            </a:r>
            <a:r>
              <a:rPr lang="en-US" sz="1000" dirty="0" err="1"/>
              <a:t>getCrimeData</a:t>
            </a:r>
            <a:r>
              <a:rPr lang="en-US" sz="1000" dirty="0"/>
              <a:t>’ function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17298F-BFA3-4E78-9BBE-7C0DD402F77B}"/>
              </a:ext>
            </a:extLst>
          </p:cNvPr>
          <p:cNvSpPr/>
          <p:nvPr/>
        </p:nvSpPr>
        <p:spPr>
          <a:xfrm>
            <a:off x="146050" y="3417248"/>
            <a:ext cx="1447800" cy="1053152"/>
          </a:xfrm>
          <a:prstGeom prst="wedgeRectCallout">
            <a:avLst>
              <a:gd name="adj1" fmla="val 67742"/>
              <a:gd name="adj2" fmla="val -241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Function ‘</a:t>
            </a:r>
            <a:r>
              <a:rPr lang="en-US" sz="1000" dirty="0" err="1"/>
              <a:t>getCrimeData</a:t>
            </a:r>
            <a:r>
              <a:rPr lang="en-US" sz="1000" dirty="0"/>
              <a:t>’ to get, via API, a specific crime year’s data, dropping nulls and non-Mag Mile coordinates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B913F3A-F5BA-42D1-9B7C-D61400EAF1C3}"/>
              </a:ext>
            </a:extLst>
          </p:cNvPr>
          <p:cNvSpPr/>
          <p:nvPr/>
        </p:nvSpPr>
        <p:spPr>
          <a:xfrm>
            <a:off x="4973778" y="1773186"/>
            <a:ext cx="2360472" cy="333375"/>
          </a:xfrm>
          <a:prstGeom prst="wedgeRectCallout">
            <a:avLst>
              <a:gd name="adj1" fmla="val -21594"/>
              <a:gd name="adj2" fmla="val 109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Writing each year’s csv data to its own file and appending to an all-data file</a:t>
            </a:r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511824-F5CA-4A1F-A9F5-FDCE15BE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657" y="1191544"/>
            <a:ext cx="4578494" cy="2308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D68C7-EAE5-45F8-8796-6089AF23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8" y="1191544"/>
            <a:ext cx="3716431" cy="2650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01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B318AF9-EEC9-4ADA-A276-B2DFFDD3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20" y="1113939"/>
            <a:ext cx="4212555" cy="2915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2710CB26-39EF-4C6E-A994-4D9F6029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55" y="1113939"/>
            <a:ext cx="4066525" cy="2915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49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4815C8A-4F92-43DB-890B-856AB92F8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7" y="1087239"/>
            <a:ext cx="4112070" cy="2969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2CF30C64-EB6C-420C-AF40-FE8BBF0C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16" y="1087239"/>
            <a:ext cx="4316947" cy="2969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90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584</Words>
  <Application>Microsoft Office PowerPoint</Application>
  <PresentationFormat>On-screen Show (16:9)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Slack-Lato</vt:lpstr>
      <vt:lpstr>Office Theme</vt:lpstr>
      <vt:lpstr>Project 1</vt:lpstr>
      <vt:lpstr> </vt:lpstr>
      <vt:lpstr>What we learned</vt:lpstr>
      <vt:lpstr>Approach</vt:lpstr>
      <vt:lpstr>Key API Source</vt:lpstr>
      <vt:lpstr>Key Code Items</vt:lpstr>
      <vt:lpstr>Key Charts</vt:lpstr>
      <vt:lpstr>Key Charts</vt:lpstr>
      <vt:lpstr>Key Charts</vt:lpstr>
      <vt:lpstr>Key Charts</vt:lpstr>
      <vt:lpstr>Key Charts</vt:lpstr>
      <vt:lpstr>Key Charts</vt:lpstr>
      <vt:lpstr>Results &amp; Analysis</vt:lpstr>
      <vt:lpstr>Potential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Carl Coffman</cp:lastModifiedBy>
  <cp:revision>64</cp:revision>
  <dcterms:created xsi:type="dcterms:W3CDTF">2015-07-21T16:44:10Z</dcterms:created>
  <dcterms:modified xsi:type="dcterms:W3CDTF">2020-10-31T06:17:23Z</dcterms:modified>
</cp:coreProperties>
</file>