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2" r:id="rId4"/>
    <p:sldId id="276" r:id="rId5"/>
    <p:sldId id="324" r:id="rId6"/>
    <p:sldId id="325" r:id="rId7"/>
    <p:sldId id="300" r:id="rId8"/>
    <p:sldId id="302" r:id="rId9"/>
    <p:sldId id="301" r:id="rId10"/>
    <p:sldId id="266" r:id="rId11"/>
    <p:sldId id="296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22E2B0-1963-403E-9A8C-D6EE1FFF48BB}">
          <p14:sldIdLst>
            <p14:sldId id="256"/>
            <p14:sldId id="257"/>
            <p14:sldId id="262"/>
            <p14:sldId id="276"/>
            <p14:sldId id="324"/>
            <p14:sldId id="325"/>
            <p14:sldId id="300"/>
            <p14:sldId id="302"/>
            <p14:sldId id="301"/>
            <p14:sldId id="266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70" autoAdjust="0"/>
    <p:restoredTop sz="99694" autoAdjust="0"/>
  </p:normalViewPr>
  <p:slideViewPr>
    <p:cSldViewPr snapToGrid="0" snapToObjects="1">
      <p:cViewPr varScale="1">
        <p:scale>
          <a:sx n="150" d="100"/>
          <a:sy n="150" d="100"/>
        </p:scale>
        <p:origin x="822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6" name="Picture 5" descr="NWU PPT Wide Opt 1_Separato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2500" y="-13425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608786" y="566964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3/8/2021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304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3/8/2021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3/8/2021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3/8/2021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3/8/2021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WU PPT Wide Opt 1_Maste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ortvolume.com/" TargetMode="External"/><Relationship Id="rId2" Type="http://schemas.openxmlformats.org/officeDocument/2006/relationships/hyperlink" Target="https://shortsqueeze.com/historical_short_interest_data.php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yfinance/" TargetMode="External"/><Relationship Id="rId2" Type="http://schemas.openxmlformats.org/officeDocument/2006/relationships/hyperlink" Target="https://github.com/CCC-GH/FinalProject-Stock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hyperlink" Target="https://pypi.org/project/pandas-datareader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pypi.org/project/yfinance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ovetux.eu/2015/02/18/cambiare-la-dimensione-del-puntatore-del-mouse-in-ubuntu-14-10/" TargetMode="External"/><Relationship Id="rId13" Type="http://schemas.openxmlformats.org/officeDocument/2006/relationships/image" Target="../media/image22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17.png"/><Relationship Id="rId10" Type="http://schemas.openxmlformats.org/officeDocument/2006/relationships/image" Target="../media/image29.png"/><Relationship Id="rId4" Type="http://schemas.openxmlformats.org/officeDocument/2006/relationships/image" Target="../media/image21.png"/><Relationship Id="rId9" Type="http://schemas.openxmlformats.org/officeDocument/2006/relationships/image" Target="../media/image28.png"/><Relationship Id="rId1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hyperlink" Target="https://pypi.org/project/pytrends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hyperlink" Target="https://github.com/twintproject/twint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WU PPT Wide Opt 1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6500" y="1074371"/>
            <a:ext cx="7937499" cy="1102519"/>
          </a:xfrm>
        </p:spPr>
        <p:txBody>
          <a:bodyPr/>
          <a:lstStyle/>
          <a:p>
            <a:pPr algn="l"/>
            <a:r>
              <a:rPr lang="en-US" dirty="0"/>
              <a:t>Final Project (24.3)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6101" y="2176889"/>
            <a:ext cx="7237900" cy="131445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Stock Predictor – Price &amp; Media</a:t>
            </a: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837073-5C1D-46BB-A1F0-03E5003E8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Additional historical stock data such as short activity to focus on potential GameStop(GME) or AMC activity.  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If data can’t be found, warehouse daily to build missing data – screen-scaping(beautiful-soup) is an option from sites such as </a:t>
            </a:r>
            <a:r>
              <a:rPr lang="en-US" sz="1800" dirty="0" err="1">
                <a:hlinkClick r:id="rId2"/>
              </a:rPr>
              <a:t>shortsqueeze</a:t>
            </a:r>
            <a:r>
              <a:rPr lang="en-US" sz="1800" dirty="0"/>
              <a:t> and/or </a:t>
            </a:r>
            <a:r>
              <a:rPr lang="en-US" sz="1800" dirty="0">
                <a:hlinkClick r:id="rId3"/>
              </a:rPr>
              <a:t>Daily Short Sale Volume</a:t>
            </a:r>
            <a:r>
              <a:rPr lang="en-US" sz="1800" dirty="0"/>
              <a:t>.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Build additional charts and dashboards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Reduce time grain to hourly, minute for automated trading/prescription reporting (take automatic action on report).</a:t>
            </a:r>
          </a:p>
          <a:p>
            <a:pPr>
              <a:spcAft>
                <a:spcPts val="600"/>
              </a:spcAft>
            </a:pPr>
            <a:endParaRPr lang="en-US" sz="1800" dirty="0"/>
          </a:p>
          <a:p>
            <a:pPr>
              <a:spcAft>
                <a:spcPts val="600"/>
              </a:spcAft>
            </a:pPr>
            <a:endParaRPr lang="en-US" sz="1800" dirty="0"/>
          </a:p>
          <a:p>
            <a:pPr>
              <a:spcAft>
                <a:spcPts val="600"/>
              </a:spcAft>
            </a:pPr>
            <a:endParaRPr lang="en-US" sz="1800" dirty="0"/>
          </a:p>
          <a:p>
            <a:pPr>
              <a:spcAft>
                <a:spcPts val="600"/>
              </a:spcAf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52665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29D272-CD8F-44E9-8790-217BC2FF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DC2AC3-222C-406D-B69B-1802F4ED9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26BAB-AD9D-4CD8-A7EA-15B31EA7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2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A506B-67D0-4295-90D1-A2B0375105DA}"/>
              </a:ext>
            </a:extLst>
          </p:cNvPr>
          <p:cNvSpPr txBox="1">
            <a:spLocks/>
          </p:cNvSpPr>
          <p:nvPr/>
        </p:nvSpPr>
        <p:spPr>
          <a:xfrm>
            <a:off x="1828800" y="1885885"/>
            <a:ext cx="6505303" cy="26925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Brian Young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Carl Coffman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Push Palani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Steven Crutcher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256C9C-7038-492A-B268-D1E685294CC2}"/>
              </a:ext>
            </a:extLst>
          </p:cNvPr>
          <p:cNvSpPr txBox="1">
            <a:spLocks/>
          </p:cNvSpPr>
          <p:nvPr/>
        </p:nvSpPr>
        <p:spPr>
          <a:xfrm>
            <a:off x="809897" y="86541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dirty="0"/>
              <a:t>Agenda and Team Members</a:t>
            </a:r>
          </a:p>
        </p:txBody>
      </p:sp>
    </p:spTree>
    <p:extLst>
      <p:ext uri="{BB962C8B-B14F-4D97-AF65-F5344CB8AC3E}">
        <p14:creationId xmlns:p14="http://schemas.microsoft.com/office/powerpoint/2010/main" val="234204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FB98-7050-4567-81EF-5F3D129F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Final Project - Stocks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A8910-504E-4EC9-9F09-DAEE7BFED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650" y="1586706"/>
            <a:ext cx="3543300" cy="74513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dirty="0"/>
              <a:t>Stock Predictor (ccc-gh.github.io) 	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900" dirty="0">
                <a:hlinkClick r:id="rId2"/>
              </a:rPr>
              <a:t>https://ccc-gh.github.io/FinalProject-Stock/</a:t>
            </a:r>
          </a:p>
          <a:p>
            <a:pPr>
              <a:lnSpc>
                <a:spcPct val="90000"/>
              </a:lnSpc>
            </a:pPr>
            <a:r>
              <a:rPr lang="en-US" sz="900" dirty="0"/>
              <a:t>GitHub Code Repository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900" dirty="0"/>
              <a:t>	</a:t>
            </a:r>
            <a:r>
              <a:rPr lang="en-US" sz="900" dirty="0">
                <a:hlinkClick r:id="rId2"/>
              </a:rPr>
              <a:t>https://github.com/CCC-GH/FinalProject-Stock</a:t>
            </a:r>
            <a:endParaRPr lang="en-US" sz="900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5702F7B-FD44-4CE8-ACD0-1B11D3724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1106885"/>
            <a:ext cx="4041775" cy="479822"/>
          </a:xfrm>
        </p:spPr>
        <p:txBody>
          <a:bodyPr>
            <a:normAutofit/>
          </a:bodyPr>
          <a:lstStyle/>
          <a:p>
            <a:r>
              <a:rPr lang="en-US" dirty="0"/>
              <a:t>Project Team Challenges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5DE8453-C6E8-423E-B621-DF286B3A1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29100" y="1586705"/>
            <a:ext cx="4260850" cy="2963466"/>
          </a:xfrm>
        </p:spPr>
        <p:txBody>
          <a:bodyPr>
            <a:normAutofit/>
          </a:bodyPr>
          <a:lstStyle/>
          <a:p>
            <a:r>
              <a:rPr lang="en-US" sz="1100" dirty="0"/>
              <a:t>Finding “free” historical data source for a particular stock’s short activity – current (.info) and basic-historical (.history) is made available: open, close, volume, high, low social activity or amount of noise and its trend.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</a:t>
            </a:r>
          </a:p>
          <a:p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557A4-C0B7-466E-BF35-A9ADF7D1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9" y="4767263"/>
            <a:ext cx="5975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F3222A4-CD57-488C-9764-C6E33EC77475}"/>
              </a:ext>
            </a:extLst>
          </p:cNvPr>
          <p:cNvSpPr txBox="1">
            <a:spLocks/>
          </p:cNvSpPr>
          <p:nvPr/>
        </p:nvSpPr>
        <p:spPr>
          <a:xfrm>
            <a:off x="495300" y="2598538"/>
            <a:ext cx="4040188" cy="2017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Used: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  <a:r>
              <a:rPr lang="en-US" sz="1100" dirty="0" err="1">
                <a:hlinkClick r:id="rId3"/>
              </a:rPr>
              <a:t>yfinance</a:t>
            </a:r>
            <a:r>
              <a:rPr lang="en-US" sz="1100" dirty="0"/>
              <a:t> - # Yahoo! Finance market data 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	$ pip install </a:t>
            </a:r>
            <a:r>
              <a:rPr lang="en-US" sz="1100" dirty="0" err="1"/>
              <a:t>yfinance</a:t>
            </a: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	</a:t>
            </a:r>
            <a:r>
              <a:rPr lang="en-US" sz="1000" dirty="0"/>
              <a:t>import </a:t>
            </a:r>
            <a:r>
              <a:rPr lang="en-US" sz="1000" dirty="0" err="1"/>
              <a:t>yfinance</a:t>
            </a: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  <a:r>
              <a:rPr lang="en-US" sz="1100" dirty="0">
                <a:hlinkClick r:id="rId4"/>
              </a:rPr>
              <a:t>pandas-</a:t>
            </a:r>
            <a:r>
              <a:rPr lang="en-US" sz="1100" dirty="0" err="1">
                <a:hlinkClick r:id="rId4"/>
              </a:rPr>
              <a:t>datareader</a:t>
            </a:r>
            <a:r>
              <a:rPr lang="en-US" sz="1100" dirty="0"/>
              <a:t> – Tweet data feed for Twitter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/>
              <a:t>		$pip install pandas-</a:t>
            </a:r>
            <a:r>
              <a:rPr lang="en-US" sz="1100" dirty="0" err="1"/>
              <a:t>datareader</a:t>
            </a:r>
            <a:endParaRPr lang="en-US" sz="11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/>
              <a:t>		import </a:t>
            </a:r>
            <a:r>
              <a:rPr lang="en-US" sz="1100" dirty="0" err="1"/>
              <a:t>pandas_datareader</a:t>
            </a: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	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>
                <a:sym typeface="Wingdings" panose="05000000000000000000" pitchFamily="2" charset="2"/>
              </a:rPr>
              <a:t>	</a:t>
            </a: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endParaRPr lang="en-US" sz="110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3F5D43D-0F7A-409D-A1A0-4E185EEC85B7}"/>
              </a:ext>
            </a:extLst>
          </p:cNvPr>
          <p:cNvSpPr txBox="1">
            <a:spLocks/>
          </p:cNvSpPr>
          <p:nvPr/>
        </p:nvSpPr>
        <p:spPr>
          <a:xfrm>
            <a:off x="488950" y="2331839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Sources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CA042D-4A69-4EB9-B242-8EB2B3EDC5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6984" y="2605285"/>
            <a:ext cx="847857" cy="323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8D5262-1C03-4B46-BEB7-AB8E6350A1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Hosted Project Sites</a:t>
            </a:r>
          </a:p>
        </p:txBody>
      </p:sp>
    </p:spTree>
    <p:extLst>
      <p:ext uri="{BB962C8B-B14F-4D97-AF65-F5344CB8AC3E}">
        <p14:creationId xmlns:p14="http://schemas.microsoft.com/office/powerpoint/2010/main" val="31905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3A16886-DB0D-4279-B6CE-6C8A1249649B}"/>
              </a:ext>
            </a:extLst>
          </p:cNvPr>
          <p:cNvSpPr/>
          <p:nvPr/>
        </p:nvSpPr>
        <p:spPr>
          <a:xfrm>
            <a:off x="5173456" y="1018599"/>
            <a:ext cx="1117734" cy="299826"/>
          </a:xfrm>
          <a:prstGeom prst="wedgeRectCallout">
            <a:avLst>
              <a:gd name="adj1" fmla="val -86076"/>
              <a:gd name="adj2" fmla="val 3656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Import Daily Stock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2294-DAA7-4004-8EFD-36F55B70E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1668"/>
            <a:ext cx="7137400" cy="241722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200" dirty="0" err="1">
                <a:hlinkClick r:id="rId2"/>
              </a:rPr>
              <a:t>yfinance</a:t>
            </a:r>
            <a:r>
              <a:rPr lang="en-US" sz="3200" dirty="0"/>
              <a:t> - # Yahoo! Finance market data </a:t>
            </a:r>
          </a:p>
          <a:p>
            <a:endParaRPr lang="en-US" dirty="0"/>
          </a:p>
          <a:p>
            <a:r>
              <a:rPr lang="en-US" dirty="0"/>
              <a:t>https://github.com/ranaroussi/yfinance</a:t>
            </a:r>
          </a:p>
          <a:p>
            <a:r>
              <a:rPr lang="en-US" dirty="0"/>
              <a:t> Install </a:t>
            </a:r>
            <a:r>
              <a:rPr lang="en-US" dirty="0" err="1"/>
              <a:t>yfinance</a:t>
            </a:r>
            <a:r>
              <a:rPr lang="en-US" dirty="0"/>
              <a:t> using pip:</a:t>
            </a:r>
          </a:p>
          <a:p>
            <a:pPr marL="0" indent="0">
              <a:buNone/>
            </a:pPr>
            <a:r>
              <a:rPr lang="en-US" dirty="0"/>
              <a:t>	  $ pip install </a:t>
            </a:r>
            <a:r>
              <a:rPr lang="en-US" dirty="0" err="1"/>
              <a:t>yfinance</a:t>
            </a:r>
            <a:r>
              <a:rPr lang="en-US" dirty="0"/>
              <a:t> --upgrade --no-cache-</a:t>
            </a:r>
            <a:r>
              <a:rPr lang="en-US" dirty="0" err="1"/>
              <a:t>dir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Requirements</a:t>
            </a:r>
          </a:p>
          <a:p>
            <a:r>
              <a:rPr lang="en-US" dirty="0"/>
              <a:t>  Python &gt;= 2.7, 3.4+</a:t>
            </a:r>
          </a:p>
          <a:p>
            <a:r>
              <a:rPr lang="en-US" dirty="0"/>
              <a:t>  Pandas &gt;=0.23.1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7CDAB26-839C-4423-9A32-28B7FA19C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125" y="2920091"/>
            <a:ext cx="2289041" cy="12118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C87352A8-8B74-4311-B6FE-F34E9C40C723}"/>
              </a:ext>
            </a:extLst>
          </p:cNvPr>
          <p:cNvSpPr/>
          <p:nvPr/>
        </p:nvSpPr>
        <p:spPr>
          <a:xfrm rot="5400000">
            <a:off x="6176318" y="2645277"/>
            <a:ext cx="424297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176FD6-EEDE-4DF3-BEFD-7DFD6A30C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947" y="1501060"/>
            <a:ext cx="3192028" cy="11985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AD226FA7-6C6A-4DFA-84C0-2E4EB5133A85}"/>
              </a:ext>
            </a:extLst>
          </p:cNvPr>
          <p:cNvSpPr/>
          <p:nvPr/>
        </p:nvSpPr>
        <p:spPr>
          <a:xfrm rot="1195432">
            <a:off x="4728701" y="1439420"/>
            <a:ext cx="565062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264B1A-F31D-4467-AAA4-C9BBD1293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163" y="1267267"/>
            <a:ext cx="3705958" cy="4450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52C8DC6-5401-4AFC-82DD-2207DA987A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111" y="4322866"/>
            <a:ext cx="6719136" cy="3069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96DFCE6E-2ECF-437A-A066-11B2FA473E47}"/>
              </a:ext>
            </a:extLst>
          </p:cNvPr>
          <p:cNvSpPr/>
          <p:nvPr/>
        </p:nvSpPr>
        <p:spPr>
          <a:xfrm>
            <a:off x="2945142" y="3736962"/>
            <a:ext cx="1398258" cy="451934"/>
          </a:xfrm>
          <a:prstGeom prst="wedgeRectCallout">
            <a:avLst>
              <a:gd name="adj1" fmla="val 79136"/>
              <a:gd name="adj2" fmla="val 7594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Each stock’s CSV data merged with complete CSV dataset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D8CBBEA0-AAF4-401E-900D-36CA96287A44}"/>
              </a:ext>
            </a:extLst>
          </p:cNvPr>
          <p:cNvSpPr/>
          <p:nvPr/>
        </p:nvSpPr>
        <p:spPr>
          <a:xfrm>
            <a:off x="7546444" y="3587049"/>
            <a:ext cx="728552" cy="299826"/>
          </a:xfrm>
          <a:prstGeom prst="wedgeRectCallout">
            <a:avLst>
              <a:gd name="adj1" fmla="val -88977"/>
              <a:gd name="adj2" fmla="val -1751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Required Fields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0CAA4E0-D6BD-4462-9FA9-A2D604A52B25}"/>
              </a:ext>
            </a:extLst>
          </p:cNvPr>
          <p:cNvSpPr/>
          <p:nvPr/>
        </p:nvSpPr>
        <p:spPr>
          <a:xfrm rot="5400000">
            <a:off x="6113056" y="4119862"/>
            <a:ext cx="269106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5CBC45-8EE9-4047-803C-306CA9C6DF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3310" y="174589"/>
            <a:ext cx="2297840" cy="9478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DAA8D6-0FF0-4F13-9E5F-6168A7B5C4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605" y="1525365"/>
            <a:ext cx="469464" cy="1793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C8304D1F-84BE-445B-865D-AD6C81EC45BF}"/>
              </a:ext>
            </a:extLst>
          </p:cNvPr>
          <p:cNvSpPr/>
          <p:nvPr/>
        </p:nvSpPr>
        <p:spPr>
          <a:xfrm>
            <a:off x="7518604" y="2798428"/>
            <a:ext cx="605748" cy="299826"/>
          </a:xfrm>
          <a:prstGeom prst="wedgeRectCallout">
            <a:avLst>
              <a:gd name="adj1" fmla="val -28236"/>
              <a:gd name="adj2" fmla="val -9105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Raw data</a:t>
            </a:r>
          </a:p>
        </p:txBody>
      </p:sp>
    </p:spTree>
    <p:extLst>
      <p:ext uri="{BB962C8B-B14F-4D97-AF65-F5344CB8AC3E}">
        <p14:creationId xmlns:p14="http://schemas.microsoft.com/office/powerpoint/2010/main" val="389543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15C29EC5-B9AA-438C-8607-732024F7D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762" y="963784"/>
            <a:ext cx="2904838" cy="127504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231849-7978-485C-A8D7-CBC894E50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Grooming Data for Top-N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BF415-C94B-479F-B943-3DCDD0AC1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9" y="4691063"/>
            <a:ext cx="597573" cy="273844"/>
          </a:xfrm>
        </p:spPr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0C5927-8F78-4F20-8776-2C182CB44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42" y="2525991"/>
            <a:ext cx="5274007" cy="9953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903887-A661-46A8-9785-B833D46F3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43" y="1768048"/>
            <a:ext cx="5188971" cy="6381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F4AD81F-F425-410B-B52B-709DE2B5EE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055" y="1595167"/>
            <a:ext cx="2749387" cy="9464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76296D9-AC35-4A3C-8A12-8EEE41AC3C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9782" y="2427721"/>
            <a:ext cx="2749387" cy="103040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2BBA8BD-90CD-4E40-8311-97A6AE7F2E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225" y="3652501"/>
            <a:ext cx="5353050" cy="6381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A4C713-ADF7-4BBD-AD51-1DE806EC76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8568" y="3286489"/>
            <a:ext cx="2749387" cy="98192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99E3DEC-A816-4630-886B-0DAAD694BAFF}"/>
              </a:ext>
            </a:extLst>
          </p:cNvPr>
          <p:cNvCxnSpPr>
            <a:cxnSpLocks/>
          </p:cNvCxnSpPr>
          <p:nvPr/>
        </p:nvCxnSpPr>
        <p:spPr>
          <a:xfrm>
            <a:off x="5285944" y="4145964"/>
            <a:ext cx="90646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4709B5-FF6E-43FF-A68B-7A0AEF0B5FF1}"/>
              </a:ext>
            </a:extLst>
          </p:cNvPr>
          <p:cNvCxnSpPr>
            <a:cxnSpLocks/>
          </p:cNvCxnSpPr>
          <p:nvPr/>
        </p:nvCxnSpPr>
        <p:spPr>
          <a:xfrm>
            <a:off x="5310188" y="3117264"/>
            <a:ext cx="36326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37282DC-E360-4923-B3CE-D1005A8E8CF2}"/>
              </a:ext>
            </a:extLst>
          </p:cNvPr>
          <p:cNvCxnSpPr>
            <a:cxnSpLocks/>
          </p:cNvCxnSpPr>
          <p:nvPr/>
        </p:nvCxnSpPr>
        <p:spPr>
          <a:xfrm>
            <a:off x="5002422" y="2202864"/>
            <a:ext cx="36326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CB9C9D54-D6E5-45E2-BFAE-069D9AFCF3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6243" y="1404159"/>
            <a:ext cx="4429125" cy="266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33F9828-A598-4696-BC81-F268E267440B}"/>
              </a:ext>
            </a:extLst>
          </p:cNvPr>
          <p:cNvCxnSpPr>
            <a:cxnSpLocks/>
          </p:cNvCxnSpPr>
          <p:nvPr/>
        </p:nvCxnSpPr>
        <p:spPr>
          <a:xfrm flipH="1">
            <a:off x="3327400" y="4139302"/>
            <a:ext cx="4709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5816CAAC-4693-4A23-8ACB-4FB1EECFC5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98312" y="4070038"/>
            <a:ext cx="1547376" cy="32457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E9BB909-3949-4513-BD55-6F6EFDCE7027}"/>
              </a:ext>
            </a:extLst>
          </p:cNvPr>
          <p:cNvCxnSpPr>
            <a:cxnSpLocks/>
          </p:cNvCxnSpPr>
          <p:nvPr/>
        </p:nvCxnSpPr>
        <p:spPr>
          <a:xfrm>
            <a:off x="4743450" y="1498014"/>
            <a:ext cx="44060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5D50524E-728D-43A5-A97E-9771637ACC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50310" y="1047752"/>
            <a:ext cx="2823044" cy="2723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E624DF2-7A5B-4DD4-B800-C14C2264EFD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1800" y="373919"/>
            <a:ext cx="1478758" cy="9271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D3DC88A-ED12-4E9D-94F2-CB98F7CA5AC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97344" y="3095902"/>
            <a:ext cx="1128976" cy="27369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D7060B8-5745-44CD-B96D-67E414CA24A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08934" y="4139302"/>
            <a:ext cx="1888715" cy="5517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274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2BAF41-BDCB-44A9-A225-755B75B6BBA8}"/>
              </a:ext>
            </a:extLst>
          </p:cNvPr>
          <p:cNvSpPr/>
          <p:nvPr/>
        </p:nvSpPr>
        <p:spPr>
          <a:xfrm>
            <a:off x="228600" y="906446"/>
            <a:ext cx="2647950" cy="204677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1F98FF02-1228-4271-BA6E-FFE6BC70D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021" y="2953219"/>
            <a:ext cx="1368990" cy="84628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BF415-C94B-479F-B943-3DCDD0AC1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9" y="4691063"/>
            <a:ext cx="597573" cy="273844"/>
          </a:xfrm>
        </p:spPr>
        <p:txBody>
          <a:bodyPr/>
          <a:lstStyle/>
          <a:p>
            <a:fld id="{106E12CD-FCB1-464E-A775-0B83FDDACE0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C1D568F-EB22-4435-862F-5B0E9D92B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665" y="241322"/>
            <a:ext cx="1085850" cy="5176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3ECD9DD-1D3B-4905-BBBC-88E0EF7A5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350" y="906446"/>
            <a:ext cx="3426038" cy="21481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7E5969F-1957-4ACD-A43B-6427A59442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9223" y="1168050"/>
            <a:ext cx="2749387" cy="98192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1FA6013-AE9B-43A3-AA72-EFC9469008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687" y="1566104"/>
            <a:ext cx="2236478" cy="8624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6179A01-297A-432F-B5C7-4A22C6C2DA7B}"/>
              </a:ext>
            </a:extLst>
          </p:cNvPr>
          <p:cNvCxnSpPr>
            <a:cxnSpLocks/>
          </p:cNvCxnSpPr>
          <p:nvPr/>
        </p:nvCxnSpPr>
        <p:spPr>
          <a:xfrm flipH="1" flipV="1">
            <a:off x="2310586" y="1393938"/>
            <a:ext cx="640977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0846BCD-EAAA-48F8-93D9-8F10337F786C}"/>
              </a:ext>
            </a:extLst>
          </p:cNvPr>
          <p:cNvCxnSpPr>
            <a:cxnSpLocks/>
          </p:cNvCxnSpPr>
          <p:nvPr/>
        </p:nvCxnSpPr>
        <p:spPr>
          <a:xfrm flipV="1">
            <a:off x="2787743" y="2566274"/>
            <a:ext cx="1806029" cy="9765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F71FA2E-0715-40BF-AC7E-FE741DA0CC16}"/>
              </a:ext>
            </a:extLst>
          </p:cNvPr>
          <p:cNvCxnSpPr>
            <a:cxnSpLocks/>
          </p:cNvCxnSpPr>
          <p:nvPr/>
        </p:nvCxnSpPr>
        <p:spPr>
          <a:xfrm flipV="1">
            <a:off x="2777845" y="2490055"/>
            <a:ext cx="924205" cy="7357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9C408CF1-7F4A-4867-9030-7FAB6A2E25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782455" y="2400965"/>
            <a:ext cx="163509" cy="1771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6D2E8C1C-96F9-406C-A8D1-3C180E6C9BE4}"/>
              </a:ext>
            </a:extLst>
          </p:cNvPr>
          <p:cNvGrpSpPr/>
          <p:nvPr/>
        </p:nvGrpSpPr>
        <p:grpSpPr>
          <a:xfrm>
            <a:off x="538774" y="981427"/>
            <a:ext cx="1187330" cy="547778"/>
            <a:chOff x="492496" y="797277"/>
            <a:chExt cx="1263650" cy="6249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FA307EC-DE27-4BA0-AE6B-62F7B321B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2496" y="797277"/>
              <a:ext cx="1263650" cy="624932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2" name="Picture 5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5B78ED2-FF3E-4FD5-8B74-B2B0D3376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1185784" y="1114774"/>
              <a:ext cx="163509" cy="17713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7513F56-6A83-4E9C-BFFF-3992B7C858F5}"/>
              </a:ext>
            </a:extLst>
          </p:cNvPr>
          <p:cNvCxnSpPr>
            <a:cxnSpLocks/>
          </p:cNvCxnSpPr>
          <p:nvPr/>
        </p:nvCxnSpPr>
        <p:spPr>
          <a:xfrm flipH="1" flipV="1">
            <a:off x="4682579" y="2058554"/>
            <a:ext cx="26964" cy="12601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6F9F9F1B-D8FE-4FEE-8AED-4F007C600A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02050" y="3237530"/>
            <a:ext cx="2429543" cy="1243868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CD04F9C-1A60-4EB9-BFE2-C8D3BC155A6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6472" y="3920302"/>
            <a:ext cx="5262308" cy="2677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50171DDD-8589-4D35-9F66-E2615158972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77929" y="2638987"/>
            <a:ext cx="2233530" cy="1385135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1B95B25-DE91-4925-8296-4BE1EC3462EF}"/>
              </a:ext>
            </a:extLst>
          </p:cNvPr>
          <p:cNvCxnSpPr>
            <a:cxnSpLocks/>
          </p:cNvCxnSpPr>
          <p:nvPr/>
        </p:nvCxnSpPr>
        <p:spPr>
          <a:xfrm flipH="1" flipV="1">
            <a:off x="4811873" y="2144219"/>
            <a:ext cx="1598567" cy="7137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0EA5FFA9-44A0-4BE3-9905-307B37ED2C2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39858" y="2321202"/>
            <a:ext cx="1128976" cy="273691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DBC6C35-CE33-4276-8207-0503AAFB4E05}"/>
              </a:ext>
            </a:extLst>
          </p:cNvPr>
          <p:cNvCxnSpPr>
            <a:cxnSpLocks/>
          </p:cNvCxnSpPr>
          <p:nvPr/>
        </p:nvCxnSpPr>
        <p:spPr>
          <a:xfrm flipH="1">
            <a:off x="5541574" y="1651516"/>
            <a:ext cx="5344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5231849-7978-485C-A8D7-CBC894E50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Charting Top-N with D3/SVG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56989E28-7D31-48EB-B299-E9BAECE9BA0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86122" y="2485260"/>
            <a:ext cx="925129" cy="42698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982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2294-DAA7-4004-8EFD-36F55B70E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381" y="2251187"/>
            <a:ext cx="4146550" cy="133729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600" dirty="0" err="1">
                <a:hlinkClick r:id="rId2"/>
              </a:rPr>
              <a:t>pytrends</a:t>
            </a:r>
            <a:r>
              <a:rPr lang="en-US" sz="1600" dirty="0"/>
              <a:t> - Unofficial API for Google Trends		$pip install </a:t>
            </a:r>
            <a:r>
              <a:rPr lang="en-US" sz="1600" dirty="0" err="1"/>
              <a:t>pytrends</a:t>
            </a:r>
            <a:endParaRPr lang="en-US" sz="16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600" dirty="0"/>
              <a:t>- Interface for automating downloads of reports from Google Trends</a:t>
            </a:r>
          </a:p>
          <a:p>
            <a:endParaRPr lang="en-US" sz="1600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D226FA7-6C6A-4DFA-84C0-2E4EB5133A85}"/>
              </a:ext>
            </a:extLst>
          </p:cNvPr>
          <p:cNvSpPr/>
          <p:nvPr/>
        </p:nvSpPr>
        <p:spPr>
          <a:xfrm rot="1195432">
            <a:off x="5708132" y="1649180"/>
            <a:ext cx="565062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96DFCE6E-2ECF-437A-A066-11B2FA473E47}"/>
              </a:ext>
            </a:extLst>
          </p:cNvPr>
          <p:cNvSpPr/>
          <p:nvPr/>
        </p:nvSpPr>
        <p:spPr>
          <a:xfrm>
            <a:off x="3646153" y="3691291"/>
            <a:ext cx="1398258" cy="451934"/>
          </a:xfrm>
          <a:prstGeom prst="wedgeRectCallout">
            <a:avLst>
              <a:gd name="adj1" fmla="val 79136"/>
              <a:gd name="adj2" fmla="val 7594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Each stock’s CSV data merged with complete CSV dataset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0CAA4E0-D6BD-4462-9FA9-A2D604A52B25}"/>
              </a:ext>
            </a:extLst>
          </p:cNvPr>
          <p:cNvSpPr/>
          <p:nvPr/>
        </p:nvSpPr>
        <p:spPr>
          <a:xfrm rot="5400000">
            <a:off x="5966426" y="3994272"/>
            <a:ext cx="269106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0BF0D9-0BF4-45CC-9AA0-AA05C7423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88" y="1064433"/>
            <a:ext cx="2790825" cy="266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08612F-D9DD-4238-832F-AD9D8D690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88" y="1475090"/>
            <a:ext cx="5227637" cy="469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192D9F-6971-42A4-9452-03C7D333D6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8183" y="1243713"/>
            <a:ext cx="1783174" cy="11676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74513E-0594-4664-83A3-E0792EB2CB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2675" y="2671486"/>
            <a:ext cx="2143125" cy="13348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37D3942-F6CF-4C2D-980D-EBE5629A2E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033" y="4266491"/>
            <a:ext cx="6653419" cy="269106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ECED4934-94AB-4A34-940C-A165E9E7C3FC}"/>
              </a:ext>
            </a:extLst>
          </p:cNvPr>
          <p:cNvSpPr/>
          <p:nvPr/>
        </p:nvSpPr>
        <p:spPr>
          <a:xfrm rot="5400000">
            <a:off x="6475346" y="2460020"/>
            <a:ext cx="424297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D8CBBEA0-AAF4-401E-900D-36CA96287A44}"/>
              </a:ext>
            </a:extLst>
          </p:cNvPr>
          <p:cNvSpPr/>
          <p:nvPr/>
        </p:nvSpPr>
        <p:spPr>
          <a:xfrm>
            <a:off x="7552215" y="3389924"/>
            <a:ext cx="786954" cy="299826"/>
          </a:xfrm>
          <a:prstGeom prst="wedgeRectCallout">
            <a:avLst>
              <a:gd name="adj1" fmla="val -91298"/>
              <a:gd name="adj2" fmla="val -45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Required Fields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3A16886-DB0D-4279-B6CE-6C8A1249649B}"/>
              </a:ext>
            </a:extLst>
          </p:cNvPr>
          <p:cNvSpPr/>
          <p:nvPr/>
        </p:nvSpPr>
        <p:spPr>
          <a:xfrm>
            <a:off x="4394200" y="1089666"/>
            <a:ext cx="1560149" cy="299826"/>
          </a:xfrm>
          <a:prstGeom prst="wedgeRectCallout">
            <a:avLst>
              <a:gd name="adj1" fmla="val -60611"/>
              <a:gd name="adj2" fmla="val 11195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Import Daily Trend of key word (stock/ticker)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81404B-B6A4-48DF-A552-9838908220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3502" y="210268"/>
            <a:ext cx="2271490" cy="8339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9762F26C-2963-48CE-9FCB-6296882B566E}"/>
              </a:ext>
            </a:extLst>
          </p:cNvPr>
          <p:cNvSpPr/>
          <p:nvPr/>
        </p:nvSpPr>
        <p:spPr>
          <a:xfrm>
            <a:off x="7942547" y="1714253"/>
            <a:ext cx="501494" cy="299826"/>
          </a:xfrm>
          <a:prstGeom prst="wedgeRectCallout">
            <a:avLst>
              <a:gd name="adj1" fmla="val -85983"/>
              <a:gd name="adj2" fmla="val -3265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Raw data</a:t>
            </a:r>
          </a:p>
        </p:txBody>
      </p:sp>
    </p:spTree>
    <p:extLst>
      <p:ext uri="{BB962C8B-B14F-4D97-AF65-F5344CB8AC3E}">
        <p14:creationId xmlns:p14="http://schemas.microsoft.com/office/powerpoint/2010/main" val="375635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Tweet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2294-DAA7-4004-8EFD-36F55B70E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936" y="1528828"/>
            <a:ext cx="3352256" cy="158115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400" dirty="0" err="1">
                <a:hlinkClick r:id="rId2"/>
              </a:rPr>
              <a:t>Twint</a:t>
            </a:r>
            <a:r>
              <a:rPr lang="en-US" sz="1400" dirty="0"/>
              <a:t> – Tweet data feed for Twitter 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400" dirty="0"/>
              <a:t>	$pip install </a:t>
            </a:r>
            <a:r>
              <a:rPr lang="en-US" sz="1400" dirty="0" err="1"/>
              <a:t>twint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Advanced Twitter scraping tool allowing for scraping from specific Twitter topics (almost all Tweets)</a:t>
            </a:r>
          </a:p>
          <a:p>
            <a:pPr marL="0" indent="0">
              <a:buNone/>
            </a:pPr>
            <a:r>
              <a:rPr lang="en-US" sz="1200" i="1" dirty="0"/>
              <a:t>Note: Twitter’s API limits to 3200 Tweets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96DFCE6E-2ECF-437A-A066-11B2FA473E47}"/>
              </a:ext>
            </a:extLst>
          </p:cNvPr>
          <p:cNvSpPr/>
          <p:nvPr/>
        </p:nvSpPr>
        <p:spPr>
          <a:xfrm>
            <a:off x="4139571" y="4238486"/>
            <a:ext cx="1398258" cy="352425"/>
          </a:xfrm>
          <a:prstGeom prst="wedgeRectCallout">
            <a:avLst>
              <a:gd name="adj1" fmla="val -76179"/>
              <a:gd name="adj2" fmla="val 2536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Moved to CSV dataset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0CAA4E0-D6BD-4462-9FA9-A2D604A52B25}"/>
              </a:ext>
            </a:extLst>
          </p:cNvPr>
          <p:cNvSpPr/>
          <p:nvPr/>
        </p:nvSpPr>
        <p:spPr>
          <a:xfrm rot="5400000">
            <a:off x="3100085" y="3846140"/>
            <a:ext cx="753379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ECED4934-94AB-4A34-940C-A165E9E7C3FC}"/>
              </a:ext>
            </a:extLst>
          </p:cNvPr>
          <p:cNvSpPr/>
          <p:nvPr/>
        </p:nvSpPr>
        <p:spPr>
          <a:xfrm rot="10800000">
            <a:off x="5226797" y="3272200"/>
            <a:ext cx="736563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D8CBBEA0-AAF4-401E-900D-36CA96287A44}"/>
              </a:ext>
            </a:extLst>
          </p:cNvPr>
          <p:cNvSpPr/>
          <p:nvPr/>
        </p:nvSpPr>
        <p:spPr>
          <a:xfrm>
            <a:off x="3930651" y="2808377"/>
            <a:ext cx="1003300" cy="299826"/>
          </a:xfrm>
          <a:prstGeom prst="wedgeRectCallout">
            <a:avLst>
              <a:gd name="adj1" fmla="val -17869"/>
              <a:gd name="adj2" fmla="val 10136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Strip time from time stamp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3A16886-DB0D-4279-B6CE-6C8A1249649B}"/>
              </a:ext>
            </a:extLst>
          </p:cNvPr>
          <p:cNvSpPr/>
          <p:nvPr/>
        </p:nvSpPr>
        <p:spPr>
          <a:xfrm>
            <a:off x="2251076" y="988421"/>
            <a:ext cx="1123244" cy="460301"/>
          </a:xfrm>
          <a:prstGeom prst="wedgeRectCallout">
            <a:avLst>
              <a:gd name="adj1" fmla="val 88070"/>
              <a:gd name="adj2" fmla="val 4021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Import stock Tweet activity: </a:t>
            </a:r>
            <a:r>
              <a:rPr lang="en-US" sz="1000" dirty="0" err="1"/>
              <a:t>twint.run.Search</a:t>
            </a:r>
            <a:r>
              <a:rPr lang="en-US" sz="1000" dirty="0"/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855B5A-8660-4AF5-9624-CB6AA538B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692" y="160152"/>
            <a:ext cx="1957587" cy="1024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2370A1-249F-4F28-BFF3-AA8336B38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09" y="982281"/>
            <a:ext cx="1314450" cy="342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1B48F70-6AE8-435C-9C9A-C3A24A4FCB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798" y="3272201"/>
            <a:ext cx="4572000" cy="352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D98650-28A3-4632-9682-672B6C93CB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49" y="4378004"/>
            <a:ext cx="2990850" cy="276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A2178A7-10E4-4489-88EF-827273A165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5537" y="1063229"/>
            <a:ext cx="1847850" cy="1581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CBF939A1-4265-4E89-8146-677DBF1068D7}"/>
              </a:ext>
            </a:extLst>
          </p:cNvPr>
          <p:cNvSpPr/>
          <p:nvPr/>
        </p:nvSpPr>
        <p:spPr>
          <a:xfrm>
            <a:off x="5654325" y="1891299"/>
            <a:ext cx="600425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CAD0208-1D7F-44B2-A253-F47AA3FF39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4750" y="1457419"/>
            <a:ext cx="1550098" cy="15421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1F1A31B-F554-459F-9931-0C67A6A549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63360" y="3193572"/>
            <a:ext cx="1872540" cy="14435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5" name="Arrow: Right 34">
            <a:extLst>
              <a:ext uri="{FF2B5EF4-FFF2-40B4-BE49-F238E27FC236}">
                <a16:creationId xmlns:a16="http://schemas.microsoft.com/office/drawing/2014/main" id="{7C5F19DA-E918-4EB6-AFCF-1279F894248E}"/>
              </a:ext>
            </a:extLst>
          </p:cNvPr>
          <p:cNvSpPr/>
          <p:nvPr/>
        </p:nvSpPr>
        <p:spPr>
          <a:xfrm rot="5400000">
            <a:off x="6784011" y="3035052"/>
            <a:ext cx="364145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18839427-4D33-48A4-9276-05F412E7AE8B}"/>
              </a:ext>
            </a:extLst>
          </p:cNvPr>
          <p:cNvSpPr/>
          <p:nvPr/>
        </p:nvSpPr>
        <p:spPr>
          <a:xfrm>
            <a:off x="8095725" y="3410803"/>
            <a:ext cx="786954" cy="299826"/>
          </a:xfrm>
          <a:prstGeom prst="wedgeRectCallout">
            <a:avLst>
              <a:gd name="adj1" fmla="val -91298"/>
              <a:gd name="adj2" fmla="val -45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Required Fields</a:t>
            </a:r>
          </a:p>
        </p:txBody>
      </p:sp>
    </p:spTree>
    <p:extLst>
      <p:ext uri="{BB962C8B-B14F-4D97-AF65-F5344CB8AC3E}">
        <p14:creationId xmlns:p14="http://schemas.microsoft.com/office/powerpoint/2010/main" val="337191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Merging Stock, Trend, and Tweet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2294-DAA7-4004-8EFD-36F55B70E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1952" y="935535"/>
            <a:ext cx="3864530" cy="1013671"/>
          </a:xfrm>
        </p:spPr>
        <p:txBody>
          <a:bodyPr>
            <a:noAutofit/>
          </a:bodyPr>
          <a:lstStyle/>
          <a:p>
            <a:r>
              <a:rPr lang="en-US" sz="1400" dirty="0"/>
              <a:t>Incoming dates are transformed, or Yearly/Weekly grains added to conform the time frequency to its lowest-time grain across both sources – weekly.</a:t>
            </a:r>
          </a:p>
          <a:p>
            <a:endParaRPr lang="en-US" sz="1400" dirty="0"/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96DFCE6E-2ECF-437A-A066-11B2FA473E47}"/>
              </a:ext>
            </a:extLst>
          </p:cNvPr>
          <p:cNvSpPr/>
          <p:nvPr/>
        </p:nvSpPr>
        <p:spPr>
          <a:xfrm>
            <a:off x="3290069" y="3571333"/>
            <a:ext cx="1398258" cy="451934"/>
          </a:xfrm>
          <a:prstGeom prst="wedgeRectCallout">
            <a:avLst>
              <a:gd name="adj1" fmla="val 19190"/>
              <a:gd name="adj2" fmla="val 8578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Stock CSV and Trend CSV data is merged to a single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8BAE08-B392-4E44-A00F-874B510E7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" y="1063230"/>
            <a:ext cx="4317312" cy="17498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DF67AC7C-1856-41A1-B123-48DF0E93AB70}"/>
              </a:ext>
            </a:extLst>
          </p:cNvPr>
          <p:cNvSpPr/>
          <p:nvPr/>
        </p:nvSpPr>
        <p:spPr>
          <a:xfrm>
            <a:off x="667518" y="3001935"/>
            <a:ext cx="1624831" cy="451934"/>
          </a:xfrm>
          <a:prstGeom prst="wedgeRectCallout">
            <a:avLst>
              <a:gd name="adj1" fmla="val 20392"/>
              <a:gd name="adj2" fmla="val -9547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Weekly grain converted to ISO, Monday start of week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976E6D0-7B12-4B64-9BC9-A06643D45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67" y="4186113"/>
            <a:ext cx="8559800" cy="390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926503CA-C28A-4A58-98EB-4F55454ADEE1}"/>
              </a:ext>
            </a:extLst>
          </p:cNvPr>
          <p:cNvSpPr/>
          <p:nvPr/>
        </p:nvSpPr>
        <p:spPr>
          <a:xfrm rot="5400000">
            <a:off x="1980622" y="3342492"/>
            <a:ext cx="1352141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6732C6-6E01-4536-BCFD-8E0E044E5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591" y="1906558"/>
            <a:ext cx="3680050" cy="21167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210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492</Words>
  <Application>Microsoft Office PowerPoint</Application>
  <PresentationFormat>On-screen Show (16:9)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Slack-Lato</vt:lpstr>
      <vt:lpstr>Office Theme</vt:lpstr>
      <vt:lpstr>Final Project (24.3)</vt:lpstr>
      <vt:lpstr> </vt:lpstr>
      <vt:lpstr>Final Project - Stocks</vt:lpstr>
      <vt:lpstr>Stock Data</vt:lpstr>
      <vt:lpstr>Grooming Data for Top-N</vt:lpstr>
      <vt:lpstr>Charting Top-N with D3/SVG</vt:lpstr>
      <vt:lpstr>Trend Data</vt:lpstr>
      <vt:lpstr>Tweet Data</vt:lpstr>
      <vt:lpstr>Merging Stock, Trend, and Tweet Data</vt:lpstr>
      <vt:lpstr>Potential Next Steps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Carl Coffman</dc:creator>
  <cp:lastModifiedBy>Carl Coffman</cp:lastModifiedBy>
  <cp:revision>38</cp:revision>
  <dcterms:created xsi:type="dcterms:W3CDTF">2020-11-02T02:00:50Z</dcterms:created>
  <dcterms:modified xsi:type="dcterms:W3CDTF">2021-03-08T23:03:00Z</dcterms:modified>
</cp:coreProperties>
</file>