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2" r:id="rId4"/>
    <p:sldId id="327" r:id="rId5"/>
    <p:sldId id="326" r:id="rId6"/>
    <p:sldId id="330" r:id="rId7"/>
    <p:sldId id="329" r:id="rId8"/>
    <p:sldId id="266" r:id="rId9"/>
    <p:sldId id="296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22E2B0-1963-403E-9A8C-D6EE1FFF48BB}">
          <p14:sldIdLst>
            <p14:sldId id="256"/>
            <p14:sldId id="257"/>
            <p14:sldId id="262"/>
            <p14:sldId id="327"/>
            <p14:sldId id="326"/>
            <p14:sldId id="330"/>
            <p14:sldId id="329"/>
            <p14:sldId id="266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 Coffman" initials="CC" lastIdx="1" clrIdx="0">
    <p:extLst>
      <p:ext uri="{19B8F6BF-5375-455C-9EA6-DF929625EA0E}">
        <p15:presenceInfo xmlns:p15="http://schemas.microsoft.com/office/powerpoint/2012/main" userId="395c5dd763efd1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70" autoAdjust="0"/>
    <p:restoredTop sz="99694" autoAdjust="0"/>
  </p:normalViewPr>
  <p:slideViewPr>
    <p:cSldViewPr snapToGrid="0" snapToObjects="1">
      <p:cViewPr varScale="1">
        <p:scale>
          <a:sx n="147" d="100"/>
          <a:sy n="147" d="100"/>
        </p:scale>
        <p:origin x="210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6" name="Picture 5" descr="NWU PPT Wide Opt 1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2500" y="-1342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608786" y="56696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3/9/2021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WU PPT Wide Opt 1_Maste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%5d" TargetMode="External"/><Relationship Id="rId13" Type="http://schemas.openxmlformats.org/officeDocument/2006/relationships/image" Target="../media/image8.png"/><Relationship Id="rId3" Type="http://schemas.openxmlformats.org/officeDocument/2006/relationships/hyperlink" Target="https://pypi.org/project/yfinance/" TargetMode="External"/><Relationship Id="rId7" Type="http://schemas.openxmlformats.org/officeDocument/2006/relationships/hyperlink" Target="https://www.kaggle.com/gpreda/reddit-wallstreetsbets-posts" TargetMode="External"/><Relationship Id="rId12" Type="http://schemas.openxmlformats.org/officeDocument/2006/relationships/image" Target="../media/image7.png"/><Relationship Id="rId2" Type="http://schemas.openxmlformats.org/officeDocument/2006/relationships/hyperlink" Target="https://github.com/CCC-GH/FinalProject-Stock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reddit.com/r/datasets/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www.reddit.com/dev/api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pypi.org/project/pandas-datareader/" TargetMode="External"/><Relationship Id="rId9" Type="http://schemas.openxmlformats.org/officeDocument/2006/relationships/hyperlink" Target="https://www.snowflake.com/" TargetMode="External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nowflake.com/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s://www.kaggle.com/gpreda/reddit-wallstreetsbets-post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reddit.com/r/datasets/" TargetMode="External"/><Relationship Id="rId5" Type="http://schemas.openxmlformats.org/officeDocument/2006/relationships/hyperlink" Target="https://www.reddit.com/dev/api" TargetMode="Externa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ortvolume.com/" TargetMode="External"/><Relationship Id="rId2" Type="http://schemas.openxmlformats.org/officeDocument/2006/relationships/hyperlink" Target="https://shortsqueeze.com/historical_short_interest_data.php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WU PPT Wide Opt 1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6500" y="1074371"/>
            <a:ext cx="7937499" cy="1102519"/>
          </a:xfrm>
        </p:spPr>
        <p:txBody>
          <a:bodyPr/>
          <a:lstStyle/>
          <a:p>
            <a:pPr algn="l"/>
            <a:r>
              <a:rPr lang="en-US" dirty="0"/>
              <a:t>Final Project (24.3)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6101" y="2176889"/>
            <a:ext cx="7237900" cy="131445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Stock Predictor – Price &amp; Media</a:t>
            </a: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A506B-67D0-4295-90D1-A2B0375105DA}"/>
              </a:ext>
            </a:extLst>
          </p:cNvPr>
          <p:cNvSpPr txBox="1">
            <a:spLocks/>
          </p:cNvSpPr>
          <p:nvPr/>
        </p:nvSpPr>
        <p:spPr>
          <a:xfrm>
            <a:off x="1828800" y="1885885"/>
            <a:ext cx="6505303" cy="26925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Brian Young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Carl Coffman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Push Palani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Steven Crutcher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256C9C-7038-492A-B268-D1E685294CC2}"/>
              </a:ext>
            </a:extLst>
          </p:cNvPr>
          <p:cNvSpPr txBox="1">
            <a:spLocks/>
          </p:cNvSpPr>
          <p:nvPr/>
        </p:nvSpPr>
        <p:spPr>
          <a:xfrm>
            <a:off x="809897" y="86541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dirty="0"/>
              <a:t>Agenda and Team Members</a:t>
            </a:r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FB98-7050-4567-81EF-5F3D129F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Final Project - Stocks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A8910-504E-4EC9-9F09-DAEE7BFED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650" y="2847279"/>
            <a:ext cx="3282950" cy="97045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Stock Predictor (ccc-gh.github.io) </a:t>
            </a:r>
            <a:r>
              <a:rPr lang="en-US" sz="900" dirty="0"/>
              <a:t>	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900" dirty="0">
                <a:hlinkClick r:id="rId2"/>
              </a:rPr>
              <a:t>https://ccc-gh.github.io/FinalProject-Stock/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900" dirty="0">
              <a:hlinkClick r:id="rId2"/>
            </a:endParaRPr>
          </a:p>
          <a:p>
            <a:pPr>
              <a:lnSpc>
                <a:spcPct val="90000"/>
              </a:lnSpc>
            </a:pPr>
            <a:r>
              <a:rPr lang="en-US" sz="1100" dirty="0"/>
              <a:t>GitHub Code Repository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900" dirty="0"/>
              <a:t>	</a:t>
            </a:r>
            <a:r>
              <a:rPr lang="en-US" sz="900" dirty="0">
                <a:hlinkClick r:id="rId2"/>
              </a:rPr>
              <a:t>https://github.com/CCC-GH/FinalProject-Stock</a:t>
            </a:r>
            <a:endParaRPr lang="en-US" sz="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57A4-C0B7-466E-BF35-A9ADF7D1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F3222A4-CD57-488C-9764-C6E33EC77475}"/>
              </a:ext>
            </a:extLst>
          </p:cNvPr>
          <p:cNvSpPr txBox="1">
            <a:spLocks/>
          </p:cNvSpPr>
          <p:nvPr/>
        </p:nvSpPr>
        <p:spPr>
          <a:xfrm>
            <a:off x="3992464" y="1490860"/>
            <a:ext cx="4649885" cy="2017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Used: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	</a:t>
            </a:r>
            <a:r>
              <a:rPr lang="en-US" sz="1100" dirty="0" err="1">
                <a:hlinkClick r:id="rId3"/>
              </a:rPr>
              <a:t>yfinance</a:t>
            </a:r>
            <a:r>
              <a:rPr lang="en-US" sz="1100" dirty="0"/>
              <a:t> - # Yahoo! Finance market data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900" dirty="0"/>
              <a:t>		$ pip install </a:t>
            </a:r>
            <a:r>
              <a:rPr lang="en-US" sz="900" dirty="0" err="1"/>
              <a:t>yfinance</a:t>
            </a:r>
            <a:endParaRPr lang="en-US" sz="9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900" dirty="0"/>
              <a:t>		import </a:t>
            </a:r>
            <a:r>
              <a:rPr lang="en-US" sz="900" dirty="0" err="1"/>
              <a:t>yfinance</a:t>
            </a:r>
            <a:endParaRPr lang="en-US" sz="900" dirty="0"/>
          </a:p>
          <a:p>
            <a:pPr marL="0" indent="0">
              <a:lnSpc>
                <a:spcPct val="90000"/>
              </a:lnSpc>
              <a:buNone/>
            </a:pPr>
            <a:endParaRPr lang="en-US" sz="500" dirty="0"/>
          </a:p>
          <a:p>
            <a:pPr>
              <a:lnSpc>
                <a:spcPct val="90000"/>
              </a:lnSpc>
            </a:pPr>
            <a:r>
              <a:rPr lang="en-US" sz="1100" dirty="0"/>
              <a:t>	</a:t>
            </a:r>
            <a:r>
              <a:rPr lang="en-US" sz="1100" dirty="0">
                <a:hlinkClick r:id="rId4"/>
              </a:rPr>
              <a:t>pandas-</a:t>
            </a:r>
            <a:r>
              <a:rPr lang="en-US" sz="1100" dirty="0" err="1">
                <a:hlinkClick r:id="rId4"/>
              </a:rPr>
              <a:t>datareader</a:t>
            </a:r>
            <a:r>
              <a:rPr lang="en-US" sz="1100" dirty="0"/>
              <a:t> – Tweet data feed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900" dirty="0"/>
              <a:t>		$pip install pandas-</a:t>
            </a:r>
            <a:r>
              <a:rPr lang="en-US" sz="900" dirty="0" err="1"/>
              <a:t>datareader</a:t>
            </a:r>
            <a:endParaRPr lang="en-US" sz="9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900" dirty="0"/>
              <a:t>		import </a:t>
            </a:r>
            <a:r>
              <a:rPr lang="en-US" sz="900" dirty="0" err="1"/>
              <a:t>pandas_datareader</a:t>
            </a:r>
            <a:endParaRPr lang="en-US" sz="900" dirty="0"/>
          </a:p>
          <a:p>
            <a:pPr marL="0" indent="0">
              <a:lnSpc>
                <a:spcPct val="90000"/>
              </a:lnSpc>
              <a:buNone/>
            </a:pPr>
            <a:endParaRPr lang="en-US" sz="500" dirty="0"/>
          </a:p>
          <a:p>
            <a:pPr>
              <a:lnSpc>
                <a:spcPct val="90000"/>
              </a:lnSpc>
            </a:pPr>
            <a:r>
              <a:rPr lang="en-US" sz="1100" dirty="0"/>
              <a:t>	</a:t>
            </a:r>
            <a:r>
              <a:rPr lang="en-US" sz="1100" dirty="0">
                <a:hlinkClick r:id="rId5"/>
              </a:rPr>
              <a:t>Reddit</a:t>
            </a:r>
            <a:r>
              <a:rPr lang="en-US" sz="1100" dirty="0"/>
              <a:t> – user-generated bulletins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sz="800" dirty="0">
                <a:hlinkClick r:id="rId6"/>
              </a:rPr>
              <a:t>https://www.reddit.com/r/datasets/</a:t>
            </a:r>
            <a:endParaRPr lang="en-US" sz="200" dirty="0"/>
          </a:p>
          <a:p>
            <a:pPr marL="914400" lvl="2" indent="0">
              <a:lnSpc>
                <a:spcPct val="90000"/>
              </a:lnSpc>
              <a:buNone/>
            </a:pPr>
            <a:endParaRPr lang="en-US" sz="500" dirty="0"/>
          </a:p>
          <a:p>
            <a:pPr>
              <a:lnSpc>
                <a:spcPct val="90000"/>
              </a:lnSpc>
            </a:pPr>
            <a:r>
              <a:rPr lang="en-US" sz="1100" dirty="0"/>
              <a:t>	</a:t>
            </a:r>
            <a:r>
              <a:rPr lang="en-US" sz="1100" dirty="0">
                <a:hlinkClick r:id="rId7"/>
              </a:rPr>
              <a:t>Kaggle</a:t>
            </a:r>
            <a:r>
              <a:rPr lang="en-US" sz="1100" dirty="0"/>
              <a:t> – </a:t>
            </a:r>
            <a:r>
              <a:rPr lang="en-US" sz="1100" dirty="0" err="1"/>
              <a:t>WallStreetBest</a:t>
            </a:r>
            <a:r>
              <a:rPr lang="en-US" sz="1100" dirty="0"/>
              <a:t> posts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sz="900" dirty="0">
                <a:hlinkClick r:id="rId8"/>
              </a:rPr>
              <a:t>https://www.kaggle.com/datasets</a:t>
            </a: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0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Reviewed: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	</a:t>
            </a:r>
            <a:r>
              <a:rPr lang="en-US" sz="1100" dirty="0">
                <a:hlinkClick r:id="rId9"/>
              </a:rPr>
              <a:t>snowflake</a:t>
            </a:r>
            <a:r>
              <a:rPr lang="en-US" sz="1100" dirty="0"/>
              <a:t> – great data cloud connectivity store/retrieve, but no 	access given to stock-shorting data.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>
                <a:sym typeface="Wingdings" panose="05000000000000000000" pitchFamily="2" charset="2"/>
              </a:rPr>
              <a:t>	</a:t>
            </a: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10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3F5D43D-0F7A-409D-A1A0-4E185EEC85B7}"/>
              </a:ext>
            </a:extLst>
          </p:cNvPr>
          <p:cNvSpPr txBox="1">
            <a:spLocks/>
          </p:cNvSpPr>
          <p:nvPr/>
        </p:nvSpPr>
        <p:spPr>
          <a:xfrm>
            <a:off x="3975100" y="1085849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Key Data 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CA042D-4A69-4EB9-B242-8EB2B3EDC5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91321" y="1793179"/>
            <a:ext cx="847857" cy="323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8D5262-1C03-4B46-BEB7-AB8E6350A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316658"/>
            <a:ext cx="3327400" cy="479822"/>
          </a:xfrm>
        </p:spPr>
        <p:txBody>
          <a:bodyPr/>
          <a:lstStyle/>
          <a:p>
            <a:r>
              <a:rPr lang="en-US" dirty="0"/>
              <a:t>Site Hosts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25F34D0-83F9-4710-AB71-33155AABA9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75320" y="3164780"/>
            <a:ext cx="723900" cy="323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C9EC9E-5C71-44EB-9C6F-DD0018C862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01589" y="2401899"/>
            <a:ext cx="432057" cy="4798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41029777-C980-4457-905B-A69678295BF2}"/>
              </a:ext>
            </a:extLst>
          </p:cNvPr>
          <p:cNvSpPr txBox="1">
            <a:spLocks/>
          </p:cNvSpPr>
          <p:nvPr/>
        </p:nvSpPr>
        <p:spPr>
          <a:xfrm>
            <a:off x="457200" y="1085849"/>
            <a:ext cx="3437947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Scope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1BECEC00-C765-4257-AFAC-3F4BEBA1C22E}"/>
              </a:ext>
            </a:extLst>
          </p:cNvPr>
          <p:cNvSpPr txBox="1">
            <a:spLocks/>
          </p:cNvSpPr>
          <p:nvPr/>
        </p:nvSpPr>
        <p:spPr>
          <a:xfrm>
            <a:off x="500699" y="1619049"/>
            <a:ext cx="3234722" cy="7081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Predict future stock price and how it may be influenced by social media noise – such as what had happened recently to GameStop and AMC.</a:t>
            </a:r>
            <a:endParaRPr lang="en-US" sz="1200" dirty="0"/>
          </a:p>
          <a:p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079CF36-3033-4042-B7CE-FDA334A22E4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75164" y="3771689"/>
            <a:ext cx="1080169" cy="2693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C134E6E-5194-4BAB-B987-63F80200F37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82247" y="3880940"/>
            <a:ext cx="1651000" cy="7415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C78AFFCF-7947-41BA-A6DA-13010A880046}"/>
              </a:ext>
            </a:extLst>
          </p:cNvPr>
          <p:cNvSpPr/>
          <p:nvPr/>
        </p:nvSpPr>
        <p:spPr>
          <a:xfrm rot="10800000">
            <a:off x="3914198" y="4278591"/>
            <a:ext cx="424297" cy="1528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FB98-7050-4567-81EF-5F3D129F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Social Media and Cloud Data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5702F7B-FD44-4CE8-ACD0-1B11D3724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797299" y="956255"/>
            <a:ext cx="3340101" cy="479822"/>
          </a:xfrm>
        </p:spPr>
        <p:txBody>
          <a:bodyPr>
            <a:normAutofit/>
          </a:bodyPr>
          <a:lstStyle/>
          <a:p>
            <a:r>
              <a:rPr lang="en-US" dirty="0"/>
              <a:t>Data Challenges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DE8453-C6E8-423E-B621-DF286B3A1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54399" y="1419506"/>
            <a:ext cx="4260850" cy="1018894"/>
          </a:xfrm>
        </p:spPr>
        <p:txBody>
          <a:bodyPr>
            <a:noAutofit/>
          </a:bodyPr>
          <a:lstStyle/>
          <a:p>
            <a:r>
              <a:rPr lang="en-US" sz="1100" dirty="0"/>
              <a:t>No historical warehouse for social media</a:t>
            </a:r>
          </a:p>
          <a:p>
            <a:r>
              <a:rPr lang="en-US" sz="1100" dirty="0"/>
              <a:t>Finding “free” historical data source for a particular stock’s short activity – current (.info) and </a:t>
            </a:r>
            <a:r>
              <a:rPr lang="en-US" sz="1100" dirty="0" err="1"/>
              <a:t>baic</a:t>
            </a:r>
            <a:r>
              <a:rPr lang="en-US" sz="1100" dirty="0"/>
              <a:t>-historical (.history) is made available: open, close, volume, high, low social activity or amount of noise and its trend.</a:t>
            </a:r>
          </a:p>
          <a:p>
            <a:pPr marL="0" indent="0">
              <a:buNone/>
            </a:pPr>
            <a:r>
              <a:rPr lang="en-US" sz="1100" dirty="0"/>
              <a:t> </a:t>
            </a:r>
          </a:p>
          <a:p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57A4-C0B7-466E-BF35-A9ADF7D1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81328B8-A29D-434B-9CD6-8427F47AC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290" y="2992829"/>
            <a:ext cx="2798881" cy="16870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2D2872E-B51A-4894-9D90-B7A9ACD84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46" y="1253316"/>
            <a:ext cx="2553404" cy="16142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D9585CA-A313-4DC5-AF7E-29C2E068D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290" y="2813443"/>
            <a:ext cx="3259108" cy="18014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D109D2B-711D-4959-B59F-62A7376B25FD}"/>
              </a:ext>
            </a:extLst>
          </p:cNvPr>
          <p:cNvSpPr txBox="1">
            <a:spLocks/>
          </p:cNvSpPr>
          <p:nvPr/>
        </p:nvSpPr>
        <p:spPr>
          <a:xfrm>
            <a:off x="409706" y="796267"/>
            <a:ext cx="3247893" cy="6628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11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hlinkClick r:id="rId5"/>
              </a:rPr>
              <a:t>Reddit</a:t>
            </a:r>
            <a:r>
              <a:rPr lang="en-US" sz="1100" dirty="0"/>
              <a:t> – </a:t>
            </a:r>
            <a:r>
              <a:rPr lang="en-US" sz="1100" dirty="0">
                <a:hlinkClick r:id="rId6"/>
              </a:rPr>
              <a:t>https://www.reddit.com/r/datasets/</a:t>
            </a:r>
            <a:r>
              <a:rPr lang="en-US" sz="1100" dirty="0"/>
              <a:t>	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1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E459C93-7D57-44BD-901D-F35E5758C63A}"/>
              </a:ext>
            </a:extLst>
          </p:cNvPr>
          <p:cNvSpPr txBox="1">
            <a:spLocks/>
          </p:cNvSpPr>
          <p:nvPr/>
        </p:nvSpPr>
        <p:spPr>
          <a:xfrm>
            <a:off x="276255" y="2992829"/>
            <a:ext cx="1502682" cy="13391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5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hlinkClick r:id="rId7"/>
              </a:rPr>
              <a:t>Kaggle</a:t>
            </a:r>
            <a:r>
              <a:rPr lang="en-US" sz="1100" dirty="0"/>
              <a:t> – </a:t>
            </a:r>
            <a:r>
              <a:rPr lang="en-US" sz="1100" dirty="0" err="1"/>
              <a:t>WallStreetBest</a:t>
            </a:r>
            <a:r>
              <a:rPr lang="en-US" sz="1100" dirty="0"/>
              <a:t> posts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3C7D977-82B3-4714-8185-4717A8F91FAB}"/>
              </a:ext>
            </a:extLst>
          </p:cNvPr>
          <p:cNvSpPr txBox="1">
            <a:spLocks/>
          </p:cNvSpPr>
          <p:nvPr/>
        </p:nvSpPr>
        <p:spPr>
          <a:xfrm>
            <a:off x="5194300" y="2323360"/>
            <a:ext cx="3543299" cy="547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hlinkClick r:id="rId8"/>
              </a:rPr>
              <a:t>snowflake</a:t>
            </a:r>
            <a:r>
              <a:rPr lang="en-US" sz="1100" dirty="0"/>
              <a:t> – Cloud Data/warehouse &amp; Market Data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>
                <a:sym typeface="Wingdings" panose="05000000000000000000" pitchFamily="2" charset="2"/>
              </a:rPr>
              <a:t>	</a:t>
            </a: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3484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FB98-7050-4567-81EF-5F3D129F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Libraries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57A4-C0B7-466E-BF35-A9ADF7D1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085D780-D21A-44AA-B8BD-F3CB87C5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8950" y="996052"/>
            <a:ext cx="3389313" cy="34806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linear_model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LinearRegression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tree 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DecisionTreeRegressor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model_selection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train_test_split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metrics 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mean_squared_error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*ARIMA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90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</a:t>
            </a:r>
            <a:r>
              <a:rPr lang="en-US" sz="9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opular and widely used statistical method for </a:t>
            </a:r>
            <a:r>
              <a:rPr lang="en-US" sz="900" b="1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 series forecasting</a:t>
            </a:r>
            <a:r>
              <a:rPr lang="en-US" sz="9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statsmodels.tsa.arima_model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import ARIMA</a:t>
            </a:r>
          </a:p>
          <a:p>
            <a:pPr marL="0" indent="0">
              <a:buNone/>
            </a:pPr>
            <a:endParaRPr lang="en-US" sz="5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Other: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import pandas as pd    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pandas.plotting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lag_plot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pandas.tseries.holiday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USFederalHolidayCalendar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pandas.tseries.offsets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CustomBusinessDay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pandas_datareader.data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DataReader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yfinance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yf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import datetime</a:t>
            </a:r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26F04997-C330-4C3B-9DC0-546218AF8388}"/>
              </a:ext>
            </a:extLst>
          </p:cNvPr>
          <p:cNvSpPr txBox="1">
            <a:spLocks/>
          </p:cNvSpPr>
          <p:nvPr/>
        </p:nvSpPr>
        <p:spPr>
          <a:xfrm>
            <a:off x="3975100" y="1331706"/>
            <a:ext cx="4799013" cy="26488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*ARIMA - </a:t>
            </a:r>
            <a:r>
              <a:rPr lang="en-US" sz="90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i="0" u="sng" dirty="0" err="1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900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uto</a:t>
            </a:r>
            <a:r>
              <a:rPr lang="en-US" sz="900" i="0" u="sng" dirty="0" err="1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900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egressive</a:t>
            </a:r>
            <a:r>
              <a:rPr lang="en-US" sz="90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i="0" u="sng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90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ntegrated </a:t>
            </a:r>
            <a:r>
              <a:rPr lang="en-US" sz="900" i="0" u="sng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90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oving </a:t>
            </a:r>
            <a:r>
              <a:rPr lang="en-US" sz="900" i="0" u="sng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90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verage:</a:t>
            </a:r>
          </a:p>
          <a:p>
            <a:pPr>
              <a:spcBef>
                <a:spcPts val="600"/>
              </a:spcBef>
            </a:pPr>
            <a:r>
              <a:rPr lang="en-US" sz="900" b="1" spc="-5" dirty="0">
                <a:solidFill>
                  <a:srgbClr val="11111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AR:&lt;Auto Regressive&gt; </a:t>
            </a:r>
            <a:r>
              <a:rPr lang="en-US" sz="9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uses the dependent relationship between an observation and some predefined number of lagged observations (also known as “time lag” or “lag”)</a:t>
            </a:r>
            <a:endParaRPr lang="en-US" sz="9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00" b="1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I:&lt; Integrated &gt;</a:t>
            </a:r>
            <a:r>
              <a:rPr lang="en-US" sz="9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model employs differencing of raw observations (e.g. it subtracts an observation from an observation at the previous time step) in order to make the time-series stationary</a:t>
            </a:r>
            <a:endParaRPr lang="en-US" sz="9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00" b="1" i="1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MA: &lt; Moving Average &gt; </a:t>
            </a:r>
            <a:r>
              <a:rPr lang="en-US" sz="9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model exploits the relationship between the residual error and the observations</a:t>
            </a:r>
            <a:endParaRPr lang="en-US" sz="900" spc="-5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>
              <a:spcBef>
                <a:spcPts val="126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sz="900" b="1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Model parameters </a:t>
            </a:r>
            <a:r>
              <a:rPr lang="en-US" sz="900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en-US" sz="9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expect as input parameters 3 arguments (</a:t>
            </a:r>
            <a:r>
              <a:rPr lang="en-US" sz="900" spc="-5" dirty="0" err="1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p,d,q</a:t>
            </a:r>
            <a:r>
              <a:rPr lang="en-US" sz="9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9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100"/>
              </a:spcBef>
              <a:spcAft>
                <a:spcPts val="1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00" b="1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sz="9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is the number of lag observations </a:t>
            </a:r>
            <a:r>
              <a:rPr lang="en-US" sz="900" i="1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(using 4 lags)</a:t>
            </a:r>
            <a:endParaRPr lang="en-US" sz="900" i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100"/>
              </a:spcBef>
              <a:spcAft>
                <a:spcPts val="1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00" b="1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sz="9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is the degree of differencing </a:t>
            </a:r>
            <a:r>
              <a:rPr lang="en-US" sz="900" i="1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(not-stationary, days,  so placed “1” in model)</a:t>
            </a:r>
            <a:endParaRPr lang="en-US" sz="900" i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100"/>
              </a:spcBef>
              <a:spcAft>
                <a:spcPts val="1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00" b="1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 </a:t>
            </a:r>
            <a:r>
              <a:rPr lang="en-US" sz="9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 the size/width of the moving average window</a:t>
            </a:r>
          </a:p>
          <a:p>
            <a:pPr marL="342900" marR="0" lvl="0" indent="-342900">
              <a:spcBef>
                <a:spcPts val="100"/>
              </a:spcBef>
              <a:spcAft>
                <a:spcPts val="1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900" spc="-5" dirty="0">
              <a:solidFill>
                <a:srgbClr val="29292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Font typeface="Arial"/>
              <a:buNone/>
            </a:pP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1F12E17-8B7C-4D13-823A-45D35FF8E628}"/>
              </a:ext>
            </a:extLst>
          </p:cNvPr>
          <p:cNvSpPr txBox="1">
            <a:spLocks/>
          </p:cNvSpPr>
          <p:nvPr/>
        </p:nvSpPr>
        <p:spPr>
          <a:xfrm>
            <a:off x="3814763" y="1025129"/>
            <a:ext cx="4630737" cy="3210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Linear Regression - Time Series Forecasting</a:t>
            </a:r>
          </a:p>
        </p:txBody>
      </p:sp>
    </p:spTree>
    <p:extLst>
      <p:ext uri="{BB962C8B-B14F-4D97-AF65-F5344CB8AC3E}">
        <p14:creationId xmlns:p14="http://schemas.microsoft.com/office/powerpoint/2010/main" val="322844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FB98-7050-4567-81EF-5F3D129F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ARIMA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57A4-C0B7-466E-BF35-A9ADF7D1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26F04997-C330-4C3B-9DC0-546218AF8388}"/>
              </a:ext>
            </a:extLst>
          </p:cNvPr>
          <p:cNvSpPr txBox="1">
            <a:spLocks/>
          </p:cNvSpPr>
          <p:nvPr/>
        </p:nvSpPr>
        <p:spPr>
          <a:xfrm>
            <a:off x="523607" y="2601315"/>
            <a:ext cx="4152155" cy="239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ARIMA Test - </a:t>
            </a:r>
            <a:r>
              <a:rPr lang="en-US" sz="90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75% data split test model to train/fit model</a:t>
            </a:r>
            <a:r>
              <a:rPr lang="en-US" sz="9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*10.2 MSE </a:t>
            </a:r>
          </a:p>
          <a:p>
            <a:pPr marL="0" indent="0">
              <a:buFont typeface="Arial"/>
              <a:buNone/>
            </a:pPr>
            <a:r>
              <a:rPr lang="en-US" sz="9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900" i="1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*note: average squared value across all the test set predictions</a:t>
            </a:r>
            <a:r>
              <a:rPr lang="en-US" sz="90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DCB017-138A-44E7-A59C-43E555F0C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104" y="4494885"/>
            <a:ext cx="4038600" cy="209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50014F-2629-458C-AE6C-EB59A9568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467" y="4126641"/>
            <a:ext cx="2581275" cy="266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2FC8BB-9B1A-4E4A-886D-A002FF3C7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43" y="2825193"/>
            <a:ext cx="3824287" cy="2838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1892E6-0191-4F95-AA99-95387EC76C20}"/>
              </a:ext>
            </a:extLst>
          </p:cNvPr>
          <p:cNvSpPr txBox="1"/>
          <p:nvPr/>
        </p:nvSpPr>
        <p:spPr>
          <a:xfrm>
            <a:off x="469580" y="1319531"/>
            <a:ext cx="1650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rgbClr val="292929"/>
                </a:solidFill>
                <a:effectLst/>
                <a:latin typeface="charter"/>
              </a:rPr>
              <a:t>ARIMA</a:t>
            </a:r>
            <a:r>
              <a:rPr lang="en-US" sz="1000" b="0" i="0" dirty="0">
                <a:solidFill>
                  <a:srgbClr val="292929"/>
                </a:solidFill>
                <a:effectLst/>
                <a:latin typeface="charter"/>
              </a:rPr>
              <a:t> is going to be a good model to be applied to this type of data (there is auto-correlation in the data).</a:t>
            </a:r>
            <a:endParaRPr lang="en-US" sz="1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A2DF98C-2BB9-46EC-AE32-6B3431972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21" y="3565102"/>
            <a:ext cx="3381375" cy="238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C833C7-A79D-4923-BEA8-F991F5687D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9390" y="2044873"/>
            <a:ext cx="3378144" cy="23996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1FEB01C-9F85-4F45-8BC0-A4746C6E58E4}"/>
              </a:ext>
            </a:extLst>
          </p:cNvPr>
          <p:cNvSpPr/>
          <p:nvPr/>
        </p:nvSpPr>
        <p:spPr>
          <a:xfrm rot="5400000">
            <a:off x="680927" y="3188060"/>
            <a:ext cx="460831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2999B5A-A2E2-4769-A34F-4B1137B00389}"/>
              </a:ext>
            </a:extLst>
          </p:cNvPr>
          <p:cNvSpPr/>
          <p:nvPr/>
        </p:nvSpPr>
        <p:spPr>
          <a:xfrm rot="5400000">
            <a:off x="1214303" y="3816400"/>
            <a:ext cx="327224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F3CA9A9-5D0F-4563-A4BB-F1A9B042E499}"/>
              </a:ext>
            </a:extLst>
          </p:cNvPr>
          <p:cNvSpPr/>
          <p:nvPr/>
        </p:nvSpPr>
        <p:spPr>
          <a:xfrm>
            <a:off x="3477742" y="4137408"/>
            <a:ext cx="1391648" cy="2559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75B1F30C-3AE8-4A09-988F-26F344460CB6}"/>
              </a:ext>
            </a:extLst>
          </p:cNvPr>
          <p:cNvSpPr txBox="1">
            <a:spLocks/>
          </p:cNvSpPr>
          <p:nvPr/>
        </p:nvSpPr>
        <p:spPr>
          <a:xfrm>
            <a:off x="498795" y="3156035"/>
            <a:ext cx="4345580" cy="239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 	ARIMA MSE - </a:t>
            </a:r>
            <a:r>
              <a:rPr lang="en-US" sz="90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*10.2 MSE</a:t>
            </a:r>
          </a:p>
          <a:p>
            <a:pPr marL="0" indent="0">
              <a:buFont typeface="Arial"/>
              <a:buNone/>
            </a:pPr>
            <a:r>
              <a:rPr lang="en-US" sz="9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	*</a:t>
            </a:r>
            <a:r>
              <a:rPr lang="en-US" sz="900" i="1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avg squared value across all the test set predictions</a:t>
            </a:r>
            <a:r>
              <a:rPr lang="en-US" sz="90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A0D80E-15DD-48DD-99C4-3DD8101090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4999" y="1031830"/>
            <a:ext cx="2367001" cy="15172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1A4073E5-0B26-4A43-940E-B776B5E9296E}"/>
              </a:ext>
            </a:extLst>
          </p:cNvPr>
          <p:cNvSpPr txBox="1">
            <a:spLocks/>
          </p:cNvSpPr>
          <p:nvPr/>
        </p:nvSpPr>
        <p:spPr>
          <a:xfrm>
            <a:off x="1125705" y="3859941"/>
            <a:ext cx="2352037" cy="239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 	p=4 lags, d=1 (not stationary)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A545E52-1E1E-4A31-A687-75EE75F566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8077" y="1028399"/>
            <a:ext cx="2529457" cy="9497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718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FB98-7050-4567-81EF-5F3D129F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Reddit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57A4-C0B7-466E-BF35-A9ADF7D1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16A2CFA-3F20-4686-BD25-3DB03CB28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98" y="1235749"/>
            <a:ext cx="3867150" cy="2524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C5D6319-078B-4A21-95F2-DAC8A797E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31" y="4075289"/>
            <a:ext cx="6896100" cy="466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A3CB27A-C135-4477-9CC3-AE8B674A1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786" y="1231006"/>
            <a:ext cx="3429000" cy="295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684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837073-5C1D-46BB-A1F0-03E5003E8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Additional historical stock data such as short activity to focus on potential GameStop(GME) or AMC activity.  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If data can’t be found, warehouse daily to build missing data – screen-scaping(beautiful-soup) is an option from sites such as </a:t>
            </a:r>
            <a:r>
              <a:rPr lang="en-US" sz="1800" dirty="0" err="1">
                <a:hlinkClick r:id="rId2"/>
              </a:rPr>
              <a:t>shortsqueeze</a:t>
            </a:r>
            <a:r>
              <a:rPr lang="en-US" sz="1800" dirty="0"/>
              <a:t> and/or </a:t>
            </a:r>
            <a:r>
              <a:rPr lang="en-US" sz="1800" dirty="0">
                <a:hlinkClick r:id="rId3"/>
              </a:rPr>
              <a:t>Daily Short Sale Volume</a:t>
            </a:r>
            <a:r>
              <a:rPr lang="en-US" sz="1800" dirty="0"/>
              <a:t>.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Further investigation of ARIMA model – test/track various P/D/Q configs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Reduce time grain to hourly, minute for automated trading/prescription reporting (take automatic action on report).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Build additional charts and dashboards to track multiple stocks.</a:t>
            </a:r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52665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29D272-CD8F-44E9-8790-217BC2FF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DC2AC3-222C-406D-B69B-1802F4ED9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26BAB-AD9D-4CD8-A7EA-15B31EA7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2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749</Words>
  <Application>Microsoft Office PowerPoint</Application>
  <PresentationFormat>On-screen Show (16:9)</PresentationFormat>
  <Paragraphs>110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charter</vt:lpstr>
      <vt:lpstr>Slack-Lato</vt:lpstr>
      <vt:lpstr>Symbol</vt:lpstr>
      <vt:lpstr>Office Theme</vt:lpstr>
      <vt:lpstr>Final Project (24.3)</vt:lpstr>
      <vt:lpstr> </vt:lpstr>
      <vt:lpstr>Final Project - Stocks</vt:lpstr>
      <vt:lpstr>Social Media and Cloud Data</vt:lpstr>
      <vt:lpstr>Libraries Used</vt:lpstr>
      <vt:lpstr>ARIMA Model</vt:lpstr>
      <vt:lpstr>Reddit Data</vt:lpstr>
      <vt:lpstr>Potential Next Steps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Carl Coffman</dc:creator>
  <cp:lastModifiedBy>Carl Coffman</cp:lastModifiedBy>
  <cp:revision>68</cp:revision>
  <dcterms:created xsi:type="dcterms:W3CDTF">2020-11-02T02:00:50Z</dcterms:created>
  <dcterms:modified xsi:type="dcterms:W3CDTF">2021-03-10T00:29:41Z</dcterms:modified>
</cp:coreProperties>
</file>