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326" r:id="rId5"/>
    <p:sldId id="276" r:id="rId6"/>
    <p:sldId id="301" r:id="rId7"/>
    <p:sldId id="266" r:id="rId8"/>
    <p:sldId id="296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22E2B0-1963-403E-9A8C-D6EE1FFF48BB}">
          <p14:sldIdLst>
            <p14:sldId id="256"/>
            <p14:sldId id="257"/>
            <p14:sldId id="262"/>
            <p14:sldId id="326"/>
            <p14:sldId id="276"/>
            <p14:sldId id="301"/>
            <p14:sldId id="266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70" autoAdjust="0"/>
    <p:restoredTop sz="99694" autoAdjust="0"/>
  </p:normalViewPr>
  <p:slideViewPr>
    <p:cSldViewPr snapToGrid="0" snapToObjects="1">
      <p:cViewPr varScale="1">
        <p:scale>
          <a:sx n="150" d="100"/>
          <a:sy n="150" d="100"/>
        </p:scale>
        <p:origin x="822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pic>
        <p:nvPicPr>
          <p:cNvPr id="6" name="Picture 5" descr="NWU PPT Wide Opt 1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2500" y="-13425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608786" y="566964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3/8/2021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3/8/2021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3/8/2021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WU PPT Wide Opt 1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3/8/2021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9169" y="4767263"/>
            <a:ext cx="59757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pypi.org/project/yfinance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hyperlink" Target="https://github.com/CCC-GH/FinalProject-Stock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s://www.snowflake.com/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pypi.org/project/pandas-datareader/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hyperlink" Target="https://pypi.org/project/yfinance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ortvolume.com/" TargetMode="External"/><Relationship Id="rId2" Type="http://schemas.openxmlformats.org/officeDocument/2006/relationships/hyperlink" Target="https://shortsqueeze.com/historical_short_interest_data.php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WU PPT Wide Opt 1_Cov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074371"/>
            <a:ext cx="7937499" cy="1102519"/>
          </a:xfrm>
        </p:spPr>
        <p:txBody>
          <a:bodyPr/>
          <a:lstStyle/>
          <a:p>
            <a:pPr algn="l"/>
            <a:r>
              <a:rPr lang="en-US" dirty="0"/>
              <a:t>Final Project (24.3)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101" y="2176889"/>
            <a:ext cx="7237900" cy="131445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Stock Predictor – Price &amp; Media</a:t>
            </a: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506B-67D0-4295-90D1-A2B0375105DA}"/>
              </a:ext>
            </a:extLst>
          </p:cNvPr>
          <p:cNvSpPr txBox="1">
            <a:spLocks/>
          </p:cNvSpPr>
          <p:nvPr/>
        </p:nvSpPr>
        <p:spPr>
          <a:xfrm>
            <a:off x="1828800" y="1885885"/>
            <a:ext cx="6505303" cy="26925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Brian Young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Carl Coffman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Push Palani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lack-Lato"/>
              </a:rPr>
              <a:t>Steven Crutcher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56C9C-7038-492A-B268-D1E685294CC2}"/>
              </a:ext>
            </a:extLst>
          </p:cNvPr>
          <p:cNvSpPr txBox="1">
            <a:spLocks/>
          </p:cNvSpPr>
          <p:nvPr/>
        </p:nvSpPr>
        <p:spPr>
          <a:xfrm>
            <a:off x="809897" y="86541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dirty="0"/>
              <a:t>Agenda and Team Members</a:t>
            </a:r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Final Project - Stocks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A8910-504E-4EC9-9F09-DAEE7BFED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650" y="1586706"/>
            <a:ext cx="3543300" cy="74513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Stock Predictor (ccc-gh.github.io) 	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900" dirty="0">
                <a:hlinkClick r:id="rId2"/>
              </a:rPr>
              <a:t>https://ccc-gh.github.io/FinalProject-Stock/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GitHub Code Repository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00" dirty="0"/>
              <a:t>	</a:t>
            </a:r>
            <a:r>
              <a:rPr lang="en-US" sz="900" dirty="0">
                <a:hlinkClick r:id="rId2"/>
              </a:rPr>
              <a:t>https://github.com/CCC-GH/FinalProject-Stock</a:t>
            </a:r>
            <a:endParaRPr lang="en-US" sz="9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5702F7B-FD44-4CE8-ACD0-1B11D3724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06885"/>
            <a:ext cx="4041775" cy="479822"/>
          </a:xfrm>
        </p:spPr>
        <p:txBody>
          <a:bodyPr>
            <a:normAutofit/>
          </a:bodyPr>
          <a:lstStyle/>
          <a:p>
            <a:r>
              <a:rPr lang="en-US" dirty="0"/>
              <a:t>Project Team Challenges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A5DE8453-C6E8-423E-B621-DF286B3A1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0" y="1586705"/>
            <a:ext cx="4260850" cy="2963466"/>
          </a:xfrm>
        </p:spPr>
        <p:txBody>
          <a:bodyPr>
            <a:normAutofit/>
          </a:bodyPr>
          <a:lstStyle/>
          <a:p>
            <a:r>
              <a:rPr lang="en-US" sz="1100" dirty="0"/>
              <a:t>Finding “free” historical data source for a particular stock’s short activity – current (.info) and basic-historical (.history) is made available: open, close, volume, high, low social activity or amount of noise and its trend.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3222A4-CD57-488C-9764-C6E33EC77475}"/>
              </a:ext>
            </a:extLst>
          </p:cNvPr>
          <p:cNvSpPr txBox="1">
            <a:spLocks/>
          </p:cNvSpPr>
          <p:nvPr/>
        </p:nvSpPr>
        <p:spPr>
          <a:xfrm>
            <a:off x="495300" y="2598538"/>
            <a:ext cx="4040188" cy="2017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Used: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 err="1">
                <a:hlinkClick r:id="rId3"/>
              </a:rPr>
              <a:t>yfinance</a:t>
            </a:r>
            <a:r>
              <a:rPr lang="en-US" sz="1100" dirty="0"/>
              <a:t> - # Yahoo! Finance market data 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	$ pip install </a:t>
            </a:r>
            <a:r>
              <a:rPr lang="en-US" sz="1100" dirty="0" err="1"/>
              <a:t>yfinance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	</a:t>
            </a:r>
            <a:r>
              <a:rPr lang="en-US" sz="1000" dirty="0"/>
              <a:t>import </a:t>
            </a:r>
            <a:r>
              <a:rPr lang="en-US" sz="1000" dirty="0" err="1"/>
              <a:t>yfinance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4"/>
              </a:rPr>
              <a:t>pandas-</a:t>
            </a:r>
            <a:r>
              <a:rPr lang="en-US" sz="1100" dirty="0" err="1">
                <a:hlinkClick r:id="rId4"/>
              </a:rPr>
              <a:t>datareader</a:t>
            </a:r>
            <a:r>
              <a:rPr lang="en-US" sz="1100" dirty="0"/>
              <a:t> – Tweet data feed for Twitter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		$pip install pandas-</a:t>
            </a:r>
            <a:r>
              <a:rPr lang="en-US" sz="1100" dirty="0" err="1"/>
              <a:t>datareader</a:t>
            </a: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100" dirty="0"/>
              <a:t>		import </a:t>
            </a:r>
            <a:r>
              <a:rPr lang="en-US" sz="1100" dirty="0" err="1"/>
              <a:t>pandas_datareader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  <a:r>
              <a:rPr lang="en-US" sz="1100" dirty="0">
                <a:hlinkClick r:id="rId5"/>
              </a:rPr>
              <a:t>snowflake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- </a:t>
            </a:r>
            <a:r>
              <a:rPr lang="en-US" sz="1100" dirty="0" err="1"/>
              <a:t>kaggal</a:t>
            </a:r>
            <a:r>
              <a:rPr lang="en-US" sz="1100" dirty="0"/>
              <a:t>/Reddit - download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- Reddit/API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>
                <a:sym typeface="Wingdings" panose="05000000000000000000" pitchFamily="2" charset="2"/>
              </a:rPr>
              <a:t>	</a:t>
            </a:r>
            <a:endParaRPr lang="en-US" sz="1100" dirty="0"/>
          </a:p>
          <a:p>
            <a:pPr marL="0" indent="0">
              <a:lnSpc>
                <a:spcPct val="90000"/>
              </a:lnSpc>
              <a:buFont typeface="Arial"/>
              <a:buNone/>
            </a:pPr>
            <a:r>
              <a:rPr lang="en-US" sz="1100" dirty="0"/>
              <a:t>	</a:t>
            </a:r>
          </a:p>
          <a:p>
            <a:pPr marL="0" indent="0">
              <a:lnSpc>
                <a:spcPct val="90000"/>
              </a:lnSpc>
              <a:buFont typeface="Arial"/>
              <a:buNone/>
            </a:pPr>
            <a:endParaRPr lang="en-US" sz="110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F5D43D-0F7A-409D-A1A0-4E185EEC85B7}"/>
              </a:ext>
            </a:extLst>
          </p:cNvPr>
          <p:cNvSpPr txBox="1">
            <a:spLocks/>
          </p:cNvSpPr>
          <p:nvPr/>
        </p:nvSpPr>
        <p:spPr>
          <a:xfrm>
            <a:off x="488950" y="2331839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Data 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CA042D-4A69-4EB9-B242-8EB2B3EDC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5171" y="3039169"/>
            <a:ext cx="847857" cy="32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8D5262-1C03-4B46-BEB7-AB8E6350A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Hosted Project Sites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B55EB7-6F32-4EAA-9E43-6C6BB02C53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945" y="1280321"/>
            <a:ext cx="3522341" cy="23318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1328B8-A29D-434B-9CD6-8427F47AC8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9519" y="501255"/>
            <a:ext cx="3160376" cy="2017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5F34D0-83F9-4710-AB71-33155AABA9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2173" y="3590527"/>
            <a:ext cx="723900" cy="323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2D2872E-B51A-4894-9D90-B7A9ACD840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67895" y="2780906"/>
            <a:ext cx="2874760" cy="20179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D9585CA-A313-4DC5-AF7E-29C2E068D8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76957" y="2218332"/>
            <a:ext cx="3799039" cy="2099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AB2783C-9DFC-49A1-9446-CA99A95348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5400" y="1235412"/>
            <a:ext cx="2898463" cy="14477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05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FB98-7050-4567-81EF-5F3D129F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Libraries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557A4-C0B7-466E-BF35-A9ADF7D1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9169" y="4767263"/>
            <a:ext cx="597573" cy="2738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085D780-D21A-44AA-B8BD-F3CB87C5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950" y="996052"/>
            <a:ext cx="3389313" cy="3480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linear_model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LinearRegression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tree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DecisionTreeRegressor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model_selection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train_test_split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metrics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mean_squared_error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*ARIMA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9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</a:t>
            </a:r>
            <a:r>
              <a:rPr lang="en-US" sz="9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opular and widely used statistical method for </a:t>
            </a:r>
            <a:r>
              <a:rPr lang="en-US" sz="9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series forecasting</a:t>
            </a:r>
            <a:r>
              <a:rPr lang="en-US" sz="9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statsmodels.tsa.arima_model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ARIMA</a:t>
            </a:r>
          </a:p>
          <a:p>
            <a:pPr marL="0" indent="0">
              <a:buNone/>
            </a:pPr>
            <a:endParaRPr lang="en-US" sz="9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Other: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pandas as pd   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pandas.plotting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lag_plot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pandas.tseries.holiday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USFederalHolidayCalendar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pandas.tseries.offsets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CustomBusinessDay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pandas_datareader.data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DataReader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yfinance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yf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import datetime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26F04997-C330-4C3B-9DC0-546218AF8388}"/>
              </a:ext>
            </a:extLst>
          </p:cNvPr>
          <p:cNvSpPr txBox="1">
            <a:spLocks/>
          </p:cNvSpPr>
          <p:nvPr/>
        </p:nvSpPr>
        <p:spPr>
          <a:xfrm>
            <a:off x="3975100" y="996052"/>
            <a:ext cx="4799013" cy="3347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*ARIMA - </a:t>
            </a:r>
            <a:r>
              <a:rPr lang="en-US" sz="10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i="0" dirty="0" err="1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AutoRegressive</a:t>
            </a:r>
            <a:r>
              <a:rPr lang="en-US" sz="100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Integrated Moving Average</a:t>
            </a:r>
            <a:endParaRPr lang="en-US" sz="1000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spc="-5" dirty="0">
                <a:solidFill>
                  <a:srgbClr val="11111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AR:&lt;Auto Regressive&gt; </a:t>
            </a:r>
            <a:r>
              <a:rPr lang="en-US" sz="10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uses the dependent relationship between an observation and some predefined number of lagged observations (also known as “time lag” or “lag”).</a:t>
            </a: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I:&lt; Integrated &gt;</a:t>
            </a:r>
            <a:r>
              <a:rPr lang="en-US" sz="10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model employs </a:t>
            </a:r>
            <a:r>
              <a:rPr lang="en-US" sz="10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differencing of raw observations</a:t>
            </a:r>
            <a:r>
              <a:rPr lang="en-US" sz="10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(e.g. it subtracts an observation from an observation at the previous time step) in order to make the time-series </a:t>
            </a:r>
            <a:r>
              <a:rPr lang="en-US" sz="10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stationary.MA</a:t>
            </a:r>
            <a:r>
              <a:rPr lang="en-US" sz="10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126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b="1" i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MA: &lt; Moving Average &gt; </a:t>
            </a:r>
            <a:r>
              <a:rPr lang="en-US" sz="10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 exploits the</a:t>
            </a:r>
            <a:r>
              <a:rPr lang="en-US" sz="10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relationship between the residual error and the observations.</a:t>
            </a:r>
            <a:endParaRPr lang="en-US" sz="1000" b="1" spc="-5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>
              <a:spcBef>
                <a:spcPts val="126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1000" b="1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 parameters </a:t>
            </a:r>
            <a:r>
              <a:rPr lang="en-US" sz="1000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sz="10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expect as input parameters 3 arguments (</a:t>
            </a:r>
            <a:r>
              <a:rPr lang="en-US" sz="1000" spc="-5" dirty="0" err="1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p,d,q</a:t>
            </a:r>
            <a:r>
              <a:rPr lang="en-US" sz="10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10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sz="10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is the </a:t>
            </a:r>
            <a:r>
              <a:rPr lang="en-US" sz="10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 of lag observations</a:t>
            </a: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10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sz="10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is the </a:t>
            </a:r>
            <a:r>
              <a:rPr lang="en-US" sz="10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degree of differencing</a:t>
            </a: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100"/>
              </a:spcBef>
              <a:spcAft>
                <a:spcPts val="1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 </a:t>
            </a:r>
            <a:r>
              <a:rPr lang="en-US" sz="1000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the </a:t>
            </a:r>
            <a:r>
              <a:rPr lang="en-US" sz="1000" b="1" spc="-5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size/width of the moving average window</a:t>
            </a: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44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3A16886-DB0D-4279-B6CE-6C8A1249649B}"/>
              </a:ext>
            </a:extLst>
          </p:cNvPr>
          <p:cNvSpPr/>
          <p:nvPr/>
        </p:nvSpPr>
        <p:spPr>
          <a:xfrm>
            <a:off x="5173456" y="1018599"/>
            <a:ext cx="1117734" cy="299826"/>
          </a:xfrm>
          <a:prstGeom prst="wedgeRectCallout">
            <a:avLst>
              <a:gd name="adj1" fmla="val -86076"/>
              <a:gd name="adj2" fmla="val 3656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Import Daily Stock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1668"/>
            <a:ext cx="7137400" cy="24172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 err="1">
                <a:hlinkClick r:id="rId2"/>
              </a:rPr>
              <a:t>yfinance</a:t>
            </a:r>
            <a:r>
              <a:rPr lang="en-US" sz="3200" dirty="0"/>
              <a:t> - # Yahoo! Finance market data </a:t>
            </a:r>
          </a:p>
          <a:p>
            <a:endParaRPr lang="en-US" dirty="0"/>
          </a:p>
          <a:p>
            <a:r>
              <a:rPr lang="en-US" dirty="0"/>
              <a:t>https://github.com/ranaroussi/yfinance</a:t>
            </a:r>
          </a:p>
          <a:p>
            <a:r>
              <a:rPr lang="en-US" dirty="0"/>
              <a:t> Install </a:t>
            </a:r>
            <a:r>
              <a:rPr lang="en-US" dirty="0" err="1"/>
              <a:t>yfinance</a:t>
            </a:r>
            <a:r>
              <a:rPr lang="en-US" dirty="0"/>
              <a:t> using pip:</a:t>
            </a:r>
          </a:p>
          <a:p>
            <a:pPr marL="0" indent="0">
              <a:buNone/>
            </a:pPr>
            <a:r>
              <a:rPr lang="en-US" dirty="0"/>
              <a:t>	  $ pip install </a:t>
            </a:r>
            <a:r>
              <a:rPr lang="en-US" dirty="0" err="1"/>
              <a:t>yfinance</a:t>
            </a:r>
            <a:r>
              <a:rPr lang="en-US" dirty="0"/>
              <a:t> --upgrade --no-cache-</a:t>
            </a:r>
            <a:r>
              <a:rPr lang="en-US" dirty="0" err="1"/>
              <a:t>dir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Requirements</a:t>
            </a:r>
          </a:p>
          <a:p>
            <a:r>
              <a:rPr lang="en-US" dirty="0"/>
              <a:t>  Python &gt;= 2.7, 3.4+</a:t>
            </a:r>
          </a:p>
          <a:p>
            <a:r>
              <a:rPr lang="en-US" dirty="0"/>
              <a:t>  Pandas &gt;=0.23.1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CDAB26-839C-4423-9A32-28B7FA19C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25" y="2920091"/>
            <a:ext cx="2289041" cy="1211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87352A8-8B74-4311-B6FE-F34E9C40C723}"/>
              </a:ext>
            </a:extLst>
          </p:cNvPr>
          <p:cNvSpPr/>
          <p:nvPr/>
        </p:nvSpPr>
        <p:spPr>
          <a:xfrm rot="5400000">
            <a:off x="6176318" y="2645277"/>
            <a:ext cx="424297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176FD6-EEDE-4DF3-BEFD-7DFD6A30C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947" y="1501060"/>
            <a:ext cx="3192028" cy="1198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AD226FA7-6C6A-4DFA-84C0-2E4EB5133A85}"/>
              </a:ext>
            </a:extLst>
          </p:cNvPr>
          <p:cNvSpPr/>
          <p:nvPr/>
        </p:nvSpPr>
        <p:spPr>
          <a:xfrm rot="1195432">
            <a:off x="4728701" y="1439420"/>
            <a:ext cx="565062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64B1A-F31D-4467-AAA4-C9BBD1293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163" y="1267267"/>
            <a:ext cx="3705958" cy="445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2C8DC6-5401-4AFC-82DD-2207DA987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111" y="4322866"/>
            <a:ext cx="6719136" cy="3069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2945142" y="3736962"/>
            <a:ext cx="1398258" cy="451934"/>
          </a:xfrm>
          <a:prstGeom prst="wedgeRectCallout">
            <a:avLst>
              <a:gd name="adj1" fmla="val 79136"/>
              <a:gd name="adj2" fmla="val 759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Each stock’s CSV data merged with complete CSV dataset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8CBBEA0-AAF4-401E-900D-36CA96287A44}"/>
              </a:ext>
            </a:extLst>
          </p:cNvPr>
          <p:cNvSpPr/>
          <p:nvPr/>
        </p:nvSpPr>
        <p:spPr>
          <a:xfrm>
            <a:off x="7546444" y="3587049"/>
            <a:ext cx="728552" cy="299826"/>
          </a:xfrm>
          <a:prstGeom prst="wedgeRectCallout">
            <a:avLst>
              <a:gd name="adj1" fmla="val -88977"/>
              <a:gd name="adj2" fmla="val -1751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Required Fields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0CAA4E0-D6BD-4462-9FA9-A2D604A52B25}"/>
              </a:ext>
            </a:extLst>
          </p:cNvPr>
          <p:cNvSpPr/>
          <p:nvPr/>
        </p:nvSpPr>
        <p:spPr>
          <a:xfrm rot="5400000">
            <a:off x="6113056" y="4119862"/>
            <a:ext cx="269106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CBC45-8EE9-4047-803C-306CA9C6D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310" y="174589"/>
            <a:ext cx="2297840" cy="947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DAA8D6-0FF0-4F13-9E5F-6168A7B5C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605" y="1525365"/>
            <a:ext cx="469464" cy="179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C8304D1F-84BE-445B-865D-AD6C81EC45BF}"/>
              </a:ext>
            </a:extLst>
          </p:cNvPr>
          <p:cNvSpPr/>
          <p:nvPr/>
        </p:nvSpPr>
        <p:spPr>
          <a:xfrm>
            <a:off x="7518604" y="2798428"/>
            <a:ext cx="605748" cy="299826"/>
          </a:xfrm>
          <a:prstGeom prst="wedgeRectCallout">
            <a:avLst>
              <a:gd name="adj1" fmla="val -28236"/>
              <a:gd name="adj2" fmla="val -910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389543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Merging Stock, Trend, and Tweet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2294-DAA7-4004-8EFD-36F55B70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952" y="935535"/>
            <a:ext cx="3864530" cy="1013671"/>
          </a:xfrm>
        </p:spPr>
        <p:txBody>
          <a:bodyPr>
            <a:noAutofit/>
          </a:bodyPr>
          <a:lstStyle/>
          <a:p>
            <a:r>
              <a:rPr lang="en-US" sz="1400" dirty="0"/>
              <a:t>Incoming dates are transformed, or Yearly/Weekly grains added to conform the time frequency to its lowest-time grain across both sources – weekly.</a:t>
            </a:r>
          </a:p>
          <a:p>
            <a:endParaRPr lang="en-US" sz="1400" dirty="0"/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96DFCE6E-2ECF-437A-A066-11B2FA473E47}"/>
              </a:ext>
            </a:extLst>
          </p:cNvPr>
          <p:cNvSpPr/>
          <p:nvPr/>
        </p:nvSpPr>
        <p:spPr>
          <a:xfrm>
            <a:off x="3290069" y="3571333"/>
            <a:ext cx="1398258" cy="451934"/>
          </a:xfrm>
          <a:prstGeom prst="wedgeRectCallout">
            <a:avLst>
              <a:gd name="adj1" fmla="val 19190"/>
              <a:gd name="adj2" fmla="val 8578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Stock CSV and Trend CSV data is merged to a single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BAE08-B392-4E44-A00F-874B510E7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1063230"/>
            <a:ext cx="4317312" cy="1749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DF67AC7C-1856-41A1-B123-48DF0E93AB70}"/>
              </a:ext>
            </a:extLst>
          </p:cNvPr>
          <p:cNvSpPr/>
          <p:nvPr/>
        </p:nvSpPr>
        <p:spPr>
          <a:xfrm>
            <a:off x="667518" y="3001935"/>
            <a:ext cx="1624831" cy="451934"/>
          </a:xfrm>
          <a:prstGeom prst="wedgeRectCallout">
            <a:avLst>
              <a:gd name="adj1" fmla="val 20392"/>
              <a:gd name="adj2" fmla="val -9547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Weekly grain converted to ISO, Monday start of week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76E6D0-7B12-4B64-9BC9-A06643D4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67" y="4186113"/>
            <a:ext cx="8559800" cy="390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26503CA-C28A-4A58-98EB-4F55454ADEE1}"/>
              </a:ext>
            </a:extLst>
          </p:cNvPr>
          <p:cNvSpPr/>
          <p:nvPr/>
        </p:nvSpPr>
        <p:spPr>
          <a:xfrm rot="5400000">
            <a:off x="1980622" y="3342492"/>
            <a:ext cx="1352141" cy="2932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6732C6-6E01-4536-BCFD-8E0E044E5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591" y="1906558"/>
            <a:ext cx="3680050" cy="21167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210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296CC1-D52C-4736-AB4E-1D2D2C75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Next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37073-5C1D-46BB-A1F0-03E5003E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Additional historical stock data such as short activity to focus on potential GameStop(GME) or AMC activity.  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If data can’t be found, warehouse daily to build missing data – screen-scaping(beautiful-soup) is an option from sites such as </a:t>
            </a:r>
            <a:r>
              <a:rPr lang="en-US" sz="1800" dirty="0" err="1">
                <a:hlinkClick r:id="rId2"/>
              </a:rPr>
              <a:t>shortsqueeze</a:t>
            </a:r>
            <a:r>
              <a:rPr lang="en-US" sz="1800" dirty="0"/>
              <a:t> and/or </a:t>
            </a:r>
            <a:r>
              <a:rPr lang="en-US" sz="1800" dirty="0">
                <a:hlinkClick r:id="rId3"/>
              </a:rPr>
              <a:t>Daily Short Sale Volume</a:t>
            </a:r>
            <a:r>
              <a:rPr lang="en-US" sz="1800" dirty="0"/>
              <a:t>.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Build additional charts and dashboards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Reduce time grain to hourly, minute for automated trading/prescription reporting (take automatic action on report).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266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29D272-CD8F-44E9-8790-217BC2FF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C2AC3-222C-406D-B69B-1802F4ED9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6BAB-AD9D-4CD8-A7EA-15B31EA7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626</Words>
  <Application>Microsoft Office PowerPoint</Application>
  <PresentationFormat>On-screen Show (16:9)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Slack-Lato</vt:lpstr>
      <vt:lpstr>Symbol</vt:lpstr>
      <vt:lpstr>Office Theme</vt:lpstr>
      <vt:lpstr>Final Project (24.3)</vt:lpstr>
      <vt:lpstr> </vt:lpstr>
      <vt:lpstr>Final Project - Stocks</vt:lpstr>
      <vt:lpstr>Libraries Used</vt:lpstr>
      <vt:lpstr>Stock Data</vt:lpstr>
      <vt:lpstr>Merging Stock, Trend, and Tweet Data</vt:lpstr>
      <vt:lpstr>Potential Next Steps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Carl Coffman</dc:creator>
  <cp:lastModifiedBy>Carl Coffman</cp:lastModifiedBy>
  <cp:revision>46</cp:revision>
  <dcterms:created xsi:type="dcterms:W3CDTF">2020-11-02T02:00:50Z</dcterms:created>
  <dcterms:modified xsi:type="dcterms:W3CDTF">2021-03-09T04:26:01Z</dcterms:modified>
</cp:coreProperties>
</file>