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327" r:id="rId5"/>
    <p:sldId id="326" r:id="rId6"/>
    <p:sldId id="330" r:id="rId7"/>
    <p:sldId id="331" r:id="rId8"/>
    <p:sldId id="329" r:id="rId9"/>
    <p:sldId id="266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327"/>
            <p14:sldId id="326"/>
            <p14:sldId id="330"/>
            <p14:sldId id="331"/>
            <p14:sldId id="329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 Coffman" initials="CC" lastIdx="1" clrIdx="0">
    <p:extLst>
      <p:ext uri="{19B8F6BF-5375-455C-9EA6-DF929625EA0E}">
        <p15:presenceInfo xmlns:p15="http://schemas.microsoft.com/office/powerpoint/2012/main" userId="395c5dd763efd1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55D91-986E-4C7B-96C8-B213E2033AFD}" v="8" dt="2021-03-10T00:52:4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Coffman" userId="395c5dd763efd17d" providerId="LiveId" clId="{5E355D91-986E-4C7B-96C8-B213E2033AFD}"/>
    <pc:docChg chg="undo custSel addSld modSld sldOrd">
      <pc:chgData name="Carl Coffman" userId="395c5dd763efd17d" providerId="LiveId" clId="{5E355D91-986E-4C7B-96C8-B213E2033AFD}" dt="2021-03-10T00:55:12.890" v="309" actId="14100"/>
      <pc:docMkLst>
        <pc:docMk/>
      </pc:docMkLst>
      <pc:sldChg chg="addSp delSp modSp mod">
        <pc:chgData name="Carl Coffman" userId="395c5dd763efd17d" providerId="LiveId" clId="{5E355D91-986E-4C7B-96C8-B213E2033AFD}" dt="2021-03-10T00:49:58.815" v="117" actId="21"/>
        <pc:sldMkLst>
          <pc:docMk/>
          <pc:sldMk cId="319056691" sldId="262"/>
        </pc:sldMkLst>
        <pc:picChg chg="mod">
          <ac:chgData name="Carl Coffman" userId="395c5dd763efd17d" providerId="LiveId" clId="{5E355D91-986E-4C7B-96C8-B213E2033AFD}" dt="2021-03-10T00:49:42.184" v="110" actId="1076"/>
          <ac:picMkLst>
            <pc:docMk/>
            <pc:sldMk cId="319056691" sldId="262"/>
            <ac:picMk id="6" creationId="{55CA042D-4A69-4EB9-B242-8EB2B3EDC5AC}"/>
          </ac:picMkLst>
        </pc:picChg>
        <pc:picChg chg="add del mod">
          <ac:chgData name="Carl Coffman" userId="395c5dd763efd17d" providerId="LiveId" clId="{5E355D91-986E-4C7B-96C8-B213E2033AFD}" dt="2021-03-10T00:49:58.815" v="117" actId="21"/>
          <ac:picMkLst>
            <pc:docMk/>
            <pc:sldMk cId="319056691" sldId="262"/>
            <ac:picMk id="16" creationId="{935E32E9-A59E-4A5E-9B89-4B9C30D612DC}"/>
          </ac:picMkLst>
        </pc:picChg>
      </pc:sldChg>
      <pc:sldChg chg="addSp delSp modSp mod">
        <pc:chgData name="Carl Coffman" userId="395c5dd763efd17d" providerId="LiveId" clId="{5E355D91-986E-4C7B-96C8-B213E2033AFD}" dt="2021-03-10T00:50:51.261" v="123" actId="21"/>
        <pc:sldMkLst>
          <pc:docMk/>
          <pc:sldMk cId="3228446187" sldId="326"/>
        </pc:sldMkLst>
        <pc:spChg chg="mod">
          <ac:chgData name="Carl Coffman" userId="395c5dd763efd17d" providerId="LiveId" clId="{5E355D91-986E-4C7B-96C8-B213E2033AFD}" dt="2021-03-10T00:46:08.272" v="45" actId="14100"/>
          <ac:spMkLst>
            <pc:docMk/>
            <pc:sldMk cId="3228446187" sldId="326"/>
            <ac:spMk id="19" creationId="{26F04997-C330-4C3B-9DC0-546218AF8388}"/>
          </ac:spMkLst>
        </pc:spChg>
        <pc:picChg chg="add del">
          <ac:chgData name="Carl Coffman" userId="395c5dd763efd17d" providerId="LiveId" clId="{5E355D91-986E-4C7B-96C8-B213E2033AFD}" dt="2021-03-10T00:46:15.255" v="47" actId="21"/>
          <ac:picMkLst>
            <pc:docMk/>
            <pc:sldMk cId="3228446187" sldId="326"/>
            <ac:picMk id="5" creationId="{8D448236-E265-4856-98F8-3A95646F6067}"/>
          </ac:picMkLst>
        </pc:picChg>
        <pc:picChg chg="add del mod">
          <ac:chgData name="Carl Coffman" userId="395c5dd763efd17d" providerId="LiveId" clId="{5E355D91-986E-4C7B-96C8-B213E2033AFD}" dt="2021-03-10T00:50:20.594" v="119" actId="478"/>
          <ac:picMkLst>
            <pc:docMk/>
            <pc:sldMk cId="3228446187" sldId="326"/>
            <ac:picMk id="8" creationId="{C9312FE7-9EC6-4CAC-AFD8-633917916881}"/>
          </ac:picMkLst>
        </pc:picChg>
        <pc:picChg chg="add del mod">
          <ac:chgData name="Carl Coffman" userId="395c5dd763efd17d" providerId="LiveId" clId="{5E355D91-986E-4C7B-96C8-B213E2033AFD}" dt="2021-03-10T00:48:14.444" v="64" actId="21"/>
          <ac:picMkLst>
            <pc:docMk/>
            <pc:sldMk cId="3228446187" sldId="326"/>
            <ac:picMk id="9" creationId="{98ADFD52-A651-481D-BDAC-773148D8D1C6}"/>
          </ac:picMkLst>
        </pc:picChg>
        <pc:picChg chg="add del mod">
          <ac:chgData name="Carl Coffman" userId="395c5dd763efd17d" providerId="LiveId" clId="{5E355D91-986E-4C7B-96C8-B213E2033AFD}" dt="2021-03-10T00:50:51.261" v="123" actId="21"/>
          <ac:picMkLst>
            <pc:docMk/>
            <pc:sldMk cId="3228446187" sldId="326"/>
            <ac:picMk id="12" creationId="{3B14AC29-245E-4B82-ADAD-779E8750C51A}"/>
          </ac:picMkLst>
        </pc:picChg>
      </pc:sldChg>
      <pc:sldChg chg="addSp modSp mod">
        <pc:chgData name="Carl Coffman" userId="395c5dd763efd17d" providerId="LiveId" clId="{5E355D91-986E-4C7B-96C8-B213E2033AFD}" dt="2021-03-10T00:55:12.890" v="309" actId="14100"/>
        <pc:sldMkLst>
          <pc:docMk/>
          <pc:sldMk cId="1234844693" sldId="327"/>
        </pc:sldMkLst>
        <pc:spChg chg="mod">
          <ac:chgData name="Carl Coffman" userId="395c5dd763efd17d" providerId="LiveId" clId="{5E355D91-986E-4C7B-96C8-B213E2033AFD}" dt="2021-03-10T00:50:48.321" v="122" actId="1076"/>
          <ac:spMkLst>
            <pc:docMk/>
            <pc:sldMk cId="1234844693" sldId="327"/>
            <ac:spMk id="11" creationId="{45702F7B-FD44-4CE8-ACD0-1B11D372421E}"/>
          </ac:spMkLst>
        </pc:spChg>
        <pc:spChg chg="mod">
          <ac:chgData name="Carl Coffman" userId="395c5dd763efd17d" providerId="LiveId" clId="{5E355D91-986E-4C7B-96C8-B213E2033AFD}" dt="2021-03-10T00:55:12.890" v="309" actId="14100"/>
          <ac:spMkLst>
            <pc:docMk/>
            <pc:sldMk cId="1234844693" sldId="327"/>
            <ac:spMk id="13" creationId="{A5DE8453-C6E8-423E-B621-DF286B3A12C1}"/>
          </ac:spMkLst>
        </pc:spChg>
        <pc:spChg chg="add mod">
          <ac:chgData name="Carl Coffman" userId="395c5dd763efd17d" providerId="LiveId" clId="{5E355D91-986E-4C7B-96C8-B213E2033AFD}" dt="2021-03-10T00:54:47.632" v="266" actId="1076"/>
          <ac:spMkLst>
            <pc:docMk/>
            <pc:sldMk cId="1234844693" sldId="327"/>
            <ac:spMk id="14" creationId="{F466EE8D-3AE8-4750-9A43-7379B335122B}"/>
          </ac:spMkLst>
        </pc:spChg>
        <pc:spChg chg="mod">
          <ac:chgData name="Carl Coffman" userId="395c5dd763efd17d" providerId="LiveId" clId="{5E355D91-986E-4C7B-96C8-B213E2033AFD}" dt="2021-03-10T00:51:11.608" v="128" actId="1076"/>
          <ac:spMkLst>
            <pc:docMk/>
            <pc:sldMk cId="1234844693" sldId="327"/>
            <ac:spMk id="27" creationId="{D3C7D977-82B3-4714-8185-4717A8F91FAB}"/>
          </ac:spMkLst>
        </pc:spChg>
        <pc:picChg chg="add mod">
          <ac:chgData name="Carl Coffman" userId="395c5dd763efd17d" providerId="LiveId" clId="{5E355D91-986E-4C7B-96C8-B213E2033AFD}" dt="2021-03-10T00:54:28.864" v="263" actId="1076"/>
          <ac:picMkLst>
            <pc:docMk/>
            <pc:sldMk cId="1234844693" sldId="327"/>
            <ac:picMk id="12" creationId="{580C9DE7-7125-4A6C-9001-8C2A9EAE14C3}"/>
          </ac:picMkLst>
        </pc:picChg>
        <pc:picChg chg="mod">
          <ac:chgData name="Carl Coffman" userId="395c5dd763efd17d" providerId="LiveId" clId="{5E355D91-986E-4C7B-96C8-B213E2033AFD}" dt="2021-03-10T00:52:44.421" v="234" actId="1076"/>
          <ac:picMkLst>
            <pc:docMk/>
            <pc:sldMk cId="1234844693" sldId="327"/>
            <ac:picMk id="16" creationId="{881328B8-A29D-434B-9CD6-8427F47AC88D}"/>
          </ac:picMkLst>
        </pc:picChg>
        <pc:picChg chg="mod">
          <ac:chgData name="Carl Coffman" userId="395c5dd763efd17d" providerId="LiveId" clId="{5E355D91-986E-4C7B-96C8-B213E2033AFD}" dt="2021-03-10T00:51:08.569" v="127" actId="1076"/>
          <ac:picMkLst>
            <pc:docMk/>
            <pc:sldMk cId="1234844693" sldId="327"/>
            <ac:picMk id="24" creationId="{FD9585CA-A313-4DC5-AF7E-29C2E068D8C2}"/>
          </ac:picMkLst>
        </pc:picChg>
      </pc:sldChg>
      <pc:sldChg chg="addSp delSp modSp mod ord">
        <pc:chgData name="Carl Coffman" userId="395c5dd763efd17d" providerId="LiveId" clId="{5E355D91-986E-4C7B-96C8-B213E2033AFD}" dt="2021-03-10T00:41:30.257" v="44"/>
        <pc:sldMkLst>
          <pc:docMk/>
          <pc:sldMk cId="2896842121" sldId="329"/>
        </pc:sldMkLst>
        <pc:spChg chg="mod">
          <ac:chgData name="Carl Coffman" userId="395c5dd763efd17d" providerId="LiveId" clId="{5E355D91-986E-4C7B-96C8-B213E2033AFD}" dt="2021-03-10T00:41:14.265" v="38" actId="20577"/>
          <ac:spMkLst>
            <pc:docMk/>
            <pc:sldMk cId="2896842121" sldId="329"/>
            <ac:spMk id="2" creationId="{727FFB98-7050-4567-81EF-5F3D129F901C}"/>
          </ac:spMkLst>
        </pc:spChg>
        <pc:picChg chg="add mod">
          <ac:chgData name="Carl Coffman" userId="395c5dd763efd17d" providerId="LiveId" clId="{5E355D91-986E-4C7B-96C8-B213E2033AFD}" dt="2021-03-10T00:41:20.377" v="41" actId="1076"/>
          <ac:picMkLst>
            <pc:docMk/>
            <pc:sldMk cId="2896842121" sldId="329"/>
            <ac:picMk id="5" creationId="{1FE32DDD-954B-4AA7-9A75-49389F914B0D}"/>
          </ac:picMkLst>
        </pc:picChg>
        <pc:picChg chg="del">
          <ac:chgData name="Carl Coffman" userId="395c5dd763efd17d" providerId="LiveId" clId="{5E355D91-986E-4C7B-96C8-B213E2033AFD}" dt="2021-03-10T00:41:08.824" v="34" actId="478"/>
          <ac:picMkLst>
            <pc:docMk/>
            <pc:sldMk cId="2896842121" sldId="329"/>
            <ac:picMk id="30" creationId="{916A2CFA-3F20-4686-BD25-3DB03CB2835B}"/>
          </ac:picMkLst>
        </pc:picChg>
        <pc:picChg chg="del">
          <ac:chgData name="Carl Coffman" userId="395c5dd763efd17d" providerId="LiveId" clId="{5E355D91-986E-4C7B-96C8-B213E2033AFD}" dt="2021-03-10T00:41:10.648" v="36" actId="478"/>
          <ac:picMkLst>
            <pc:docMk/>
            <pc:sldMk cId="2896842121" sldId="329"/>
            <ac:picMk id="31" creationId="{8C5D6319-078B-4A21-95F2-DAC8A797ED91}"/>
          </ac:picMkLst>
        </pc:picChg>
        <pc:picChg chg="del">
          <ac:chgData name="Carl Coffman" userId="395c5dd763efd17d" providerId="LiveId" clId="{5E355D91-986E-4C7B-96C8-B213E2033AFD}" dt="2021-03-10T00:41:09.680" v="35" actId="478"/>
          <ac:picMkLst>
            <pc:docMk/>
            <pc:sldMk cId="2896842121" sldId="329"/>
            <ac:picMk id="32" creationId="{EA3CB27A-C135-4477-9CC3-AE8B674A1F04}"/>
          </ac:picMkLst>
        </pc:picChg>
      </pc:sldChg>
      <pc:sldChg chg="addSp delSp modSp mod">
        <pc:chgData name="Carl Coffman" userId="395c5dd763efd17d" providerId="LiveId" clId="{5E355D91-986E-4C7B-96C8-B213E2033AFD}" dt="2021-03-10T00:49:17.488" v="103" actId="21"/>
        <pc:sldMkLst>
          <pc:docMk/>
          <pc:sldMk cId="1027188180" sldId="330"/>
        </pc:sldMkLst>
        <pc:spChg chg="mod">
          <ac:chgData name="Carl Coffman" userId="395c5dd763efd17d" providerId="LiveId" clId="{5E355D91-986E-4C7B-96C8-B213E2033AFD}" dt="2021-03-10T00:49:12.713" v="101" actId="6549"/>
          <ac:spMkLst>
            <pc:docMk/>
            <pc:sldMk cId="1027188180" sldId="330"/>
            <ac:spMk id="2" creationId="{727FFB98-7050-4567-81EF-5F3D129F901C}"/>
          </ac:spMkLst>
        </pc:spChg>
        <pc:picChg chg="add mod">
          <ac:chgData name="Carl Coffman" userId="395c5dd763efd17d" providerId="LiveId" clId="{5E355D91-986E-4C7B-96C8-B213E2033AFD}" dt="2021-03-10T00:48:50.056" v="73" actId="1076"/>
          <ac:picMkLst>
            <pc:docMk/>
            <pc:sldMk cId="1027188180" sldId="330"/>
            <ac:picMk id="6" creationId="{3CCD5961-A598-41FB-8716-40B0BA8C6405}"/>
          </ac:picMkLst>
        </pc:picChg>
        <pc:picChg chg="mod">
          <ac:chgData name="Carl Coffman" userId="395c5dd763efd17d" providerId="LiveId" clId="{5E355D91-986E-4C7B-96C8-B213E2033AFD}" dt="2021-03-10T00:47:56.408" v="59" actId="1076"/>
          <ac:picMkLst>
            <pc:docMk/>
            <pc:sldMk cId="1027188180" sldId="330"/>
            <ac:picMk id="17" creationId="{9CC833C7-A79D-4923-BEA8-F991F5687D6A}"/>
          </ac:picMkLst>
        </pc:picChg>
        <pc:picChg chg="add del mod">
          <ac:chgData name="Carl Coffman" userId="395c5dd763efd17d" providerId="LiveId" clId="{5E355D91-986E-4C7B-96C8-B213E2033AFD}" dt="2021-03-10T00:46:24.524" v="50" actId="21"/>
          <ac:picMkLst>
            <pc:docMk/>
            <pc:sldMk cId="1027188180" sldId="330"/>
            <ac:picMk id="20" creationId="{EA4F91FE-5B5E-4825-879F-4D9BEF9D9316}"/>
          </ac:picMkLst>
        </pc:picChg>
        <pc:picChg chg="add mod">
          <ac:chgData name="Carl Coffman" userId="395c5dd763efd17d" providerId="LiveId" clId="{5E355D91-986E-4C7B-96C8-B213E2033AFD}" dt="2021-03-10T00:48:50.056" v="73" actId="1076"/>
          <ac:picMkLst>
            <pc:docMk/>
            <pc:sldMk cId="1027188180" sldId="330"/>
            <ac:picMk id="23" creationId="{E2AC1AB5-CAAA-4152-8F23-6E9FC44D40E1}"/>
          </ac:picMkLst>
        </pc:picChg>
        <pc:picChg chg="del mod">
          <ac:chgData name="Carl Coffman" userId="395c5dd763efd17d" providerId="LiveId" clId="{5E355D91-986E-4C7B-96C8-B213E2033AFD}" dt="2021-03-10T00:49:17.488" v="103" actId="21"/>
          <ac:picMkLst>
            <pc:docMk/>
            <pc:sldMk cId="1027188180" sldId="330"/>
            <ac:picMk id="29" creationId="{AA545E52-1E1E-4A31-A687-75EE75F5668E}"/>
          </ac:picMkLst>
        </pc:picChg>
      </pc:sldChg>
      <pc:sldChg chg="delSp add mod">
        <pc:chgData name="Carl Coffman" userId="395c5dd763efd17d" providerId="LiveId" clId="{5E355D91-986E-4C7B-96C8-B213E2033AFD}" dt="2021-03-10T00:41:27.664" v="42" actId="478"/>
        <pc:sldMkLst>
          <pc:docMk/>
          <pc:sldMk cId="501622959" sldId="331"/>
        </pc:sldMkLst>
        <pc:picChg chg="del">
          <ac:chgData name="Carl Coffman" userId="395c5dd763efd17d" providerId="LiveId" clId="{5E355D91-986E-4C7B-96C8-B213E2033AFD}" dt="2021-03-10T00:41:27.664" v="42" actId="478"/>
          <ac:picMkLst>
            <pc:docMk/>
            <pc:sldMk cId="501622959" sldId="331"/>
            <ac:picMk id="5" creationId="{1FE32DDD-954B-4AA7-9A75-49389F914B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%5d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pypi.org/project/yfinance/" TargetMode="External"/><Relationship Id="rId7" Type="http://schemas.openxmlformats.org/officeDocument/2006/relationships/hyperlink" Target="https://www.kaggle.com/gpreda/reddit-wallstreetsbets-posts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github.com/CCC-GH/FinalProject-Stoc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reddit.com/dev/api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ypi.org/project/pandas-datareader/" TargetMode="External"/><Relationship Id="rId9" Type="http://schemas.openxmlformats.org/officeDocument/2006/relationships/hyperlink" Target="https://www.snowflake.com/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owflake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kaggle.com/gpreda/reddit-wallstreetsbets-pos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5" Type="http://schemas.openxmlformats.org/officeDocument/2006/relationships/hyperlink" Target="https://www.reddit.com/dev/api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rtvolume.com/" TargetMode="External"/><Relationship Id="rId2" Type="http://schemas.openxmlformats.org/officeDocument/2006/relationships/hyperlink" Target="https://shortsqueeze.com/historical_short_interest_data.ph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Final Project (24.3)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Predictor – Price &amp; Media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885885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Brian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Steven Crutcher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Final Project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650" y="2847279"/>
            <a:ext cx="3282950" cy="9704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Stock Predictor (ccc-gh.github.io) </a:t>
            </a:r>
            <a:r>
              <a:rPr lang="en-US" sz="900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 dirty="0">
                <a:hlinkClick r:id="rId2"/>
              </a:rPr>
              <a:t>https://ccc-gh.github.io/FinalProject-Stock/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900" dirty="0"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1100" dirty="0"/>
              <a:t>GitHub Code Repository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</a:t>
            </a:r>
            <a:r>
              <a:rPr lang="en-US" sz="900" dirty="0">
                <a:hlinkClick r:id="rId2"/>
              </a:rPr>
              <a:t>https://github.com/CCC-GH/FinalProject-Stock</a:t>
            </a: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3992464" y="1490860"/>
            <a:ext cx="4649885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 pip install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pandas-</a:t>
            </a:r>
            <a:r>
              <a:rPr lang="en-US" sz="1100" dirty="0" err="1">
                <a:hlinkClick r:id="rId4"/>
              </a:rPr>
              <a:t>datareader</a:t>
            </a:r>
            <a:r>
              <a:rPr lang="en-US" sz="1100" dirty="0"/>
              <a:t> – Tweet data feed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$pip install pandas-</a:t>
            </a:r>
            <a:r>
              <a:rPr lang="en-US" sz="900" dirty="0" err="1"/>
              <a:t>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pandas_datareader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user-generated bulletins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800" dirty="0">
                <a:hlinkClick r:id="rId6"/>
              </a:rPr>
              <a:t>https://www.reddit.com/r/datasets/</a:t>
            </a:r>
            <a:endParaRPr lang="en-US" sz="200" dirty="0"/>
          </a:p>
          <a:p>
            <a:pPr marL="914400" lvl="2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900" dirty="0">
                <a:hlinkClick r:id="rId8"/>
              </a:rPr>
              <a:t>https://www.kaggle.com/datasets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Reviewed: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9"/>
              </a:rPr>
              <a:t>snowflake</a:t>
            </a:r>
            <a:r>
              <a:rPr lang="en-US" sz="1100" dirty="0"/>
              <a:t> – great data cloud connectivity store/retrieve, but no 	access given to stock-shorting data.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3975100" y="108584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319" y="1906289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D5262-1C03-4B46-BEB7-AB8E6350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16658"/>
            <a:ext cx="3327400" cy="479822"/>
          </a:xfrm>
        </p:spPr>
        <p:txBody>
          <a:bodyPr/>
          <a:lstStyle/>
          <a:p>
            <a:r>
              <a:rPr lang="en-US" dirty="0"/>
              <a:t>Site Hosts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F34D0-83F9-4710-AB71-33155AABA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320" y="3164780"/>
            <a:ext cx="723900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9EC9E-5C71-44EB-9C6F-DD0018C86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1589" y="2401899"/>
            <a:ext cx="432057" cy="479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1029777-C980-4457-905B-A69678295BF2}"/>
              </a:ext>
            </a:extLst>
          </p:cNvPr>
          <p:cNvSpPr txBox="1">
            <a:spLocks/>
          </p:cNvSpPr>
          <p:nvPr/>
        </p:nvSpPr>
        <p:spPr>
          <a:xfrm>
            <a:off x="457200" y="1085849"/>
            <a:ext cx="343794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Scope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BECEC00-C765-4257-AFAC-3F4BEBA1C22E}"/>
              </a:ext>
            </a:extLst>
          </p:cNvPr>
          <p:cNvSpPr txBox="1">
            <a:spLocks/>
          </p:cNvSpPr>
          <p:nvPr/>
        </p:nvSpPr>
        <p:spPr>
          <a:xfrm>
            <a:off x="500699" y="1619049"/>
            <a:ext cx="3234722" cy="708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Predict future stock price and how it may be influenced by social media noise – such as what had happened recently to GameStop and AMC.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79CF36-3033-4042-B7CE-FDA334A22E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5164" y="3771689"/>
            <a:ext cx="1080169" cy="269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134E6E-5194-4BAB-B987-63F80200F3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2247" y="3880940"/>
            <a:ext cx="1651000" cy="741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8AFFCF-7947-41BA-A6DA-13010A880046}"/>
              </a:ext>
            </a:extLst>
          </p:cNvPr>
          <p:cNvSpPr/>
          <p:nvPr/>
        </p:nvSpPr>
        <p:spPr>
          <a:xfrm rot="10800000">
            <a:off x="3914198" y="4278591"/>
            <a:ext cx="424297" cy="152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Social Media and Cloud Data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5239" y="956255"/>
            <a:ext cx="3340101" cy="479822"/>
          </a:xfrm>
        </p:spPr>
        <p:txBody>
          <a:bodyPr>
            <a:normAutofit/>
          </a:bodyPr>
          <a:lstStyle/>
          <a:p>
            <a:r>
              <a:rPr lang="en-US" dirty="0"/>
              <a:t>Data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47105" y="1459152"/>
            <a:ext cx="3259032" cy="1200475"/>
          </a:xfrm>
        </p:spPr>
        <p:txBody>
          <a:bodyPr>
            <a:noAutofit/>
          </a:bodyPr>
          <a:lstStyle/>
          <a:p>
            <a:r>
              <a:rPr lang="en-US" sz="1100" dirty="0"/>
              <a:t>No significant, historical warehouse for social media data.</a:t>
            </a:r>
          </a:p>
          <a:p>
            <a:r>
              <a:rPr lang="en-US" sz="1100" dirty="0"/>
              <a:t>Finding “free” historical data source for a particular stock’s short activity – current (.info) and basic-historical is made available; Open, High, Low, Close, Volume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1328B8-A29D-434B-9CD6-8427F47A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0" y="2992829"/>
            <a:ext cx="2798881" cy="1687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D2872E-B51A-4894-9D90-B7A9ACD8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6" y="1253316"/>
            <a:ext cx="2553404" cy="161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9585CA-A313-4DC5-AF7E-29C2E068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00" y="2904532"/>
            <a:ext cx="3259108" cy="1801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D109D2B-711D-4959-B59F-62A7376B25FD}"/>
              </a:ext>
            </a:extLst>
          </p:cNvPr>
          <p:cNvSpPr txBox="1">
            <a:spLocks/>
          </p:cNvSpPr>
          <p:nvPr/>
        </p:nvSpPr>
        <p:spPr>
          <a:xfrm>
            <a:off x="409706" y="796267"/>
            <a:ext cx="3247893" cy="66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</a:t>
            </a:r>
            <a:r>
              <a:rPr lang="en-US" sz="1100" dirty="0">
                <a:hlinkClick r:id="rId6"/>
              </a:rPr>
              <a:t>https://www.reddit.com/r/datasets/</a:t>
            </a: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E459C93-7D57-44BD-901D-F35E5758C63A}"/>
              </a:ext>
            </a:extLst>
          </p:cNvPr>
          <p:cNvSpPr txBox="1">
            <a:spLocks/>
          </p:cNvSpPr>
          <p:nvPr/>
        </p:nvSpPr>
        <p:spPr>
          <a:xfrm>
            <a:off x="276255" y="2992829"/>
            <a:ext cx="1502682" cy="133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3C7D977-82B3-4714-8185-4717A8F91FAB}"/>
              </a:ext>
            </a:extLst>
          </p:cNvPr>
          <p:cNvSpPr txBox="1">
            <a:spLocks/>
          </p:cNvSpPr>
          <p:nvPr/>
        </p:nvSpPr>
        <p:spPr>
          <a:xfrm>
            <a:off x="5143501" y="2445763"/>
            <a:ext cx="3543299" cy="547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8"/>
              </a:rPr>
              <a:t>snowflake</a:t>
            </a:r>
            <a:r>
              <a:rPr lang="en-US" sz="1100" dirty="0"/>
              <a:t> – Cloud Data/warehouse &amp; Market Data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C9DE7-7125-4A6C-9001-8C2A9EAE1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6137" y="1521998"/>
            <a:ext cx="2333767" cy="876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6EE8D-3AE8-4750-9A43-7379B335122B}"/>
              </a:ext>
            </a:extLst>
          </p:cNvPr>
          <p:cNvSpPr/>
          <p:nvPr/>
        </p:nvSpPr>
        <p:spPr>
          <a:xfrm>
            <a:off x="5827740" y="2164664"/>
            <a:ext cx="578397" cy="255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5D780-D21A-44AA-B8BD-F3CB87C5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50" y="996052"/>
            <a:ext cx="3389313" cy="348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tree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model_selection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metrics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opular and widely used statistical method for </a:t>
            </a:r>
            <a:r>
              <a:rPr lang="en-US" sz="9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statsmodels.tsa.arima_model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ARIMA</a:t>
            </a:r>
          </a:p>
          <a:p>
            <a:pPr marL="0" indent="0">
              <a:buNone/>
            </a:pP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Other: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   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pandas.plotting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lag_plot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pandas.tseries.holiday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USFederalHolidayCalendar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pandas.tseries.offsets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CustomBusinessDay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pandas_datareader.data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datetime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3975100" y="1331707"/>
            <a:ext cx="4799013" cy="2427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egressive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oving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verage:</a:t>
            </a:r>
          </a:p>
          <a:p>
            <a:pPr>
              <a:spcBef>
                <a:spcPts val="600"/>
              </a:spcBef>
            </a:pPr>
            <a:r>
              <a:rPr lang="en-US" sz="900" b="1" spc="-5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AR:&lt;Auto Regressive&gt;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the dependent relationship between an observation and some predefined number of lagged observations (also known as “time lag” or “lag”)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I:&lt; Integrated &gt;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model employs differencing of raw observations (e.g. it subtracts an observation from an observation at the previous time step) in order to make the time-series stationary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MA: &lt; Moving Average &gt;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exploits the relationship between the residual error and the observations</a:t>
            </a:r>
            <a:endParaRPr lang="en-US" sz="900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126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900" b="1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parameters </a:t>
            </a:r>
            <a:r>
              <a:rPr lang="en-US" sz="90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 as input parameters 3 arguments (</a:t>
            </a:r>
            <a:r>
              <a:rPr lang="en-US" sz="900" spc="-5" dirty="0" err="1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p,d,q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number of lag observations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(using 4 lags)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degree of differencing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(not-stationary, days,  so placed “1” in model)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 size/width of the moving average window</a:t>
            </a: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900" spc="-5" dirty="0">
              <a:solidFill>
                <a:srgbClr val="29292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1F12E17-8B7C-4D13-823A-45D35FF8E628}"/>
              </a:ext>
            </a:extLst>
          </p:cNvPr>
          <p:cNvSpPr txBox="1">
            <a:spLocks/>
          </p:cNvSpPr>
          <p:nvPr/>
        </p:nvSpPr>
        <p:spPr>
          <a:xfrm>
            <a:off x="3814763" y="1025129"/>
            <a:ext cx="4630737" cy="321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Linear Regression - 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2284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ARIMA/Linear </a:t>
            </a:r>
            <a:r>
              <a:rPr lang="en-US" dirty="0" err="1"/>
              <a:t>Regresionl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523607" y="2601315"/>
            <a:ext cx="4152155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ARIMA Test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75% data split test model to train/fit model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*10.2 MSE 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 average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B017-138A-44E7-A59C-43E555F0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4" y="4494885"/>
            <a:ext cx="4038600" cy="2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0014F-2629-458C-AE6C-EB59A956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67" y="4126641"/>
            <a:ext cx="258127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FC8BB-9B1A-4E4A-886D-A002FF3C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3" y="2825193"/>
            <a:ext cx="3824287" cy="283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1892E6-0191-4F95-AA99-95387EC76C20}"/>
              </a:ext>
            </a:extLst>
          </p:cNvPr>
          <p:cNvSpPr txBox="1"/>
          <p:nvPr/>
        </p:nvSpPr>
        <p:spPr>
          <a:xfrm>
            <a:off x="469580" y="1319531"/>
            <a:ext cx="1650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92929"/>
                </a:solidFill>
                <a:effectLst/>
                <a:latin typeface="charter"/>
              </a:rPr>
              <a:t>ARIMA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 is going to be a good model to be applied to this type of data (there is auto-correlation in the data).</a:t>
            </a:r>
            <a:endParaRPr lang="en-US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DF98C-2BB9-46EC-AE32-6B3431972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1" y="3565102"/>
            <a:ext cx="3381375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C833C7-A79D-4923-BEA8-F991F5687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390" y="2079720"/>
            <a:ext cx="3297578" cy="2342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FEB01C-9F85-4F45-8BC0-A4746C6E58E4}"/>
              </a:ext>
            </a:extLst>
          </p:cNvPr>
          <p:cNvSpPr/>
          <p:nvPr/>
        </p:nvSpPr>
        <p:spPr>
          <a:xfrm rot="5400000">
            <a:off x="680927" y="3188060"/>
            <a:ext cx="46083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999B5A-A2E2-4769-A34F-4B1137B00389}"/>
              </a:ext>
            </a:extLst>
          </p:cNvPr>
          <p:cNvSpPr/>
          <p:nvPr/>
        </p:nvSpPr>
        <p:spPr>
          <a:xfrm rot="5400000">
            <a:off x="1214303" y="3816400"/>
            <a:ext cx="327224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3CA9A9-5D0F-4563-A4BB-F1A9B042E499}"/>
              </a:ext>
            </a:extLst>
          </p:cNvPr>
          <p:cNvSpPr/>
          <p:nvPr/>
        </p:nvSpPr>
        <p:spPr>
          <a:xfrm>
            <a:off x="3477742" y="4137408"/>
            <a:ext cx="1391648" cy="255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75B1F30C-3AE8-4A09-988F-26F344460CB6}"/>
              </a:ext>
            </a:extLst>
          </p:cNvPr>
          <p:cNvSpPr txBox="1">
            <a:spLocks/>
          </p:cNvSpPr>
          <p:nvPr/>
        </p:nvSpPr>
        <p:spPr>
          <a:xfrm>
            <a:off x="498795" y="3156035"/>
            <a:ext cx="4345580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ARIMA MSE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*10.2 MSE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*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avg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A0D80E-15DD-48DD-99C4-3DD810109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999" y="1031830"/>
            <a:ext cx="2367001" cy="1517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1A4073E5-0B26-4A43-940E-B776B5E9296E}"/>
              </a:ext>
            </a:extLst>
          </p:cNvPr>
          <p:cNvSpPr txBox="1">
            <a:spLocks/>
          </p:cNvSpPr>
          <p:nvPr/>
        </p:nvSpPr>
        <p:spPr>
          <a:xfrm>
            <a:off x="1125705" y="3859941"/>
            <a:ext cx="2352037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p=4 lags, d=1 (not stationary)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D5961-A598-41FB-8716-40B0BA8C6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9390" y="1141687"/>
            <a:ext cx="3241675" cy="78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AC1AB5-CAAA-4152-8F23-6E9FC44D4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8477" y="1632608"/>
            <a:ext cx="1766132" cy="2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Reddit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6A2CFA-3F20-4686-BD25-3DB03CB2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8" y="1235749"/>
            <a:ext cx="3867150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5D6319-078B-4A21-95F2-DAC8A797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1" y="4075289"/>
            <a:ext cx="6896100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3CB27A-C135-4477-9CC3-AE8B674A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86" y="1231006"/>
            <a:ext cx="342900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6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Stock Predictor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32DDD-954B-4AA7-9A75-49389F91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4" y="1063229"/>
            <a:ext cx="5610911" cy="3403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84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Additional historical stock data such as short activity to focus on potential GameStop(GME) or AMC activity.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data can’t be found, warehouse daily to build missing data – screen-scaping(beautiful-soup) is an option from sites such as </a:t>
            </a:r>
            <a:r>
              <a:rPr lang="en-US" sz="1800" dirty="0" err="1">
                <a:hlinkClick r:id="rId2"/>
              </a:rPr>
              <a:t>shortsqueeze</a:t>
            </a:r>
            <a:r>
              <a:rPr lang="en-US" sz="1800" dirty="0"/>
              <a:t> and/or </a:t>
            </a:r>
            <a:r>
              <a:rPr lang="en-US" sz="1800" dirty="0">
                <a:hlinkClick r:id="rId3"/>
              </a:rPr>
              <a:t>Daily Short Sale Volume</a:t>
            </a:r>
            <a:r>
              <a:rPr lang="en-US" sz="1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Further investigation of ARIMA model – test/track various P/D/Q configs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charts and dashboards to track multiple stocks.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746</Words>
  <Application>Microsoft Office PowerPoint</Application>
  <PresentationFormat>On-screen Show (16:9)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charter</vt:lpstr>
      <vt:lpstr>Slack-Lato</vt:lpstr>
      <vt:lpstr>Symbol</vt:lpstr>
      <vt:lpstr>Office Theme</vt:lpstr>
      <vt:lpstr>Final Project (24.3)</vt:lpstr>
      <vt:lpstr> </vt:lpstr>
      <vt:lpstr>Final Project - Stocks</vt:lpstr>
      <vt:lpstr>Social Media and Cloud Data</vt:lpstr>
      <vt:lpstr>Libraries Used</vt:lpstr>
      <vt:lpstr>ARIMA/Linear Regresionl</vt:lpstr>
      <vt:lpstr>Reddit Data</vt:lpstr>
      <vt:lpstr>Stock Predictor Web Page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68</cp:revision>
  <dcterms:created xsi:type="dcterms:W3CDTF">2020-11-02T02:00:50Z</dcterms:created>
  <dcterms:modified xsi:type="dcterms:W3CDTF">2021-03-10T00:55:19Z</dcterms:modified>
</cp:coreProperties>
</file>