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2" r:id="rId4"/>
    <p:sldId id="326" r:id="rId5"/>
    <p:sldId id="276" r:id="rId6"/>
    <p:sldId id="324" r:id="rId7"/>
    <p:sldId id="325" r:id="rId8"/>
    <p:sldId id="300" r:id="rId9"/>
    <p:sldId id="302" r:id="rId10"/>
    <p:sldId id="301" r:id="rId11"/>
    <p:sldId id="266" r:id="rId12"/>
    <p:sldId id="296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326"/>
            <p14:sldId id="276"/>
            <p14:sldId id="324"/>
            <p14:sldId id="325"/>
            <p14:sldId id="300"/>
            <p14:sldId id="302"/>
            <p14:sldId id="301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82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rtvolume.com/" TargetMode="External"/><Relationship Id="rId2" Type="http://schemas.openxmlformats.org/officeDocument/2006/relationships/hyperlink" Target="https://shortsqueeze.com/historical_short_interest_data.php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yfinance/" TargetMode="External"/><Relationship Id="rId2" Type="http://schemas.openxmlformats.org/officeDocument/2006/relationships/hyperlink" Target="https://github.com/CCC-GH/FinalProject-Stoc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pypi.org/project/pandas-datareader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ovetux.eu/2015/02/18/cambiare-la-dimensione-del-puntatore-del-mouse-in-ubuntu-14-10/" TargetMode="External"/><Relationship Id="rId13" Type="http://schemas.openxmlformats.org/officeDocument/2006/relationships/image" Target="../media/image22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7.png"/><Relationship Id="rId10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hyperlink" Target="https://pypi.org/project/pytrend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hyperlink" Target="https://github.com/twintproject/twin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Final Project (24.3)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Predictor – Price &amp; Media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Merging Stock, Trend, and 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952" y="935535"/>
            <a:ext cx="3864530" cy="1013671"/>
          </a:xfrm>
        </p:spPr>
        <p:txBody>
          <a:bodyPr>
            <a:noAutofit/>
          </a:bodyPr>
          <a:lstStyle/>
          <a:p>
            <a:r>
              <a:rPr lang="en-US" sz="1400" dirty="0"/>
              <a:t>Incoming dates are transformed, or Yearly/Weekly grains added to conform the time frequency to its lowest-time grain across both sources – weekly.</a:t>
            </a:r>
          </a:p>
          <a:p>
            <a:endParaRPr lang="en-US" sz="14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290069" y="3571333"/>
            <a:ext cx="1398258" cy="451934"/>
          </a:xfrm>
          <a:prstGeom prst="wedgeRectCallout">
            <a:avLst>
              <a:gd name="adj1" fmla="val 19190"/>
              <a:gd name="adj2" fmla="val 857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Stock CSV and Trend CSV data is merged to a single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BAE08-B392-4E44-A00F-874B510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63230"/>
            <a:ext cx="4317312" cy="174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67AC7C-1856-41A1-B123-48DF0E93AB70}"/>
              </a:ext>
            </a:extLst>
          </p:cNvPr>
          <p:cNvSpPr/>
          <p:nvPr/>
        </p:nvSpPr>
        <p:spPr>
          <a:xfrm>
            <a:off x="667518" y="3001935"/>
            <a:ext cx="1624831" cy="451934"/>
          </a:xfrm>
          <a:prstGeom prst="wedgeRectCallout">
            <a:avLst>
              <a:gd name="adj1" fmla="val 20392"/>
              <a:gd name="adj2" fmla="val -954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Weekly grain converted to ISO, Monday start of week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6E6D0-7B12-4B64-9BC9-A06643D4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7" y="4186113"/>
            <a:ext cx="8559800" cy="39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6503CA-C28A-4A58-98EB-4F55454ADEE1}"/>
              </a:ext>
            </a:extLst>
          </p:cNvPr>
          <p:cNvSpPr/>
          <p:nvPr/>
        </p:nvSpPr>
        <p:spPr>
          <a:xfrm rot="5400000">
            <a:off x="1980622" y="3342492"/>
            <a:ext cx="135214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732C6-6E01-4536-BCFD-8E0E044E5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591" y="1906558"/>
            <a:ext cx="3680050" cy="2116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10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Additional historical stock data such as short activity to focus on potential GameStop(GME) or AMC activity. 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data can’t be found, warehouse daily to build missing data – screen-scaping(beautiful-soup) is an option from sites such as </a:t>
            </a:r>
            <a:r>
              <a:rPr lang="en-US" sz="1800" dirty="0" err="1">
                <a:hlinkClick r:id="rId2"/>
              </a:rPr>
              <a:t>shortsqueeze</a:t>
            </a:r>
            <a:r>
              <a:rPr lang="en-US" sz="1800" dirty="0"/>
              <a:t> and/or </a:t>
            </a:r>
            <a:r>
              <a:rPr lang="en-US" sz="1800" dirty="0">
                <a:hlinkClick r:id="rId3"/>
              </a:rPr>
              <a:t>Daily Short Sale Volume</a:t>
            </a:r>
            <a:r>
              <a:rPr lang="en-US" sz="1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additional charts and 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885885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Brian Young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Steven Crutcher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Final Project -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650" y="1586706"/>
            <a:ext cx="3543300" cy="7451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Stock Predictor (ccc-gh.github.io) 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900" dirty="0">
                <a:hlinkClick r:id="rId2"/>
              </a:rPr>
              <a:t>https://ccc-gh.github.io/FinalProject-Stock/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GitHub Code Repository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</a:t>
            </a:r>
            <a:r>
              <a:rPr lang="en-US" sz="900" dirty="0">
                <a:hlinkClick r:id="rId2"/>
              </a:rPr>
              <a:t>https://github.com/CCC-GH/FinalProject-Stock</a:t>
            </a:r>
            <a:endParaRPr lang="en-US" sz="9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“free” historical data source for a particular stock’s short activity – current (.info) and basic-historical (.history) is made available: open, close, volume, high, low social activity or amount of noise and its trend.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$ pip install </a:t>
            </a:r>
            <a:r>
              <a:rPr lang="en-US" sz="1100" dirty="0" err="1"/>
              <a:t>yfinance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</a:t>
            </a:r>
            <a:r>
              <a:rPr lang="en-US" sz="1000" dirty="0"/>
              <a:t>import </a:t>
            </a:r>
            <a:r>
              <a:rPr lang="en-US" sz="1000" dirty="0" err="1"/>
              <a:t>yfinance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4"/>
              </a:rPr>
              <a:t>pandas-</a:t>
            </a:r>
            <a:r>
              <a:rPr lang="en-US" sz="1100" dirty="0" err="1">
                <a:hlinkClick r:id="rId4"/>
              </a:rPr>
              <a:t>datareader</a:t>
            </a:r>
            <a:r>
              <a:rPr lang="en-US" sz="1100" dirty="0"/>
              <a:t> – Tweet data feed for Twitter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	$pip install pandas-</a:t>
            </a:r>
            <a:r>
              <a:rPr lang="en-US" sz="1100" dirty="0" err="1"/>
              <a:t>datareader</a:t>
            </a: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	import </a:t>
            </a:r>
            <a:r>
              <a:rPr lang="en-US" sz="1100" dirty="0" err="1"/>
              <a:t>pandas_datareader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Data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5171" y="3039169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D5262-1C03-4B46-BEB7-AB8E6350A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Hosted Project Sites</a:t>
            </a:r>
          </a:p>
        </p:txBody>
      </p:sp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Libraries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85D780-D21A-44AA-B8BD-F3CB87C5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50" y="996052"/>
            <a:ext cx="3389313" cy="3480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tree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model_selection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metrics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*ARIMA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opular and widely used statistical method for </a:t>
            </a:r>
            <a:r>
              <a:rPr lang="en-US" sz="9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series forecasting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statsmodels.tsa.arima_model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ARIMA</a:t>
            </a:r>
          </a:p>
          <a:p>
            <a:pPr marL="0" indent="0">
              <a:buNone/>
            </a:pPr>
            <a:endParaRPr 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Other: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pandas as pd   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pandas.plotting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lag_plot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pandas.tseries.holiday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USFederalHolidayCalendar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pandas.tseries.offsets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CustomBusinessDay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pandas_datareader.data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DataReader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datetime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26F04997-C330-4C3B-9DC0-546218AF8388}"/>
              </a:ext>
            </a:extLst>
          </p:cNvPr>
          <p:cNvSpPr txBox="1">
            <a:spLocks/>
          </p:cNvSpPr>
          <p:nvPr/>
        </p:nvSpPr>
        <p:spPr>
          <a:xfrm>
            <a:off x="3975100" y="996052"/>
            <a:ext cx="4799013" cy="3347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*ARIMA - </a:t>
            </a:r>
            <a:r>
              <a:rPr lang="en-US" sz="10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AutoRegressive</a:t>
            </a:r>
            <a:r>
              <a:rPr lang="en-US" sz="10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Integrated Moving Average.</a:t>
            </a:r>
            <a:endParaRPr lang="en-US" sz="10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spc="-5" dirty="0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AR:&lt;Auto Regressive&gt; 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uses the dependent relationship between an observation and some predefined number of lagged observations (also known as “time lag” or “lag”).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I:&lt; Integrated &gt;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model employs 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differencing of raw observations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(e.g. it subtracts an observation from an observation at the previous time step) in order to make the time-series 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stationary.MA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b="1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MA: &lt; Moving Average &gt; 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exploits the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relationship between the residual error and the observations.</a:t>
            </a:r>
            <a:endParaRPr lang="en-US" sz="1000" b="1" spc="-5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126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000" b="1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parameters </a:t>
            </a:r>
            <a:r>
              <a:rPr lang="en-US" sz="1000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expect as input parameters 3 arguments (</a:t>
            </a:r>
            <a:r>
              <a:rPr lang="en-US" sz="1000" spc="-5" dirty="0" err="1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p,d,q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of lag observations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degree of differencing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 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the 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size/width of the moving average window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44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73456" y="1018599"/>
            <a:ext cx="1117734" cy="299826"/>
          </a:xfrm>
          <a:prstGeom prst="wedgeRectCallout">
            <a:avLst>
              <a:gd name="adj1" fmla="val -86076"/>
              <a:gd name="adj2" fmla="val 3656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63" y="1267267"/>
            <a:ext cx="3705958" cy="44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546444" y="3587049"/>
            <a:ext cx="728552" cy="299826"/>
          </a:xfrm>
          <a:prstGeom prst="wedgeRectCallout">
            <a:avLst>
              <a:gd name="adj1" fmla="val -88977"/>
              <a:gd name="adj2" fmla="val -175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CBC45-8EE9-4047-803C-306CA9C6D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310" y="174589"/>
            <a:ext cx="2297840" cy="947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AA8D6-0FF0-4F13-9E5F-6168A7B5C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5" y="1525365"/>
            <a:ext cx="469464" cy="17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8304D1F-84BE-445B-865D-AD6C81EC45BF}"/>
              </a:ext>
            </a:extLst>
          </p:cNvPr>
          <p:cNvSpPr/>
          <p:nvPr/>
        </p:nvSpPr>
        <p:spPr>
          <a:xfrm>
            <a:off x="7518604" y="2798428"/>
            <a:ext cx="605748" cy="299826"/>
          </a:xfrm>
          <a:prstGeom prst="wedgeRectCallout">
            <a:avLst>
              <a:gd name="adj1" fmla="val -28236"/>
              <a:gd name="adj2" fmla="val -910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5C29EC5-B9AA-438C-8607-732024F7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762" y="963784"/>
            <a:ext cx="2904838" cy="12750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Grooming Data for Top-N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69106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C5927-8F78-4F20-8776-2C182CB44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2" y="2525991"/>
            <a:ext cx="5274007" cy="9953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903887-A661-46A8-9785-B833D46F3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43" y="1768048"/>
            <a:ext cx="5188971" cy="638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F4AD81F-F425-410B-B52B-709DE2B5E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055" y="1595167"/>
            <a:ext cx="2749387" cy="9464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6296D9-AC35-4A3C-8A12-8EEE41AC3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9782" y="2427721"/>
            <a:ext cx="2749387" cy="103040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BBA8BD-90CD-4E40-8311-97A6AE7F2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225" y="3652501"/>
            <a:ext cx="5353050" cy="6381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A4C713-ADF7-4BBD-AD51-1DE806EC7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8568" y="3286489"/>
            <a:ext cx="2749387" cy="981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9E3DEC-A816-4630-886B-0DAAD694BAFF}"/>
              </a:ext>
            </a:extLst>
          </p:cNvPr>
          <p:cNvCxnSpPr>
            <a:cxnSpLocks/>
          </p:cNvCxnSpPr>
          <p:nvPr/>
        </p:nvCxnSpPr>
        <p:spPr>
          <a:xfrm>
            <a:off x="5285944" y="4145964"/>
            <a:ext cx="9064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4709B5-FF6E-43FF-A68B-7A0AEF0B5FF1}"/>
              </a:ext>
            </a:extLst>
          </p:cNvPr>
          <p:cNvCxnSpPr>
            <a:cxnSpLocks/>
          </p:cNvCxnSpPr>
          <p:nvPr/>
        </p:nvCxnSpPr>
        <p:spPr>
          <a:xfrm>
            <a:off x="5310188" y="3117264"/>
            <a:ext cx="3632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7282DC-E360-4923-B3CE-D1005A8E8CF2}"/>
              </a:ext>
            </a:extLst>
          </p:cNvPr>
          <p:cNvCxnSpPr>
            <a:cxnSpLocks/>
          </p:cNvCxnSpPr>
          <p:nvPr/>
        </p:nvCxnSpPr>
        <p:spPr>
          <a:xfrm>
            <a:off x="5002422" y="2202864"/>
            <a:ext cx="36326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B9C9D54-D6E5-45E2-BFAE-069D9AFCF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243" y="1404159"/>
            <a:ext cx="4429125" cy="26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3F9828-A598-4696-BC81-F268E267440B}"/>
              </a:ext>
            </a:extLst>
          </p:cNvPr>
          <p:cNvCxnSpPr>
            <a:cxnSpLocks/>
          </p:cNvCxnSpPr>
          <p:nvPr/>
        </p:nvCxnSpPr>
        <p:spPr>
          <a:xfrm flipH="1">
            <a:off x="3327400" y="4139302"/>
            <a:ext cx="4709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816CAAC-4693-4A23-8ACB-4FB1EECFC5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8312" y="4070038"/>
            <a:ext cx="1547376" cy="3245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9BB909-3949-4513-BD55-6F6EFDCE7027}"/>
              </a:ext>
            </a:extLst>
          </p:cNvPr>
          <p:cNvCxnSpPr>
            <a:cxnSpLocks/>
          </p:cNvCxnSpPr>
          <p:nvPr/>
        </p:nvCxnSpPr>
        <p:spPr>
          <a:xfrm>
            <a:off x="4743450" y="1498014"/>
            <a:ext cx="44060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5D50524E-728D-43A5-A97E-9771637ACC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0310" y="1047752"/>
            <a:ext cx="2823044" cy="272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624DF2-7A5B-4DD4-B800-C14C2264EF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800" y="373919"/>
            <a:ext cx="1478758" cy="927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D3DC88A-ED12-4E9D-94F2-CB98F7CA5A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7344" y="3095902"/>
            <a:ext cx="1128976" cy="27369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7060B8-5745-44CD-B96D-67E414CA24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8934" y="4139302"/>
            <a:ext cx="1888715" cy="5517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74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D2BAF41-BDCB-44A9-A225-755B75B6BBA8}"/>
              </a:ext>
            </a:extLst>
          </p:cNvPr>
          <p:cNvSpPr/>
          <p:nvPr/>
        </p:nvSpPr>
        <p:spPr>
          <a:xfrm>
            <a:off x="228600" y="906446"/>
            <a:ext cx="2647950" cy="2046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F98FF02-1228-4271-BA6E-FFE6BC70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21" y="2953219"/>
            <a:ext cx="1368990" cy="8462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F415-C94B-479F-B943-3DCDD0AC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691063"/>
            <a:ext cx="597573" cy="273844"/>
          </a:xfrm>
        </p:spPr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C1D568F-EB22-4435-862F-5B0E9D92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65" y="241322"/>
            <a:ext cx="1085850" cy="517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ECD9DD-1D3B-4905-BBBC-88E0EF7A5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350" y="906446"/>
            <a:ext cx="3426038" cy="2148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7E5969F-1957-4ACD-A43B-6427A5944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223" y="1168050"/>
            <a:ext cx="2749387" cy="9819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1FA6013-AE9B-43A3-AA72-EFC9469008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87" y="1566104"/>
            <a:ext cx="2236478" cy="862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179A01-297A-432F-B5C7-4A22C6C2DA7B}"/>
              </a:ext>
            </a:extLst>
          </p:cNvPr>
          <p:cNvCxnSpPr>
            <a:cxnSpLocks/>
          </p:cNvCxnSpPr>
          <p:nvPr/>
        </p:nvCxnSpPr>
        <p:spPr>
          <a:xfrm flipH="1" flipV="1">
            <a:off x="2310586" y="1393938"/>
            <a:ext cx="640977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846BCD-EAAA-48F8-93D9-8F10337F786C}"/>
              </a:ext>
            </a:extLst>
          </p:cNvPr>
          <p:cNvCxnSpPr>
            <a:cxnSpLocks/>
          </p:cNvCxnSpPr>
          <p:nvPr/>
        </p:nvCxnSpPr>
        <p:spPr>
          <a:xfrm flipV="1">
            <a:off x="2787743" y="2566274"/>
            <a:ext cx="1806029" cy="9765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71FA2E-0715-40BF-AC7E-FE741DA0CC16}"/>
              </a:ext>
            </a:extLst>
          </p:cNvPr>
          <p:cNvCxnSpPr>
            <a:cxnSpLocks/>
          </p:cNvCxnSpPr>
          <p:nvPr/>
        </p:nvCxnSpPr>
        <p:spPr>
          <a:xfrm flipV="1">
            <a:off x="2777845" y="2490055"/>
            <a:ext cx="924205" cy="735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408CF1-7F4A-4867-9030-7FAB6A2E25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82455" y="2400965"/>
            <a:ext cx="163509" cy="177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D2E8C1C-96F9-406C-A8D1-3C180E6C9BE4}"/>
              </a:ext>
            </a:extLst>
          </p:cNvPr>
          <p:cNvGrpSpPr/>
          <p:nvPr/>
        </p:nvGrpSpPr>
        <p:grpSpPr>
          <a:xfrm>
            <a:off x="538774" y="981427"/>
            <a:ext cx="1187330" cy="547778"/>
            <a:chOff x="492496" y="797277"/>
            <a:chExt cx="1263650" cy="6249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A307EC-DE27-4BA0-AE6B-62F7B321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2496" y="797277"/>
              <a:ext cx="1263650" cy="624932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5B78ED2-FF3E-4FD5-8B74-B2B0D3376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1185784" y="1114774"/>
              <a:ext cx="163509" cy="1771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513F56-6A83-4E9C-BFFF-3992B7C858F5}"/>
              </a:ext>
            </a:extLst>
          </p:cNvPr>
          <p:cNvCxnSpPr>
            <a:cxnSpLocks/>
          </p:cNvCxnSpPr>
          <p:nvPr/>
        </p:nvCxnSpPr>
        <p:spPr>
          <a:xfrm flipH="1" flipV="1">
            <a:off x="4682579" y="2058554"/>
            <a:ext cx="26964" cy="12601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6F9F9F1B-D8FE-4FEE-8AED-4F007C600A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2050" y="3237530"/>
            <a:ext cx="2429543" cy="124386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CD04F9C-1A60-4EB9-BFE2-C8D3BC155A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472" y="3920302"/>
            <a:ext cx="5262308" cy="267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0171DDD-8589-4D35-9F66-E261515897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7929" y="2638987"/>
            <a:ext cx="2233530" cy="1385135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B95B25-DE91-4925-8296-4BE1EC3462EF}"/>
              </a:ext>
            </a:extLst>
          </p:cNvPr>
          <p:cNvCxnSpPr>
            <a:cxnSpLocks/>
          </p:cNvCxnSpPr>
          <p:nvPr/>
        </p:nvCxnSpPr>
        <p:spPr>
          <a:xfrm flipH="1" flipV="1">
            <a:off x="4811873" y="2144219"/>
            <a:ext cx="1598567" cy="713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0EA5FFA9-44A0-4BE3-9905-307B37ED2C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9858" y="2321202"/>
            <a:ext cx="1128976" cy="273691"/>
          </a:xfrm>
          <a:prstGeom prst="rect">
            <a:avLst/>
          </a:prstGeom>
        </p:spPr>
      </p:pic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DBC6C35-CE33-4276-8207-0503AAFB4E05}"/>
              </a:ext>
            </a:extLst>
          </p:cNvPr>
          <p:cNvCxnSpPr>
            <a:cxnSpLocks/>
          </p:cNvCxnSpPr>
          <p:nvPr/>
        </p:nvCxnSpPr>
        <p:spPr>
          <a:xfrm flipH="1">
            <a:off x="5541574" y="1651516"/>
            <a:ext cx="53441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5231849-7978-485C-A8D7-CBC894E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Charting Top-N with D3/SVG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56989E28-7D31-48EB-B299-E9BAECE9BA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86122" y="2485260"/>
            <a:ext cx="925129" cy="4269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98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81" y="2251187"/>
            <a:ext cx="4146550" cy="133729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 err="1">
                <a:hlinkClick r:id="rId2"/>
              </a:rPr>
              <a:t>pytrends</a:t>
            </a:r>
            <a:r>
              <a:rPr lang="en-US" sz="1600" dirty="0"/>
              <a:t> - Unofficial API for Google Trends		$pip install </a:t>
            </a:r>
            <a:r>
              <a:rPr lang="en-US" sz="1600" dirty="0" err="1"/>
              <a:t>pytrends</a:t>
            </a:r>
            <a:endParaRPr lang="en-US" sz="16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600" dirty="0"/>
              <a:t>- Interface for automating downloads of reports from Google Trends</a:t>
            </a:r>
          </a:p>
          <a:p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5708132" y="164918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646153" y="3691291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5966426" y="399427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BF0D9-0BF4-45CC-9AA0-AA05C7423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8" y="1064433"/>
            <a:ext cx="2790825" cy="266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8612F-D9DD-4238-832F-AD9D8D69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88" y="1475090"/>
            <a:ext cx="5227637" cy="469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192D9F-6971-42A4-9452-03C7D333D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83" y="1243713"/>
            <a:ext cx="1783174" cy="11676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74513E-0594-4664-83A3-E0792EB2C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675" y="2671486"/>
            <a:ext cx="2143125" cy="1334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D3942-F6CF-4C2D-980D-EBE5629A2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033" y="4266491"/>
            <a:ext cx="6653419" cy="269106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5400000">
            <a:off x="6475346" y="2460020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552215" y="3389924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4394200" y="1089666"/>
            <a:ext cx="1560149" cy="299826"/>
          </a:xfrm>
          <a:prstGeom prst="wedgeRectCallout">
            <a:avLst>
              <a:gd name="adj1" fmla="val -60611"/>
              <a:gd name="adj2" fmla="val 1119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Trend of key word (stock/ticker)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1404B-B6A4-48DF-A552-983890822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2" y="210268"/>
            <a:ext cx="2271490" cy="83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762F26C-2963-48CE-9FCB-6296882B566E}"/>
              </a:ext>
            </a:extLst>
          </p:cNvPr>
          <p:cNvSpPr/>
          <p:nvPr/>
        </p:nvSpPr>
        <p:spPr>
          <a:xfrm>
            <a:off x="7942547" y="1714253"/>
            <a:ext cx="501494" cy="299826"/>
          </a:xfrm>
          <a:prstGeom prst="wedgeRectCallout">
            <a:avLst>
              <a:gd name="adj1" fmla="val -85983"/>
              <a:gd name="adj2" fmla="val -32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7563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36" y="1528828"/>
            <a:ext cx="3352256" cy="158115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 err="1">
                <a:hlinkClick r:id="rId2"/>
              </a:rPr>
              <a:t>Twint</a:t>
            </a:r>
            <a:r>
              <a:rPr lang="en-US" sz="1400" dirty="0"/>
              <a:t> – Tweet data feed for Twitter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400" dirty="0"/>
              <a:t>	$pip install </a:t>
            </a:r>
            <a:r>
              <a:rPr lang="en-US" sz="1400" dirty="0" err="1"/>
              <a:t>twint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Advanced Twitter scraping tool allowing for scraping from specific Twitter topics (almost all Tweets)</a:t>
            </a:r>
          </a:p>
          <a:p>
            <a:pPr marL="0" indent="0">
              <a:buNone/>
            </a:pPr>
            <a:r>
              <a:rPr lang="en-US" sz="1200" i="1" dirty="0"/>
              <a:t>Note: Twitter’s API limits to 3200 Tweets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4139571" y="4238486"/>
            <a:ext cx="1398258" cy="352425"/>
          </a:xfrm>
          <a:prstGeom prst="wedgeRectCallout">
            <a:avLst>
              <a:gd name="adj1" fmla="val -76179"/>
              <a:gd name="adj2" fmla="val 2536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Moved to CSV dataset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3100085" y="3846140"/>
            <a:ext cx="753379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CED4934-94AB-4A34-940C-A165E9E7C3FC}"/>
              </a:ext>
            </a:extLst>
          </p:cNvPr>
          <p:cNvSpPr/>
          <p:nvPr/>
        </p:nvSpPr>
        <p:spPr>
          <a:xfrm rot="10800000">
            <a:off x="5226797" y="3272200"/>
            <a:ext cx="736563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3930651" y="2808377"/>
            <a:ext cx="1003300" cy="299826"/>
          </a:xfrm>
          <a:prstGeom prst="wedgeRectCallout">
            <a:avLst>
              <a:gd name="adj1" fmla="val -17869"/>
              <a:gd name="adj2" fmla="val 10136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Strip time from time stamp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2251076" y="988421"/>
            <a:ext cx="1123244" cy="460301"/>
          </a:xfrm>
          <a:prstGeom prst="wedgeRectCallout">
            <a:avLst>
              <a:gd name="adj1" fmla="val 88070"/>
              <a:gd name="adj2" fmla="val 4021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stock Tweet activity: </a:t>
            </a:r>
            <a:r>
              <a:rPr lang="en-US" sz="1000" dirty="0" err="1"/>
              <a:t>twint.run.Search</a:t>
            </a:r>
            <a:r>
              <a:rPr lang="en-US" sz="10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55B5A-8660-4AF5-9624-CB6AA538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692" y="160152"/>
            <a:ext cx="1957587" cy="1024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370A1-249F-4F28-BFF3-AA8336B3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09" y="982281"/>
            <a:ext cx="1314450" cy="342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B48F70-6AE8-435C-9C9A-C3A24A4FCB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98" y="3272201"/>
            <a:ext cx="4572000" cy="352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D98650-28A3-4632-9682-672B6C93C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49" y="4378004"/>
            <a:ext cx="2990850" cy="276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2178A7-10E4-4489-88EF-827273A16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5537" y="1063229"/>
            <a:ext cx="184785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CBF939A1-4265-4E89-8146-677DBF1068D7}"/>
              </a:ext>
            </a:extLst>
          </p:cNvPr>
          <p:cNvSpPr/>
          <p:nvPr/>
        </p:nvSpPr>
        <p:spPr>
          <a:xfrm>
            <a:off x="5654325" y="1891299"/>
            <a:ext cx="60042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CAD0208-1D7F-44B2-A253-F47AA3FF39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4750" y="1457419"/>
            <a:ext cx="1550098" cy="15421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F1A31B-F554-459F-9931-0C67A6A54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3360" y="3193572"/>
            <a:ext cx="1872540" cy="1443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7C5F19DA-E918-4EB6-AFCF-1279F894248E}"/>
              </a:ext>
            </a:extLst>
          </p:cNvPr>
          <p:cNvSpPr/>
          <p:nvPr/>
        </p:nvSpPr>
        <p:spPr>
          <a:xfrm rot="5400000">
            <a:off x="6784011" y="3035052"/>
            <a:ext cx="364145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18839427-4D33-48A4-9276-05F412E7AE8B}"/>
              </a:ext>
            </a:extLst>
          </p:cNvPr>
          <p:cNvSpPr/>
          <p:nvPr/>
        </p:nvSpPr>
        <p:spPr>
          <a:xfrm>
            <a:off x="8095725" y="3410803"/>
            <a:ext cx="786954" cy="299826"/>
          </a:xfrm>
          <a:prstGeom prst="wedgeRectCallout">
            <a:avLst>
              <a:gd name="adj1" fmla="val -91298"/>
              <a:gd name="adj2" fmla="val -45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</p:spTree>
    <p:extLst>
      <p:ext uri="{BB962C8B-B14F-4D97-AF65-F5344CB8AC3E}">
        <p14:creationId xmlns:p14="http://schemas.microsoft.com/office/powerpoint/2010/main" val="33719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737</Words>
  <Application>Microsoft Office PowerPoint</Application>
  <PresentationFormat>On-screen Show (16:9)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Slack-Lato</vt:lpstr>
      <vt:lpstr>Symbol</vt:lpstr>
      <vt:lpstr>Office Theme</vt:lpstr>
      <vt:lpstr>Final Project (24.3)</vt:lpstr>
      <vt:lpstr> </vt:lpstr>
      <vt:lpstr>Final Project - Stocks</vt:lpstr>
      <vt:lpstr>Libraries Used</vt:lpstr>
      <vt:lpstr>Stock Data</vt:lpstr>
      <vt:lpstr>Grooming Data for Top-N</vt:lpstr>
      <vt:lpstr>Charting Top-N with D3/SVG</vt:lpstr>
      <vt:lpstr>Trend Data</vt:lpstr>
      <vt:lpstr>Tweet Data</vt:lpstr>
      <vt:lpstr>Merging Stock, Trend, and Tweet Data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41</cp:revision>
  <dcterms:created xsi:type="dcterms:W3CDTF">2020-11-02T02:00:50Z</dcterms:created>
  <dcterms:modified xsi:type="dcterms:W3CDTF">2021-03-09T00:11:04Z</dcterms:modified>
</cp:coreProperties>
</file>