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2" r:id="rId4"/>
    <p:sldId id="276" r:id="rId5"/>
    <p:sldId id="300" r:id="rId6"/>
    <p:sldId id="302" r:id="rId7"/>
    <p:sldId id="301" r:id="rId8"/>
    <p:sldId id="266" r:id="rId9"/>
    <p:sldId id="296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22E2B0-1963-403E-9A8C-D6EE1FFF48BB}">
          <p14:sldIdLst>
            <p14:sldId id="256"/>
            <p14:sldId id="257"/>
            <p14:sldId id="262"/>
            <p14:sldId id="276"/>
            <p14:sldId id="300"/>
            <p14:sldId id="302"/>
            <p14:sldId id="301"/>
            <p14:sldId id="266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70" autoAdjust="0"/>
    <p:restoredTop sz="99694" autoAdjust="0"/>
  </p:normalViewPr>
  <p:slideViewPr>
    <p:cSldViewPr snapToGrid="0" snapToObjects="1">
      <p:cViewPr varScale="1">
        <p:scale>
          <a:sx n="147" d="100"/>
          <a:sy n="147" d="100"/>
        </p:scale>
        <p:origin x="708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6" name="Picture 5" descr="NWU PPT Wide Opt 1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2500" y="-1342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08786" y="56696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1_Mast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ranaroussi/yfinance" TargetMode="External"/><Relationship Id="rId7" Type="http://schemas.openxmlformats.org/officeDocument/2006/relationships/hyperlink" Target="http://keyhole.co/" TargetMode="External"/><Relationship Id="rId2" Type="http://schemas.openxmlformats.org/officeDocument/2006/relationships/hyperlink" Target="https://github.com/ppalani09/Stocks-ETL-Projec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mentions.com/" TargetMode="External"/><Relationship Id="rId5" Type="http://schemas.openxmlformats.org/officeDocument/2006/relationships/hyperlink" Target="https://github.com/twintproject/twint" TargetMode="External"/><Relationship Id="rId4" Type="http://schemas.openxmlformats.org/officeDocument/2006/relationships/hyperlink" Target="https://pypi.org/project/pytrends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pypi.org/project/yfinance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hyperlink" Target="https://pypi.org/project/pytrends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hyperlink" Target="https://github.com/twintproject/twint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WU PPT Wide Opt 1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500" y="1074371"/>
            <a:ext cx="7937499" cy="1102519"/>
          </a:xfrm>
        </p:spPr>
        <p:txBody>
          <a:bodyPr/>
          <a:lstStyle/>
          <a:p>
            <a:pPr algn="l"/>
            <a:r>
              <a:rPr lang="en-US" dirty="0"/>
              <a:t>Project 2 – ETL (HW13)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6101" y="2176889"/>
            <a:ext cx="7237900" cy="131445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Stock and Trend Analysis</a:t>
            </a: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A506B-67D0-4295-90D1-A2B0375105DA}"/>
              </a:ext>
            </a:extLst>
          </p:cNvPr>
          <p:cNvSpPr txBox="1">
            <a:spLocks/>
          </p:cNvSpPr>
          <p:nvPr/>
        </p:nvSpPr>
        <p:spPr>
          <a:xfrm>
            <a:off x="1828800" y="1733488"/>
            <a:ext cx="6505303" cy="26925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Rob Bowen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Carl Coffman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Mason McCoy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Push Palani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lack-Lato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256C9C-7038-492A-B268-D1E685294CC2}"/>
              </a:ext>
            </a:extLst>
          </p:cNvPr>
          <p:cNvSpPr txBox="1">
            <a:spLocks/>
          </p:cNvSpPr>
          <p:nvPr/>
        </p:nvSpPr>
        <p:spPr>
          <a:xfrm>
            <a:off x="809897" y="86541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dirty="0"/>
              <a:t>Agenda and Team Members</a:t>
            </a:r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ETL Project - Stocks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E8D533D-5A68-47EF-9706-0C70AA100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1106885"/>
            <a:ext cx="4040188" cy="479822"/>
          </a:xfrm>
        </p:spPr>
        <p:txBody>
          <a:bodyPr>
            <a:normAutofit/>
          </a:bodyPr>
          <a:lstStyle/>
          <a:p>
            <a:r>
              <a:rPr lang="en-US" dirty="0"/>
              <a:t>Sessions 9-12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8910-504E-4EC9-9F09-DAEE7BFED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" y="1586706"/>
            <a:ext cx="4040188" cy="85804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HW09 - SQL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HW10 – Advanced-Data-Storage-and-Retrieval</a:t>
            </a:r>
          </a:p>
          <a:p>
            <a:pPr>
              <a:lnSpc>
                <a:spcPct val="90000"/>
              </a:lnSpc>
            </a:pPr>
            <a:r>
              <a:rPr lang="en-US" sz="1100" b="0" i="0" dirty="0">
                <a:effectLst/>
              </a:rPr>
              <a:t>HW11 – Web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HW12 – Web-Scaping-and-Document-Databases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	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5702F7B-FD44-4CE8-ACD0-1B11D3724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106885"/>
            <a:ext cx="4041775" cy="479822"/>
          </a:xfrm>
        </p:spPr>
        <p:txBody>
          <a:bodyPr>
            <a:normAutofit/>
          </a:bodyPr>
          <a:lstStyle/>
          <a:p>
            <a:r>
              <a:rPr lang="en-US" dirty="0"/>
              <a:t>Project Team Challenges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DE8453-C6E8-423E-B621-DF286B3A1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29100" y="1586705"/>
            <a:ext cx="4260850" cy="2963466"/>
          </a:xfrm>
        </p:spPr>
        <p:txBody>
          <a:bodyPr>
            <a:normAutofit/>
          </a:bodyPr>
          <a:lstStyle/>
          <a:p>
            <a:r>
              <a:rPr lang="en-US" sz="1100" dirty="0"/>
              <a:t>Finding a historical data source for a particular stock’s social activity or amount of noise and its trend.</a:t>
            </a:r>
            <a:endParaRPr lang="en-US" sz="1200" dirty="0"/>
          </a:p>
          <a:p>
            <a:r>
              <a:rPr lang="en-US" sz="1200" dirty="0"/>
              <a:t>Stock data was by-day and trend data was by week aggregated to a Sunday.   Team transformed the Sunday date given from Google-Trend data to match the same week as stock data.  Additional columns added, Year and Week to conform amongst data sets.</a:t>
            </a:r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GitHub: </a:t>
            </a:r>
            <a:r>
              <a:rPr lang="en-US" sz="1200" dirty="0">
                <a:hlinkClick r:id="rId2"/>
              </a:rPr>
              <a:t>https://github.com/ppalani09/Stocks-ETL-Project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F3222A4-CD57-488C-9764-C6E33EC77475}"/>
              </a:ext>
            </a:extLst>
          </p:cNvPr>
          <p:cNvSpPr txBox="1">
            <a:spLocks/>
          </p:cNvSpPr>
          <p:nvPr/>
        </p:nvSpPr>
        <p:spPr>
          <a:xfrm>
            <a:off x="495300" y="2598538"/>
            <a:ext cx="4040188" cy="2017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Used: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 err="1">
                <a:hlinkClick r:id="rId3"/>
              </a:rPr>
              <a:t>yfinance</a:t>
            </a:r>
            <a:r>
              <a:rPr lang="en-US" sz="1100" dirty="0"/>
              <a:t> - # Yahoo! Finance market data 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 err="1">
                <a:hlinkClick r:id="rId4"/>
              </a:rPr>
              <a:t>pytrends</a:t>
            </a:r>
            <a:r>
              <a:rPr lang="en-US" sz="1100" dirty="0"/>
              <a:t> - Unofficial API for Google Trends	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		$pip install </a:t>
            </a:r>
            <a:r>
              <a:rPr lang="en-US" sz="1100" dirty="0" err="1"/>
              <a:t>pytrends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 err="1">
                <a:hlinkClick r:id="rId5"/>
              </a:rPr>
              <a:t>Twint</a:t>
            </a:r>
            <a:r>
              <a:rPr lang="en-US" sz="1100" dirty="0"/>
              <a:t> – Tweet data feed for Twitter 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Other Products Investigated: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>
                <a:hlinkClick r:id="rId6"/>
              </a:rPr>
              <a:t>Mentions.com</a:t>
            </a:r>
            <a:r>
              <a:rPr lang="en-US" sz="1100" dirty="0"/>
              <a:t> - popular, more for visualization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>
                <a:hlinkClick r:id="rId7"/>
              </a:rPr>
              <a:t>Keyhole.co</a:t>
            </a:r>
            <a:r>
              <a:rPr lang="en-US" sz="1100" dirty="0"/>
              <a:t> – does have API, but cost $ </a:t>
            </a:r>
            <a:r>
              <a:rPr lang="en-US" sz="1100" dirty="0">
                <a:sym typeface="Wingdings" panose="05000000000000000000" pitchFamily="2" charset="2"/>
              </a:rPr>
              <a:t>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>
                <a:sym typeface="Wingdings" panose="05000000000000000000" pitchFamily="2" charset="2"/>
              </a:rPr>
              <a:t>	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3F5D43D-0F7A-409D-A1A0-4E185EEC85B7}"/>
              </a:ext>
            </a:extLst>
          </p:cNvPr>
          <p:cNvSpPr txBox="1">
            <a:spLocks/>
          </p:cNvSpPr>
          <p:nvPr/>
        </p:nvSpPr>
        <p:spPr>
          <a:xfrm>
            <a:off x="488950" y="2331839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Products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CA042D-4A69-4EB9-B242-8EB2B3EDC5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1367" y="2598538"/>
            <a:ext cx="847857" cy="323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05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3A16886-DB0D-4279-B6CE-6C8A1249649B}"/>
              </a:ext>
            </a:extLst>
          </p:cNvPr>
          <p:cNvSpPr/>
          <p:nvPr/>
        </p:nvSpPr>
        <p:spPr>
          <a:xfrm>
            <a:off x="5173456" y="1018599"/>
            <a:ext cx="1117734" cy="299826"/>
          </a:xfrm>
          <a:prstGeom prst="wedgeRectCallout">
            <a:avLst>
              <a:gd name="adj1" fmla="val -86076"/>
              <a:gd name="adj2" fmla="val 3656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Import Daily Stock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1668"/>
            <a:ext cx="7137400" cy="241722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200" dirty="0" err="1">
                <a:hlinkClick r:id="rId2"/>
              </a:rPr>
              <a:t>yfinance</a:t>
            </a:r>
            <a:r>
              <a:rPr lang="en-US" sz="3200" dirty="0"/>
              <a:t> - # Yahoo! Finance market data </a:t>
            </a:r>
          </a:p>
          <a:p>
            <a:endParaRPr lang="en-US" dirty="0"/>
          </a:p>
          <a:p>
            <a:r>
              <a:rPr lang="en-US" dirty="0"/>
              <a:t>https://github.com/ranaroussi/yfinance</a:t>
            </a:r>
          </a:p>
          <a:p>
            <a:r>
              <a:rPr lang="en-US" dirty="0"/>
              <a:t> Install </a:t>
            </a:r>
            <a:r>
              <a:rPr lang="en-US" dirty="0" err="1"/>
              <a:t>yfinance</a:t>
            </a:r>
            <a:r>
              <a:rPr lang="en-US" dirty="0"/>
              <a:t> using pip:</a:t>
            </a:r>
          </a:p>
          <a:p>
            <a:pPr marL="0" indent="0">
              <a:buNone/>
            </a:pPr>
            <a:r>
              <a:rPr lang="en-US" dirty="0"/>
              <a:t>	  $ pip install </a:t>
            </a:r>
            <a:r>
              <a:rPr lang="en-US" dirty="0" err="1"/>
              <a:t>yfinance</a:t>
            </a:r>
            <a:r>
              <a:rPr lang="en-US" dirty="0"/>
              <a:t> --upgrade --no-cache-</a:t>
            </a:r>
            <a:r>
              <a:rPr lang="en-US" dirty="0" err="1"/>
              <a:t>dir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Requirements</a:t>
            </a:r>
          </a:p>
          <a:p>
            <a:r>
              <a:rPr lang="en-US" dirty="0"/>
              <a:t>  Python &gt;= 2.7, 3.4+</a:t>
            </a:r>
          </a:p>
          <a:p>
            <a:r>
              <a:rPr lang="en-US" dirty="0"/>
              <a:t>  Pandas &gt;=0.23.1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7CDAB26-839C-4423-9A32-28B7FA19C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125" y="2920091"/>
            <a:ext cx="2289041" cy="12118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C87352A8-8B74-4311-B6FE-F34E9C40C723}"/>
              </a:ext>
            </a:extLst>
          </p:cNvPr>
          <p:cNvSpPr/>
          <p:nvPr/>
        </p:nvSpPr>
        <p:spPr>
          <a:xfrm rot="5400000">
            <a:off x="6176318" y="2645277"/>
            <a:ext cx="424297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176FD6-EEDE-4DF3-BEFD-7DFD6A30C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947" y="1501060"/>
            <a:ext cx="3192028" cy="1198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AD226FA7-6C6A-4DFA-84C0-2E4EB5133A85}"/>
              </a:ext>
            </a:extLst>
          </p:cNvPr>
          <p:cNvSpPr/>
          <p:nvPr/>
        </p:nvSpPr>
        <p:spPr>
          <a:xfrm rot="1195432">
            <a:off x="4728701" y="1439420"/>
            <a:ext cx="565062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264B1A-F31D-4467-AAA4-C9BBD1293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163" y="1267267"/>
            <a:ext cx="3705958" cy="4450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52C8DC6-5401-4AFC-82DD-2207DA987A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111" y="4322866"/>
            <a:ext cx="6719136" cy="3069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DFCE6E-2ECF-437A-A066-11B2FA473E47}"/>
              </a:ext>
            </a:extLst>
          </p:cNvPr>
          <p:cNvSpPr/>
          <p:nvPr/>
        </p:nvSpPr>
        <p:spPr>
          <a:xfrm>
            <a:off x="2945142" y="3736962"/>
            <a:ext cx="1398258" cy="451934"/>
          </a:xfrm>
          <a:prstGeom prst="wedgeRectCallout">
            <a:avLst>
              <a:gd name="adj1" fmla="val 79136"/>
              <a:gd name="adj2" fmla="val 7594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Each stock’s CSV data merged with complete CSV dataset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D8CBBEA0-AAF4-401E-900D-36CA96287A44}"/>
              </a:ext>
            </a:extLst>
          </p:cNvPr>
          <p:cNvSpPr/>
          <p:nvPr/>
        </p:nvSpPr>
        <p:spPr>
          <a:xfrm>
            <a:off x="7546444" y="3587049"/>
            <a:ext cx="728552" cy="299826"/>
          </a:xfrm>
          <a:prstGeom prst="wedgeRectCallout">
            <a:avLst>
              <a:gd name="adj1" fmla="val -88977"/>
              <a:gd name="adj2" fmla="val -1751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Required Fields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0CAA4E0-D6BD-4462-9FA9-A2D604A52B25}"/>
              </a:ext>
            </a:extLst>
          </p:cNvPr>
          <p:cNvSpPr/>
          <p:nvPr/>
        </p:nvSpPr>
        <p:spPr>
          <a:xfrm rot="5400000">
            <a:off x="6113056" y="4119862"/>
            <a:ext cx="269106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5CBC45-8EE9-4047-803C-306CA9C6DF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3310" y="174589"/>
            <a:ext cx="2297840" cy="9478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DAA8D6-0FF0-4F13-9E5F-6168A7B5C4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605" y="1525365"/>
            <a:ext cx="469464" cy="179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C8304D1F-84BE-445B-865D-AD6C81EC45BF}"/>
              </a:ext>
            </a:extLst>
          </p:cNvPr>
          <p:cNvSpPr/>
          <p:nvPr/>
        </p:nvSpPr>
        <p:spPr>
          <a:xfrm>
            <a:off x="7518604" y="2798428"/>
            <a:ext cx="605748" cy="299826"/>
          </a:xfrm>
          <a:prstGeom prst="wedgeRectCallout">
            <a:avLst>
              <a:gd name="adj1" fmla="val -28236"/>
              <a:gd name="adj2" fmla="val -910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389543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381" y="2251187"/>
            <a:ext cx="4146550" cy="133729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600" dirty="0" err="1">
                <a:hlinkClick r:id="rId2"/>
              </a:rPr>
              <a:t>pytrends</a:t>
            </a:r>
            <a:r>
              <a:rPr lang="en-US" sz="1600" dirty="0"/>
              <a:t> - Unofficial API for Google Trends		$pip install </a:t>
            </a:r>
            <a:r>
              <a:rPr lang="en-US" sz="1600" dirty="0" err="1"/>
              <a:t>pytrends</a:t>
            </a:r>
            <a:endParaRPr lang="en-US" sz="16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600" dirty="0"/>
              <a:t>- Interface for automating downloads of reports from Google Trends</a:t>
            </a:r>
          </a:p>
          <a:p>
            <a:endParaRPr lang="en-US" sz="16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D226FA7-6C6A-4DFA-84C0-2E4EB5133A85}"/>
              </a:ext>
            </a:extLst>
          </p:cNvPr>
          <p:cNvSpPr/>
          <p:nvPr/>
        </p:nvSpPr>
        <p:spPr>
          <a:xfrm rot="1195432">
            <a:off x="5708132" y="1649180"/>
            <a:ext cx="565062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DFCE6E-2ECF-437A-A066-11B2FA473E47}"/>
              </a:ext>
            </a:extLst>
          </p:cNvPr>
          <p:cNvSpPr/>
          <p:nvPr/>
        </p:nvSpPr>
        <p:spPr>
          <a:xfrm>
            <a:off x="3646153" y="3691291"/>
            <a:ext cx="1398258" cy="451934"/>
          </a:xfrm>
          <a:prstGeom prst="wedgeRectCallout">
            <a:avLst>
              <a:gd name="adj1" fmla="val 79136"/>
              <a:gd name="adj2" fmla="val 7594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Each stock’s CSV data merged with complete CSV dataset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0CAA4E0-D6BD-4462-9FA9-A2D604A52B25}"/>
              </a:ext>
            </a:extLst>
          </p:cNvPr>
          <p:cNvSpPr/>
          <p:nvPr/>
        </p:nvSpPr>
        <p:spPr>
          <a:xfrm rot="5400000">
            <a:off x="5966426" y="3994272"/>
            <a:ext cx="269106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0BF0D9-0BF4-45CC-9AA0-AA05C7423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88" y="1064433"/>
            <a:ext cx="2790825" cy="266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08612F-D9DD-4238-832F-AD9D8D690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88" y="1475090"/>
            <a:ext cx="5227637" cy="469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192D9F-6971-42A4-9452-03C7D333D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183" y="1243713"/>
            <a:ext cx="1783174" cy="11676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74513E-0594-4664-83A3-E0792EB2CB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2675" y="2671486"/>
            <a:ext cx="2143125" cy="13348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37D3942-F6CF-4C2D-980D-EBE5629A2E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033" y="4266491"/>
            <a:ext cx="6653419" cy="269106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ECED4934-94AB-4A34-940C-A165E9E7C3FC}"/>
              </a:ext>
            </a:extLst>
          </p:cNvPr>
          <p:cNvSpPr/>
          <p:nvPr/>
        </p:nvSpPr>
        <p:spPr>
          <a:xfrm rot="5400000">
            <a:off x="6475346" y="2460020"/>
            <a:ext cx="424297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D8CBBEA0-AAF4-401E-900D-36CA96287A44}"/>
              </a:ext>
            </a:extLst>
          </p:cNvPr>
          <p:cNvSpPr/>
          <p:nvPr/>
        </p:nvSpPr>
        <p:spPr>
          <a:xfrm>
            <a:off x="7552215" y="3389924"/>
            <a:ext cx="786954" cy="299826"/>
          </a:xfrm>
          <a:prstGeom prst="wedgeRectCallout">
            <a:avLst>
              <a:gd name="adj1" fmla="val -91298"/>
              <a:gd name="adj2" fmla="val -45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Required Fields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3A16886-DB0D-4279-B6CE-6C8A1249649B}"/>
              </a:ext>
            </a:extLst>
          </p:cNvPr>
          <p:cNvSpPr/>
          <p:nvPr/>
        </p:nvSpPr>
        <p:spPr>
          <a:xfrm>
            <a:off x="4394200" y="1089666"/>
            <a:ext cx="1560149" cy="299826"/>
          </a:xfrm>
          <a:prstGeom prst="wedgeRectCallout">
            <a:avLst>
              <a:gd name="adj1" fmla="val -60611"/>
              <a:gd name="adj2" fmla="val 1119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Import Daily Trend of key word (stock/ticker)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81404B-B6A4-48DF-A552-9838908220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3502" y="210268"/>
            <a:ext cx="2271490" cy="8339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762F26C-2963-48CE-9FCB-6296882B566E}"/>
              </a:ext>
            </a:extLst>
          </p:cNvPr>
          <p:cNvSpPr/>
          <p:nvPr/>
        </p:nvSpPr>
        <p:spPr>
          <a:xfrm>
            <a:off x="7942547" y="1714253"/>
            <a:ext cx="501494" cy="299826"/>
          </a:xfrm>
          <a:prstGeom prst="wedgeRectCallout">
            <a:avLst>
              <a:gd name="adj1" fmla="val -85983"/>
              <a:gd name="adj2" fmla="val -326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37563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Tweet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36" y="1528828"/>
            <a:ext cx="3352256" cy="158115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400" dirty="0" err="1">
                <a:hlinkClick r:id="rId2"/>
              </a:rPr>
              <a:t>Twint</a:t>
            </a:r>
            <a:r>
              <a:rPr lang="en-US" sz="1400" dirty="0"/>
              <a:t> – Tweet data feed for Twitter 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400" dirty="0"/>
              <a:t>	$pip install </a:t>
            </a:r>
            <a:r>
              <a:rPr lang="en-US" sz="1400" dirty="0" err="1"/>
              <a:t>twint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Advanced Twitter scraping tool allowing for scraping from specific Twitter topics (almost all Tweets)</a:t>
            </a:r>
          </a:p>
          <a:p>
            <a:pPr marL="0" indent="0">
              <a:buNone/>
            </a:pPr>
            <a:r>
              <a:rPr lang="en-US" sz="1200" i="1" dirty="0"/>
              <a:t>Note: Twitter’s API limits to 3200 Tweets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DFCE6E-2ECF-437A-A066-11B2FA473E47}"/>
              </a:ext>
            </a:extLst>
          </p:cNvPr>
          <p:cNvSpPr/>
          <p:nvPr/>
        </p:nvSpPr>
        <p:spPr>
          <a:xfrm>
            <a:off x="4139571" y="4238486"/>
            <a:ext cx="1398258" cy="352425"/>
          </a:xfrm>
          <a:prstGeom prst="wedgeRectCallout">
            <a:avLst>
              <a:gd name="adj1" fmla="val -76179"/>
              <a:gd name="adj2" fmla="val 253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Moved to CSV dataset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0CAA4E0-D6BD-4462-9FA9-A2D604A52B25}"/>
              </a:ext>
            </a:extLst>
          </p:cNvPr>
          <p:cNvSpPr/>
          <p:nvPr/>
        </p:nvSpPr>
        <p:spPr>
          <a:xfrm rot="5400000">
            <a:off x="3100085" y="3846140"/>
            <a:ext cx="753379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CED4934-94AB-4A34-940C-A165E9E7C3FC}"/>
              </a:ext>
            </a:extLst>
          </p:cNvPr>
          <p:cNvSpPr/>
          <p:nvPr/>
        </p:nvSpPr>
        <p:spPr>
          <a:xfrm rot="10800000">
            <a:off x="5226797" y="3272200"/>
            <a:ext cx="736563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D8CBBEA0-AAF4-401E-900D-36CA96287A44}"/>
              </a:ext>
            </a:extLst>
          </p:cNvPr>
          <p:cNvSpPr/>
          <p:nvPr/>
        </p:nvSpPr>
        <p:spPr>
          <a:xfrm>
            <a:off x="3930651" y="2808377"/>
            <a:ext cx="1003300" cy="299826"/>
          </a:xfrm>
          <a:prstGeom prst="wedgeRectCallout">
            <a:avLst>
              <a:gd name="adj1" fmla="val -17869"/>
              <a:gd name="adj2" fmla="val 10136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Strip time from time stamp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3A16886-DB0D-4279-B6CE-6C8A1249649B}"/>
              </a:ext>
            </a:extLst>
          </p:cNvPr>
          <p:cNvSpPr/>
          <p:nvPr/>
        </p:nvSpPr>
        <p:spPr>
          <a:xfrm>
            <a:off x="2251076" y="988421"/>
            <a:ext cx="1123244" cy="460301"/>
          </a:xfrm>
          <a:prstGeom prst="wedgeRectCallout">
            <a:avLst>
              <a:gd name="adj1" fmla="val 88070"/>
              <a:gd name="adj2" fmla="val 4021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Import stock Tweet activity: </a:t>
            </a:r>
            <a:r>
              <a:rPr lang="en-US" sz="1000" dirty="0" err="1"/>
              <a:t>twint.run.Search</a:t>
            </a:r>
            <a:r>
              <a:rPr lang="en-US" sz="1000" dirty="0"/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855B5A-8660-4AF5-9624-CB6AA538B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692" y="160152"/>
            <a:ext cx="1957587" cy="1024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2370A1-249F-4F28-BFF3-AA8336B38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09" y="982281"/>
            <a:ext cx="1314450" cy="342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B48F70-6AE8-435C-9C9A-C3A24A4FC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98" y="3272201"/>
            <a:ext cx="4572000" cy="352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D98650-28A3-4632-9682-672B6C93CB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49" y="4378004"/>
            <a:ext cx="2990850" cy="276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A2178A7-10E4-4489-88EF-827273A165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537" y="1063229"/>
            <a:ext cx="1847850" cy="1581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CBF939A1-4265-4E89-8146-677DBF1068D7}"/>
              </a:ext>
            </a:extLst>
          </p:cNvPr>
          <p:cNvSpPr/>
          <p:nvPr/>
        </p:nvSpPr>
        <p:spPr>
          <a:xfrm>
            <a:off x="5654325" y="1891299"/>
            <a:ext cx="600425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CAD0208-1D7F-44B2-A253-F47AA3FF39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4750" y="1457419"/>
            <a:ext cx="1550098" cy="1542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1F1A31B-F554-459F-9931-0C67A6A549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63360" y="3193572"/>
            <a:ext cx="1872540" cy="14435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7C5F19DA-E918-4EB6-AFCF-1279F894248E}"/>
              </a:ext>
            </a:extLst>
          </p:cNvPr>
          <p:cNvSpPr/>
          <p:nvPr/>
        </p:nvSpPr>
        <p:spPr>
          <a:xfrm rot="5400000">
            <a:off x="6784011" y="3035052"/>
            <a:ext cx="364145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18839427-4D33-48A4-9276-05F412E7AE8B}"/>
              </a:ext>
            </a:extLst>
          </p:cNvPr>
          <p:cNvSpPr/>
          <p:nvPr/>
        </p:nvSpPr>
        <p:spPr>
          <a:xfrm>
            <a:off x="8095725" y="3410803"/>
            <a:ext cx="786954" cy="299826"/>
          </a:xfrm>
          <a:prstGeom prst="wedgeRectCallout">
            <a:avLst>
              <a:gd name="adj1" fmla="val -91298"/>
              <a:gd name="adj2" fmla="val -45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Required Fields</a:t>
            </a:r>
          </a:p>
        </p:txBody>
      </p:sp>
    </p:spTree>
    <p:extLst>
      <p:ext uri="{BB962C8B-B14F-4D97-AF65-F5344CB8AC3E}">
        <p14:creationId xmlns:p14="http://schemas.microsoft.com/office/powerpoint/2010/main" val="33719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Merging Stock, Trend, and Tweet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952" y="935535"/>
            <a:ext cx="3864530" cy="1013671"/>
          </a:xfrm>
        </p:spPr>
        <p:txBody>
          <a:bodyPr>
            <a:noAutofit/>
          </a:bodyPr>
          <a:lstStyle/>
          <a:p>
            <a:r>
              <a:rPr lang="en-US" sz="1400" dirty="0"/>
              <a:t>Incoming dates are transformed, or Yearly/Weekly grains added to conform the time frequency to its lowest-time grain across both sources – weekly.</a:t>
            </a:r>
          </a:p>
          <a:p>
            <a:endParaRPr lang="en-US" sz="1400" dirty="0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DFCE6E-2ECF-437A-A066-11B2FA473E47}"/>
              </a:ext>
            </a:extLst>
          </p:cNvPr>
          <p:cNvSpPr/>
          <p:nvPr/>
        </p:nvSpPr>
        <p:spPr>
          <a:xfrm>
            <a:off x="3290069" y="3571333"/>
            <a:ext cx="1398258" cy="451934"/>
          </a:xfrm>
          <a:prstGeom prst="wedgeRectCallout">
            <a:avLst>
              <a:gd name="adj1" fmla="val 19190"/>
              <a:gd name="adj2" fmla="val 857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Stock CSV and Trend CSV data is merged to a single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8BAE08-B392-4E44-A00F-874B510E7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" y="1063230"/>
            <a:ext cx="4317312" cy="17498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DF67AC7C-1856-41A1-B123-48DF0E93AB70}"/>
              </a:ext>
            </a:extLst>
          </p:cNvPr>
          <p:cNvSpPr/>
          <p:nvPr/>
        </p:nvSpPr>
        <p:spPr>
          <a:xfrm>
            <a:off x="667518" y="3001935"/>
            <a:ext cx="1624831" cy="451934"/>
          </a:xfrm>
          <a:prstGeom prst="wedgeRectCallout">
            <a:avLst>
              <a:gd name="adj1" fmla="val 20392"/>
              <a:gd name="adj2" fmla="val -9547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Weekly grain converted to ISO, Monday start of week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76E6D0-7B12-4B64-9BC9-A06643D45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67" y="4186113"/>
            <a:ext cx="8559800" cy="390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26503CA-C28A-4A58-98EB-4F55454ADEE1}"/>
              </a:ext>
            </a:extLst>
          </p:cNvPr>
          <p:cNvSpPr/>
          <p:nvPr/>
        </p:nvSpPr>
        <p:spPr>
          <a:xfrm rot="5400000">
            <a:off x="1980622" y="3342492"/>
            <a:ext cx="1352141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6732C6-6E01-4536-BCFD-8E0E044E5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591" y="1906558"/>
            <a:ext cx="3680050" cy="21167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210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837073-5C1D-46BB-A1F0-03E5003E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Charts, and more charts </a:t>
            </a:r>
            <a:r>
              <a:rPr lang="en-US" sz="1800" dirty="0">
                <a:sym typeface="Wingdings" panose="05000000000000000000" pitchFamily="2" charset="2"/>
              </a:rPr>
              <a:t></a:t>
            </a:r>
            <a:endParaRPr lang="en-US" sz="1800" dirty="0"/>
          </a:p>
          <a:p>
            <a:pPr>
              <a:spcAft>
                <a:spcPts val="600"/>
              </a:spcAft>
            </a:pPr>
            <a:r>
              <a:rPr lang="en-US" sz="1800" dirty="0"/>
              <a:t>Find Daily Trend/Noise data to align with daily-frequency stock data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If daily source can’t be found, warehouse daily to build missing data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Build charts/dashboards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Reduce time grain to hourly, minute for automated trading/prescription reporting (take automatic action on report).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Setup automated sleep logic to keep </a:t>
            </a:r>
            <a:r>
              <a:rPr lang="en-US" sz="1800" dirty="0" err="1"/>
              <a:t>Twint</a:t>
            </a:r>
            <a:r>
              <a:rPr lang="en-US" sz="1800" dirty="0"/>
              <a:t> collection engine running (watchdog)</a:t>
            </a:r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52665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9D272-CD8F-44E9-8790-217BC2FF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DC2AC3-222C-406D-B69B-1802F4ED9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6BAB-AD9D-4CD8-A7EA-15B31EA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2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497</Words>
  <Application>Microsoft Office PowerPoint</Application>
  <PresentationFormat>On-screen Show (16:9)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Slack-Lato</vt:lpstr>
      <vt:lpstr>Office Theme</vt:lpstr>
      <vt:lpstr>Project 2 – ETL (HW13)</vt:lpstr>
      <vt:lpstr> </vt:lpstr>
      <vt:lpstr>ETL Project - Stocks</vt:lpstr>
      <vt:lpstr>Stock Data</vt:lpstr>
      <vt:lpstr>Trend Data</vt:lpstr>
      <vt:lpstr>Tweet Data</vt:lpstr>
      <vt:lpstr>Merging Stock, Trend, and Tweet Data</vt:lpstr>
      <vt:lpstr>Potential Next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Carl Coffman</dc:creator>
  <cp:lastModifiedBy>Carl Coffman</cp:lastModifiedBy>
  <cp:revision>31</cp:revision>
  <dcterms:created xsi:type="dcterms:W3CDTF">2020-11-02T02:00:50Z</dcterms:created>
  <dcterms:modified xsi:type="dcterms:W3CDTF">2020-12-11T03:30:45Z</dcterms:modified>
</cp:coreProperties>
</file>