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24" r:id="rId2"/>
    <p:sldId id="325" r:id="rId3"/>
    <p:sldId id="323" r:id="rId4"/>
    <p:sldId id="311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324"/>
            <p14:sldId id="325"/>
            <p14:sldId id="323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A84"/>
    <a:srgbClr val="4E2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EBD4F7-0D86-4FAE-925A-52C224F5B0E8}" v="53" dt="2021-02-02T20:20:17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70" autoAdjust="0"/>
    <p:restoredTop sz="99694" autoAdjust="0"/>
  </p:normalViewPr>
  <p:slideViewPr>
    <p:cSldViewPr snapToGrid="0" snapToObjects="1">
      <p:cViewPr varScale="1">
        <p:scale>
          <a:sx n="150" d="100"/>
          <a:sy n="150" d="100"/>
        </p:scale>
        <p:origin x="822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ovetux.eu/2015/02/18/cambiare-la-dimensione-del-puntatore-del-mouse-in-ubuntu-14-10/" TargetMode="External"/><Relationship Id="rId13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0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hyperlink" Target="http://www.lovetux.eu/2015/02/18/cambiare-la-dimensione-del-puntatore-del-mouse-in-ubuntu-14-10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15C29EC5-B9AA-438C-8607-732024F7D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762" y="963784"/>
            <a:ext cx="2904838" cy="12750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31849-7978-485C-A8D7-CBC894E5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Grooming Data for Top-N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BF415-C94B-479F-B943-3DCDD0AC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691063"/>
            <a:ext cx="597573" cy="273844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C5927-8F78-4F20-8776-2C182CB44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42" y="2525991"/>
            <a:ext cx="5274007" cy="9953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903887-A661-46A8-9785-B833D46F3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43" y="1768048"/>
            <a:ext cx="5188971" cy="638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F4AD81F-F425-410B-B52B-709DE2B5E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055" y="1595167"/>
            <a:ext cx="2749387" cy="9464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76296D9-AC35-4A3C-8A12-8EEE41AC3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9782" y="2427721"/>
            <a:ext cx="2749387" cy="10304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2BBA8BD-90CD-4E40-8311-97A6AE7F2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225" y="3652501"/>
            <a:ext cx="5353050" cy="6381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A4C713-ADF7-4BBD-AD51-1DE806EC76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8568" y="3286489"/>
            <a:ext cx="2749387" cy="9819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9E3DEC-A816-4630-886B-0DAAD694BAFF}"/>
              </a:ext>
            </a:extLst>
          </p:cNvPr>
          <p:cNvCxnSpPr>
            <a:cxnSpLocks/>
          </p:cNvCxnSpPr>
          <p:nvPr/>
        </p:nvCxnSpPr>
        <p:spPr>
          <a:xfrm>
            <a:off x="5285944" y="4145964"/>
            <a:ext cx="9064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4709B5-FF6E-43FF-A68B-7A0AEF0B5FF1}"/>
              </a:ext>
            </a:extLst>
          </p:cNvPr>
          <p:cNvCxnSpPr>
            <a:cxnSpLocks/>
          </p:cNvCxnSpPr>
          <p:nvPr/>
        </p:nvCxnSpPr>
        <p:spPr>
          <a:xfrm>
            <a:off x="5310188" y="3117264"/>
            <a:ext cx="36326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7282DC-E360-4923-B3CE-D1005A8E8CF2}"/>
              </a:ext>
            </a:extLst>
          </p:cNvPr>
          <p:cNvCxnSpPr>
            <a:cxnSpLocks/>
          </p:cNvCxnSpPr>
          <p:nvPr/>
        </p:nvCxnSpPr>
        <p:spPr>
          <a:xfrm>
            <a:off x="5002422" y="2202864"/>
            <a:ext cx="36326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CB9C9D54-D6E5-45E2-BFAE-069D9AFCF3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243" y="1404159"/>
            <a:ext cx="4429125" cy="266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3F9828-A598-4696-BC81-F268E267440B}"/>
              </a:ext>
            </a:extLst>
          </p:cNvPr>
          <p:cNvCxnSpPr>
            <a:cxnSpLocks/>
          </p:cNvCxnSpPr>
          <p:nvPr/>
        </p:nvCxnSpPr>
        <p:spPr>
          <a:xfrm flipH="1">
            <a:off x="3327400" y="4139302"/>
            <a:ext cx="4709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816CAAC-4693-4A23-8ACB-4FB1EECFC5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98312" y="4070038"/>
            <a:ext cx="1547376" cy="3245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9BB909-3949-4513-BD55-6F6EFDCE7027}"/>
              </a:ext>
            </a:extLst>
          </p:cNvPr>
          <p:cNvCxnSpPr>
            <a:cxnSpLocks/>
          </p:cNvCxnSpPr>
          <p:nvPr/>
        </p:nvCxnSpPr>
        <p:spPr>
          <a:xfrm>
            <a:off x="4743450" y="1498014"/>
            <a:ext cx="44060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5D50524E-728D-43A5-A97E-9771637ACC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0310" y="1047752"/>
            <a:ext cx="2823044" cy="2723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E624DF2-7A5B-4DD4-B800-C14C2264EF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1800" y="373919"/>
            <a:ext cx="1478758" cy="9271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D3DC88A-ED12-4E9D-94F2-CB98F7CA5A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97344" y="3095902"/>
            <a:ext cx="1128976" cy="27369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D7060B8-5745-44CD-B96D-67E414CA24A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08934" y="4139302"/>
            <a:ext cx="1888715" cy="5517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274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2BAF41-BDCB-44A9-A225-755B75B6BBA8}"/>
              </a:ext>
            </a:extLst>
          </p:cNvPr>
          <p:cNvSpPr/>
          <p:nvPr/>
        </p:nvSpPr>
        <p:spPr>
          <a:xfrm>
            <a:off x="228600" y="906446"/>
            <a:ext cx="2647950" cy="20467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1F98FF02-1228-4271-BA6E-FFE6BC70D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21" y="2953219"/>
            <a:ext cx="1368990" cy="84628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BF415-C94B-479F-B943-3DCDD0AC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691063"/>
            <a:ext cx="597573" cy="273844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C1D568F-EB22-4435-862F-5B0E9D92B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665" y="241322"/>
            <a:ext cx="1085850" cy="5176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3ECD9DD-1D3B-4905-BBBC-88E0EF7A5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350" y="906446"/>
            <a:ext cx="3426038" cy="2148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7E5969F-1957-4ACD-A43B-6427A5944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223" y="1168050"/>
            <a:ext cx="2749387" cy="9819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1FA6013-AE9B-43A3-AA72-EFC946900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687" y="1566104"/>
            <a:ext cx="2236478" cy="862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6179A01-297A-432F-B5C7-4A22C6C2DA7B}"/>
              </a:ext>
            </a:extLst>
          </p:cNvPr>
          <p:cNvCxnSpPr>
            <a:cxnSpLocks/>
          </p:cNvCxnSpPr>
          <p:nvPr/>
        </p:nvCxnSpPr>
        <p:spPr>
          <a:xfrm flipH="1" flipV="1">
            <a:off x="2310586" y="1393938"/>
            <a:ext cx="640977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846BCD-EAAA-48F8-93D9-8F10337F786C}"/>
              </a:ext>
            </a:extLst>
          </p:cNvPr>
          <p:cNvCxnSpPr>
            <a:cxnSpLocks/>
          </p:cNvCxnSpPr>
          <p:nvPr/>
        </p:nvCxnSpPr>
        <p:spPr>
          <a:xfrm flipV="1">
            <a:off x="2787743" y="2566274"/>
            <a:ext cx="1806029" cy="9765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71FA2E-0715-40BF-AC7E-FE741DA0CC16}"/>
              </a:ext>
            </a:extLst>
          </p:cNvPr>
          <p:cNvCxnSpPr>
            <a:cxnSpLocks/>
          </p:cNvCxnSpPr>
          <p:nvPr/>
        </p:nvCxnSpPr>
        <p:spPr>
          <a:xfrm flipV="1">
            <a:off x="2777845" y="2490055"/>
            <a:ext cx="924205" cy="7357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408CF1-7F4A-4867-9030-7FAB6A2E25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782455" y="2400965"/>
            <a:ext cx="163509" cy="177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6D2E8C1C-96F9-406C-A8D1-3C180E6C9BE4}"/>
              </a:ext>
            </a:extLst>
          </p:cNvPr>
          <p:cNvGrpSpPr/>
          <p:nvPr/>
        </p:nvGrpSpPr>
        <p:grpSpPr>
          <a:xfrm>
            <a:off x="538774" y="981427"/>
            <a:ext cx="1187330" cy="547778"/>
            <a:chOff x="492496" y="797277"/>
            <a:chExt cx="1263650" cy="6249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A307EC-DE27-4BA0-AE6B-62F7B321B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2496" y="797277"/>
              <a:ext cx="1263650" cy="624932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2" name="Picture 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5B78ED2-FF3E-4FD5-8B74-B2B0D3376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185784" y="1114774"/>
              <a:ext cx="163509" cy="17713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513F56-6A83-4E9C-BFFF-3992B7C858F5}"/>
              </a:ext>
            </a:extLst>
          </p:cNvPr>
          <p:cNvCxnSpPr>
            <a:cxnSpLocks/>
          </p:cNvCxnSpPr>
          <p:nvPr/>
        </p:nvCxnSpPr>
        <p:spPr>
          <a:xfrm flipH="1" flipV="1">
            <a:off x="4682579" y="2058554"/>
            <a:ext cx="26964" cy="12601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6F9F9F1B-D8FE-4FEE-8AED-4F007C600A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02050" y="3237530"/>
            <a:ext cx="2429543" cy="124386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CD04F9C-1A60-4EB9-BFE2-C8D3BC155A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472" y="3920302"/>
            <a:ext cx="5262308" cy="267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50171DDD-8589-4D35-9F66-E261515897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77929" y="2638987"/>
            <a:ext cx="2233530" cy="1385135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B95B25-DE91-4925-8296-4BE1EC3462EF}"/>
              </a:ext>
            </a:extLst>
          </p:cNvPr>
          <p:cNvCxnSpPr>
            <a:cxnSpLocks/>
          </p:cNvCxnSpPr>
          <p:nvPr/>
        </p:nvCxnSpPr>
        <p:spPr>
          <a:xfrm flipH="1" flipV="1">
            <a:off x="4811873" y="2144219"/>
            <a:ext cx="1598567" cy="7137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0EA5FFA9-44A0-4BE3-9905-307B37ED2C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39858" y="2321202"/>
            <a:ext cx="1128976" cy="273691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DBC6C35-CE33-4276-8207-0503AAFB4E05}"/>
              </a:ext>
            </a:extLst>
          </p:cNvPr>
          <p:cNvCxnSpPr>
            <a:cxnSpLocks/>
          </p:cNvCxnSpPr>
          <p:nvPr/>
        </p:nvCxnSpPr>
        <p:spPr>
          <a:xfrm flipH="1">
            <a:off x="5541574" y="1651516"/>
            <a:ext cx="5344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5231849-7978-485C-A8D7-CBC894E5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Charting Top-N with D3/SVG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56989E28-7D31-48EB-B299-E9BAECE9BA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86122" y="2485260"/>
            <a:ext cx="925129" cy="4269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982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29E3E2-537A-47CE-87FC-BE6EFAAC93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72" t="44388" r="30094" b="40028"/>
          <a:stretch/>
        </p:blipFill>
        <p:spPr>
          <a:xfrm>
            <a:off x="4572000" y="1963401"/>
            <a:ext cx="4050792" cy="1286014"/>
          </a:xfrm>
          <a:prstGeom prst="rect">
            <a:avLst/>
          </a:prstGeom>
          <a:ln>
            <a:solidFill>
              <a:srgbClr val="4E2A8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31849-7978-485C-A8D7-CBC894E5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Based on the search criteria, several questions are answered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BF415-C94B-479F-B943-3DCDD0AC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A4FD5E-16C7-4B47-A9B9-F641538F3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340306"/>
            <a:ext cx="4051972" cy="1378477"/>
          </a:xfrm>
          <a:prstGeom prst="rect">
            <a:avLst/>
          </a:prstGeom>
          <a:solidFill>
            <a:srgbClr val="4E2A82"/>
          </a:solidFill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CC17EB-B9F9-4975-B815-748A37770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51" y="1993885"/>
            <a:ext cx="3371316" cy="17340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7D7A75-F148-44B6-BFA4-FD8D7557F31E}"/>
              </a:ext>
            </a:extLst>
          </p:cNvPr>
          <p:cNvSpPr txBox="1"/>
          <p:nvPr/>
        </p:nvSpPr>
        <p:spPr>
          <a:xfrm>
            <a:off x="331751" y="3787858"/>
            <a:ext cx="33713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are the top 5 companies that have the most jobs for the selected job title?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9736444-CE7B-42CD-9DDD-316F07E5B4A8}"/>
              </a:ext>
            </a:extLst>
          </p:cNvPr>
          <p:cNvSpPr/>
          <p:nvPr/>
        </p:nvSpPr>
        <p:spPr>
          <a:xfrm rot="16200000">
            <a:off x="3992255" y="3926358"/>
            <a:ext cx="290558" cy="64633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021566-899E-4664-B83C-BE74966ADB75}"/>
              </a:ext>
            </a:extLst>
          </p:cNvPr>
          <p:cNvSpPr txBox="1"/>
          <p:nvPr/>
        </p:nvSpPr>
        <p:spPr>
          <a:xfrm>
            <a:off x="4572000" y="1308553"/>
            <a:ext cx="4051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Where are the companies located?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1351B3F-4A93-4150-BA5E-87B59FE10585}"/>
              </a:ext>
            </a:extLst>
          </p:cNvPr>
          <p:cNvSpPr/>
          <p:nvPr/>
        </p:nvSpPr>
        <p:spPr>
          <a:xfrm>
            <a:off x="6629518" y="1677885"/>
            <a:ext cx="290558" cy="5684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F30D58-7F3E-4223-AD6E-C84B0DEAE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3" y="1993885"/>
            <a:ext cx="3344924" cy="1734061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EC24CE46-AC22-4C5E-BE54-BAC7468F9C86}"/>
              </a:ext>
            </a:extLst>
          </p:cNvPr>
          <p:cNvSpPr/>
          <p:nvPr/>
        </p:nvSpPr>
        <p:spPr>
          <a:xfrm>
            <a:off x="1933366" y="1677885"/>
            <a:ext cx="290558" cy="41761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CB8E4E-D7E1-4272-AF35-2CD7FB22FD4A}"/>
              </a:ext>
            </a:extLst>
          </p:cNvPr>
          <p:cNvSpPr txBox="1"/>
          <p:nvPr/>
        </p:nvSpPr>
        <p:spPr>
          <a:xfrm>
            <a:off x="331751" y="1308553"/>
            <a:ext cx="33713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are the top 5 Job Titles?</a:t>
            </a:r>
          </a:p>
        </p:txBody>
      </p:sp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5C3DB618-7D60-4345-A853-4EAF1637B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142169" y="3072280"/>
            <a:ext cx="163509" cy="177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409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2D93-9DE6-4CD8-8D40-EA6EF0F7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09744-9D59-4176-AC91-668867AF3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845B0-B0F9-4FF0-8303-447A59111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7695488" cy="2963466"/>
          </a:xfrm>
        </p:spPr>
        <p:txBody>
          <a:bodyPr>
            <a:normAutofit/>
          </a:bodyPr>
          <a:lstStyle/>
          <a:p>
            <a:r>
              <a:rPr lang="en-US" sz="1600" dirty="0"/>
              <a:t>Getting data:</a:t>
            </a:r>
          </a:p>
          <a:p>
            <a:pPr lvl="1"/>
            <a:r>
              <a:rPr lang="en-US" sz="1400" dirty="0"/>
              <a:t>API’s required a paid subscription</a:t>
            </a:r>
          </a:p>
          <a:p>
            <a:pPr lvl="2"/>
            <a:r>
              <a:rPr lang="en-US" sz="1400" dirty="0"/>
              <a:t>Indeed (restricted number of pages)</a:t>
            </a:r>
          </a:p>
          <a:p>
            <a:pPr lvl="2"/>
            <a:r>
              <a:rPr lang="en-US" sz="1400" dirty="0"/>
              <a:t>LinkedIn</a:t>
            </a:r>
          </a:p>
          <a:p>
            <a:pPr lvl="2"/>
            <a:r>
              <a:rPr lang="en-US" sz="1400" dirty="0"/>
              <a:t>Glass Door</a:t>
            </a:r>
          </a:p>
          <a:p>
            <a:pPr lvl="1"/>
            <a:r>
              <a:rPr lang="en-US" sz="1400" dirty="0" err="1"/>
              <a:t>ParsHub</a:t>
            </a:r>
            <a:endParaRPr lang="en-US" sz="1400" dirty="0"/>
          </a:p>
          <a:p>
            <a:pPr lvl="1"/>
            <a:r>
              <a:rPr lang="en-US" sz="1400" dirty="0"/>
              <a:t>Decided on an API for </a:t>
            </a:r>
            <a:r>
              <a:rPr lang="en-US" sz="1400" dirty="0" err="1"/>
              <a:t>Adzuna</a:t>
            </a:r>
            <a:r>
              <a:rPr lang="en-US" sz="1400" dirty="0"/>
              <a:t> - salary info was generally null</a:t>
            </a:r>
          </a:p>
          <a:p>
            <a:r>
              <a:rPr lang="en-US" sz="1600" dirty="0"/>
              <a:t>Running out of our API data, exceeding our daily limit</a:t>
            </a:r>
          </a:p>
          <a:p>
            <a:r>
              <a:rPr lang="en-US" sz="1600" dirty="0"/>
              <a:t>Getting good data from the API; Less than 5% had salary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94AAB-C2C0-4679-9596-6C426FAB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28689A-BFD1-4C3F-98C2-C28E0EC0A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325" y="3009684"/>
            <a:ext cx="719137" cy="1683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37FB4F-1E42-4658-B8E6-D77721814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283" y="2482850"/>
            <a:ext cx="555519" cy="184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DB98CD-4516-4D33-BEA8-D9A5708A5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14562"/>
            <a:ext cx="623887" cy="238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1C795C-74F4-4496-9583-132A09AAD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5992" y="2771636"/>
            <a:ext cx="735012" cy="1588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B6F996-3F88-4BB1-AA7D-CF22058B5C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8862" y="3233738"/>
            <a:ext cx="623888" cy="2030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690407-DE95-4302-9842-49282BA363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6600" y="4070926"/>
            <a:ext cx="1543540" cy="4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8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115</Words>
  <Application>Microsoft Office PowerPoint</Application>
  <PresentationFormat>On-screen Show (16:9)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Grooming Data for Top-N</vt:lpstr>
      <vt:lpstr>Charting Top-N with D3/SVG</vt:lpstr>
      <vt:lpstr>Based on the search criteria, several questions are answered</vt:lpstr>
      <vt:lpstr>Project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Carl Coffman</dc:creator>
  <cp:lastModifiedBy>Carl Coffman</cp:lastModifiedBy>
  <cp:revision>69</cp:revision>
  <dcterms:created xsi:type="dcterms:W3CDTF">2020-11-02T02:00:50Z</dcterms:created>
  <dcterms:modified xsi:type="dcterms:W3CDTF">2021-02-02T20:22:21Z</dcterms:modified>
</cp:coreProperties>
</file>