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9" r:id="rId3"/>
    <p:sldId id="311" r:id="rId4"/>
    <p:sldId id="312" r:id="rId5"/>
    <p:sldId id="315" r:id="rId6"/>
    <p:sldId id="314" r:id="rId7"/>
    <p:sldId id="316" r:id="rId8"/>
    <p:sldId id="317" r:id="rId9"/>
    <p:sldId id="276" r:id="rId10"/>
    <p:sldId id="300" r:id="rId11"/>
    <p:sldId id="296" r:id="rId12"/>
    <p:sldId id="304" r:id="rId13"/>
    <p:sldId id="305" r:id="rId14"/>
    <p:sldId id="307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22E2B0-1963-403E-9A8C-D6EE1FFF48BB}">
          <p14:sldIdLst>
            <p14:sldId id="256"/>
            <p14:sldId id="309"/>
            <p14:sldId id="311"/>
            <p14:sldId id="312"/>
            <p14:sldId id="315"/>
            <p14:sldId id="314"/>
            <p14:sldId id="316"/>
            <p14:sldId id="317"/>
            <p14:sldId id="276"/>
            <p14:sldId id="300"/>
            <p14:sldId id="296"/>
            <p14:sldId id="304"/>
            <p14:sldId id="305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70" autoAdjust="0"/>
    <p:restoredTop sz="99694" autoAdjust="0"/>
  </p:normalViewPr>
  <p:slideViewPr>
    <p:cSldViewPr snapToGrid="0" snapToObjects="1">
      <p:cViewPr varScale="1">
        <p:scale>
          <a:sx n="112" d="100"/>
          <a:sy n="112" d="100"/>
        </p:scale>
        <p:origin x="108" y="6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6" name="Picture 5" descr="NWU PPT Wide Opt 1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2500" y="-1342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08786" y="56696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1/30/2021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1/30/2021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1_Maste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hyperlink" Target="https://pypi.org/project/pytrends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pypi.org/project/yfinance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WU PPT Wide Opt 1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6500" y="1074371"/>
            <a:ext cx="7937499" cy="1102519"/>
          </a:xfrm>
        </p:spPr>
        <p:txBody>
          <a:bodyPr/>
          <a:lstStyle/>
          <a:p>
            <a:pPr algn="l"/>
            <a:r>
              <a:rPr lang="en-US" dirty="0"/>
              <a:t>Project 2 – Jobs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6101" y="2176889"/>
            <a:ext cx="7237900" cy="1314450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Adzure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2294-DAA7-4004-8EFD-36F55B70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381" y="2251187"/>
            <a:ext cx="4146550" cy="133729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600" dirty="0" err="1">
                <a:hlinkClick r:id="rId2"/>
              </a:rPr>
              <a:t>pytrends</a:t>
            </a:r>
            <a:r>
              <a:rPr lang="en-US" sz="1600" dirty="0"/>
              <a:t> - Unofficial API for Google Trends		$pip install </a:t>
            </a:r>
            <a:r>
              <a:rPr lang="en-US" sz="1600" dirty="0" err="1"/>
              <a:t>pytrends</a:t>
            </a:r>
            <a:endParaRPr lang="en-US" sz="16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600" dirty="0"/>
              <a:t>- Interface for automating downloads of reports from Google Trends</a:t>
            </a:r>
          </a:p>
          <a:p>
            <a:endParaRPr lang="en-US" sz="16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D226FA7-6C6A-4DFA-84C0-2E4EB5133A85}"/>
              </a:ext>
            </a:extLst>
          </p:cNvPr>
          <p:cNvSpPr/>
          <p:nvPr/>
        </p:nvSpPr>
        <p:spPr>
          <a:xfrm rot="1195432">
            <a:off x="5708132" y="1649180"/>
            <a:ext cx="565062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6DFCE6E-2ECF-437A-A066-11B2FA473E47}"/>
              </a:ext>
            </a:extLst>
          </p:cNvPr>
          <p:cNvSpPr/>
          <p:nvPr/>
        </p:nvSpPr>
        <p:spPr>
          <a:xfrm>
            <a:off x="3646153" y="3691291"/>
            <a:ext cx="1398258" cy="451934"/>
          </a:xfrm>
          <a:prstGeom prst="wedgeRectCallout">
            <a:avLst>
              <a:gd name="adj1" fmla="val 79136"/>
              <a:gd name="adj2" fmla="val 7594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Each stock’s CSV data merged with complete CSV dataset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0CAA4E0-D6BD-4462-9FA9-A2D604A52B25}"/>
              </a:ext>
            </a:extLst>
          </p:cNvPr>
          <p:cNvSpPr/>
          <p:nvPr/>
        </p:nvSpPr>
        <p:spPr>
          <a:xfrm rot="5400000">
            <a:off x="5966426" y="3994272"/>
            <a:ext cx="269106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0BF0D9-0BF4-45CC-9AA0-AA05C7423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88" y="1064433"/>
            <a:ext cx="2790825" cy="266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08612F-D9DD-4238-832F-AD9D8D690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88" y="1475090"/>
            <a:ext cx="5227637" cy="469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192D9F-6971-42A4-9452-03C7D333D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183" y="1243713"/>
            <a:ext cx="1783174" cy="11676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74513E-0594-4664-83A3-E0792EB2CB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2675" y="2671486"/>
            <a:ext cx="2143125" cy="13348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37D3942-F6CF-4C2D-980D-EBE5629A2E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033" y="4266491"/>
            <a:ext cx="6653419" cy="269106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ECED4934-94AB-4A34-940C-A165E9E7C3FC}"/>
              </a:ext>
            </a:extLst>
          </p:cNvPr>
          <p:cNvSpPr/>
          <p:nvPr/>
        </p:nvSpPr>
        <p:spPr>
          <a:xfrm rot="5400000">
            <a:off x="6475346" y="2460020"/>
            <a:ext cx="424297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D8CBBEA0-AAF4-401E-900D-36CA96287A44}"/>
              </a:ext>
            </a:extLst>
          </p:cNvPr>
          <p:cNvSpPr/>
          <p:nvPr/>
        </p:nvSpPr>
        <p:spPr>
          <a:xfrm>
            <a:off x="7552215" y="3389924"/>
            <a:ext cx="786954" cy="299826"/>
          </a:xfrm>
          <a:prstGeom prst="wedgeRectCallout">
            <a:avLst>
              <a:gd name="adj1" fmla="val -91298"/>
              <a:gd name="adj2" fmla="val -45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Required Fields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3A16886-DB0D-4279-B6CE-6C8A1249649B}"/>
              </a:ext>
            </a:extLst>
          </p:cNvPr>
          <p:cNvSpPr/>
          <p:nvPr/>
        </p:nvSpPr>
        <p:spPr>
          <a:xfrm>
            <a:off x="4394200" y="1089666"/>
            <a:ext cx="1560149" cy="299826"/>
          </a:xfrm>
          <a:prstGeom prst="wedgeRectCallout">
            <a:avLst>
              <a:gd name="adj1" fmla="val -60611"/>
              <a:gd name="adj2" fmla="val 1119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Import Daily Trend of key word (stock/ticker)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81404B-B6A4-48DF-A552-9838908220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3502" y="210268"/>
            <a:ext cx="2271490" cy="8339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762F26C-2963-48CE-9FCB-6296882B566E}"/>
              </a:ext>
            </a:extLst>
          </p:cNvPr>
          <p:cNvSpPr/>
          <p:nvPr/>
        </p:nvSpPr>
        <p:spPr>
          <a:xfrm>
            <a:off x="7942547" y="1714253"/>
            <a:ext cx="501494" cy="299826"/>
          </a:xfrm>
          <a:prstGeom prst="wedgeRectCallout">
            <a:avLst>
              <a:gd name="adj1" fmla="val -85983"/>
              <a:gd name="adj2" fmla="val -326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375635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29D272-CD8F-44E9-8790-217BC2FF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DC2AC3-222C-406D-B69B-1802F4ED9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Backup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6BAB-AD9D-4CD8-A7EA-15B31EA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29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837073-5C1D-46BB-A1F0-03E5003E8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Tell a story with data visualization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Focus on providing users an interactive means to explore data themselves. If daily source can’t be found, warehouse daily to build missing data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Prepare a 5-minute presentation that lays out your theme, coding approach, data munging techniques, and final visualization. 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You may choose a project of any theme, but we encourage you to think broadly. 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You will have ample time in class to work with your group, but expect to put in hours outside of class as well.</a:t>
            </a:r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46772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837073-5C1D-46BB-A1F0-03E5003E8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n-US" sz="1800" dirty="0"/>
              <a:t>Your visualization must include a Python Flask–powered API, HTML/CSS, JavaScript, and at least one database (SQL, MongoDB, SQLite, etc.). 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n-US" sz="1800" dirty="0"/>
              <a:t>Your project should fall into one of the below four tracks: </a:t>
            </a:r>
          </a:p>
          <a:p>
            <a:pPr lvl="1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400" dirty="0"/>
              <a:t>A custom “creative” D3.js project (i.e., a nonstandard graph or chart) </a:t>
            </a:r>
          </a:p>
          <a:p>
            <a:pPr lvl="1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400" dirty="0"/>
              <a:t>A combination of web scraping and Leaflet or </a:t>
            </a:r>
            <a:r>
              <a:rPr lang="en-US" sz="1400" dirty="0" err="1"/>
              <a:t>Plotly</a:t>
            </a:r>
            <a:r>
              <a:rPr lang="en-US" sz="1400" dirty="0"/>
              <a:t> </a:t>
            </a:r>
          </a:p>
          <a:p>
            <a:pPr lvl="1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400" dirty="0"/>
              <a:t>A dashboard page with multiple charts that update from the same data </a:t>
            </a:r>
          </a:p>
          <a:p>
            <a:pPr lvl="1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400" dirty="0"/>
              <a:t>A “thick” server that performs multiple manipulations on data in a database prior to visualization (must be approved) 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n-US" sz="1800" dirty="0"/>
              <a:t>Your project should include at least one JS library that we did not cover. 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n-US" sz="1800" dirty="0"/>
              <a:t>Your project must be powered by a data set with at least 100 records. 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n-US" sz="1800" dirty="0"/>
              <a:t>Your project must include some level of user-driven interaction (e.g., menus, dropdowns, textboxes). 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n-US" sz="1800" dirty="0"/>
              <a:t>Your final visualization should ideally include at least three views. </a:t>
            </a:r>
          </a:p>
          <a:p>
            <a:pPr>
              <a:spcAft>
                <a:spcPts val="60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32497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156CD-80AF-4F7D-B7FD-35A4EFC4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from Owen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73986-7F56-4729-BA3F-72EAA3E97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// To run, type 'flask run' in the terminal. Ctrl + click on </a:t>
            </a:r>
            <a:r>
              <a:rPr lang="en-US" dirty="0" err="1"/>
              <a:t>url</a:t>
            </a:r>
            <a:r>
              <a:rPr lang="en-US" dirty="0"/>
              <a:t> to open page</a:t>
            </a:r>
          </a:p>
          <a:p>
            <a:r>
              <a:rPr lang="en-US" dirty="0"/>
              <a:t>var data = </a:t>
            </a:r>
            <a:r>
              <a:rPr lang="en-US" dirty="0" err="1"/>
              <a:t>JSON.parse</a:t>
            </a:r>
            <a:r>
              <a:rPr lang="en-US" dirty="0"/>
              <a:t>(d3.select('#</a:t>
            </a:r>
            <a:r>
              <a:rPr lang="en-US" dirty="0" err="1"/>
              <a:t>dataScript</a:t>
            </a:r>
            <a:r>
              <a:rPr lang="en-US" dirty="0"/>
              <a:t>').</a:t>
            </a:r>
            <a:r>
              <a:rPr lang="en-US" dirty="0" err="1"/>
              <a:t>attr</a:t>
            </a:r>
            <a:r>
              <a:rPr lang="en-US" dirty="0"/>
              <a:t>('</a:t>
            </a:r>
            <a:r>
              <a:rPr lang="en-US" dirty="0" err="1"/>
              <a:t>indata</a:t>
            </a:r>
            <a:r>
              <a:rPr lang="en-US" dirty="0"/>
              <a:t>'));</a:t>
            </a:r>
          </a:p>
          <a:p>
            <a:br>
              <a:rPr lang="en-US" dirty="0"/>
            </a:br>
            <a:r>
              <a:rPr lang="en-US" dirty="0"/>
              <a:t>// the program starts with the flask </a:t>
            </a:r>
            <a:r>
              <a:rPr lang="en-US" dirty="0" err="1"/>
              <a:t>app;this</a:t>
            </a:r>
            <a:r>
              <a:rPr lang="en-US" dirty="0"/>
              <a:t> is what we are doing in app.py "</a:t>
            </a:r>
            <a:r>
              <a:rPr lang="en-US" dirty="0" err="1"/>
              <a:t>myclient</a:t>
            </a:r>
            <a:r>
              <a:rPr lang="en-US" dirty="0"/>
              <a:t>" indicates where the client lives</a:t>
            </a:r>
          </a:p>
          <a:p>
            <a:r>
              <a:rPr lang="en-US" dirty="0"/>
              <a:t>// </a:t>
            </a:r>
            <a:r>
              <a:rPr lang="en-US" dirty="0" err="1"/>
              <a:t>indeedDB</a:t>
            </a:r>
            <a:r>
              <a:rPr lang="en-US" dirty="0"/>
              <a:t> is the database</a:t>
            </a:r>
          </a:p>
          <a:p>
            <a:r>
              <a:rPr lang="en-US" dirty="0"/>
              <a:t>// @</a:t>
            </a:r>
            <a:r>
              <a:rPr lang="en-US" dirty="0" err="1"/>
              <a:t>app.route</a:t>
            </a:r>
            <a:r>
              <a:rPr lang="en-US" dirty="0"/>
              <a:t> runs the function for the 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/>
              <a:t>// checks the query, gets results, puts the results to the </a:t>
            </a:r>
            <a:r>
              <a:rPr lang="en-US" dirty="0" err="1"/>
              <a:t>db</a:t>
            </a:r>
            <a:r>
              <a:rPr lang="en-US" dirty="0"/>
              <a:t>, then pulls the results; once it has the result </a:t>
            </a:r>
            <a:r>
              <a:rPr lang="en-US" dirty="0" err="1"/>
              <a:t>varibalbes</a:t>
            </a:r>
            <a:r>
              <a:rPr lang="en-US" dirty="0"/>
              <a:t> it's going to put it in the </a:t>
            </a:r>
            <a:r>
              <a:rPr lang="en-US" dirty="0" err="1"/>
              <a:t>render_template</a:t>
            </a:r>
            <a:endParaRPr lang="en-US" dirty="0"/>
          </a:p>
          <a:p>
            <a:br>
              <a:rPr lang="en-US" dirty="0"/>
            </a:br>
            <a:r>
              <a:rPr lang="en-US" dirty="0"/>
              <a:t>// reload page go to the page</a:t>
            </a:r>
          </a:p>
          <a:p>
            <a:r>
              <a:rPr lang="en-US" dirty="0"/>
              <a:t>// grab parameters from text boxes</a:t>
            </a:r>
          </a:p>
          <a:p>
            <a:r>
              <a:rPr lang="en-US" dirty="0"/>
              <a:t>// </a:t>
            </a:r>
            <a:r>
              <a:rPr lang="en-US" dirty="0" err="1"/>
              <a:t>searchs</a:t>
            </a:r>
            <a:r>
              <a:rPr lang="en-US" dirty="0"/>
              <a:t> those parameters; query with those parameters (this returns the jobs)</a:t>
            </a:r>
          </a:p>
          <a:p>
            <a:r>
              <a:rPr lang="en-US" dirty="0"/>
              <a:t>// gets jobs from the query</a:t>
            </a:r>
          </a:p>
          <a:p>
            <a:r>
              <a:rPr lang="en-US" dirty="0"/>
              <a:t>// jobs to DB, jobs from database</a:t>
            </a:r>
          </a:p>
          <a:p>
            <a:r>
              <a:rPr lang="en-US" dirty="0"/>
              <a:t>// now we have the jobs from the 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// next flask will render the html at your localhost (lets you enter textbox params and data)</a:t>
            </a:r>
          </a:p>
          <a:p>
            <a:br>
              <a:rPr lang="en-US" dirty="0"/>
            </a:br>
            <a:r>
              <a:rPr lang="en-US" dirty="0"/>
              <a:t>// file.js (this is the michelle.js)</a:t>
            </a:r>
          </a:p>
          <a:p>
            <a:r>
              <a:rPr lang="en-US" dirty="0"/>
              <a:t>// select html tag with the data that is the d3.select('#</a:t>
            </a:r>
            <a:r>
              <a:rPr lang="en-US" dirty="0" err="1"/>
              <a:t>dataScript</a:t>
            </a:r>
            <a:r>
              <a:rPr lang="en-US" dirty="0"/>
              <a:t>')</a:t>
            </a:r>
          </a:p>
          <a:p>
            <a:r>
              <a:rPr lang="en-US" dirty="0"/>
              <a:t>// next you get the tag .</a:t>
            </a:r>
            <a:r>
              <a:rPr lang="en-US" dirty="0" err="1"/>
              <a:t>attr</a:t>
            </a:r>
            <a:r>
              <a:rPr lang="en-US" dirty="0"/>
              <a:t>('</a:t>
            </a:r>
            <a:r>
              <a:rPr lang="en-US" dirty="0" err="1"/>
              <a:t>indata</a:t>
            </a:r>
            <a:r>
              <a:rPr lang="en-US" dirty="0"/>
              <a:t>)</a:t>
            </a:r>
          </a:p>
          <a:p>
            <a:r>
              <a:rPr lang="en-US" dirty="0"/>
              <a:t>// make data json type by the [</a:t>
            </a:r>
            <a:r>
              <a:rPr lang="en-US" dirty="0" err="1"/>
              <a:t>JSON.parse</a:t>
            </a:r>
            <a:r>
              <a:rPr lang="en-US" dirty="0"/>
              <a:t>()]</a:t>
            </a:r>
          </a:p>
          <a:p>
            <a:r>
              <a:rPr lang="en-US" dirty="0"/>
              <a:t>// d3.select(#</a:t>
            </a:r>
            <a:r>
              <a:rPr lang="en-US" dirty="0" err="1"/>
              <a:t>michelle</a:t>
            </a:r>
            <a:r>
              <a:rPr lang="en-US" dirty="0"/>
              <a:t>), this will call div id which is where I will put the graph inside it.</a:t>
            </a:r>
          </a:p>
          <a:p>
            <a:r>
              <a:rPr lang="en-US" dirty="0"/>
              <a:t>// map in d</a:t>
            </a:r>
          </a:p>
          <a:p>
            <a:r>
              <a:rPr lang="en-US" dirty="0"/>
              <a:t>// use </a:t>
            </a:r>
            <a:r>
              <a:rPr lang="en-US" dirty="0" err="1"/>
              <a:t>Javascript</a:t>
            </a:r>
            <a:r>
              <a:rPr lang="en-US" dirty="0"/>
              <a:t> to create the graphs var </a:t>
            </a:r>
            <a:r>
              <a:rPr lang="en-US" dirty="0" err="1"/>
              <a:t>michllesTag</a:t>
            </a:r>
            <a:r>
              <a:rPr lang="en-US" dirty="0"/>
              <a:t> = d3.select('#</a:t>
            </a:r>
            <a:r>
              <a:rPr lang="en-US" dirty="0" err="1"/>
              <a:t>michelle</a:t>
            </a:r>
            <a:r>
              <a:rPr lang="en-US" dirty="0"/>
              <a:t>')</a:t>
            </a:r>
          </a:p>
          <a:p>
            <a:r>
              <a:rPr lang="en-US" dirty="0"/>
              <a:t>// make visual with data</a:t>
            </a:r>
          </a:p>
          <a:p>
            <a:r>
              <a:rPr lang="en-US" dirty="0"/>
              <a:t>// append visual to div go into d3 </a:t>
            </a:r>
            <a:r>
              <a:rPr lang="en-US" dirty="0" err="1"/>
              <a:t>challeng</a:t>
            </a:r>
            <a:r>
              <a:rPr lang="en-US" dirty="0"/>
              <a:t> ; </a:t>
            </a:r>
            <a:r>
              <a:rPr lang="en-US" dirty="0" err="1"/>
              <a:t>javascript</a:t>
            </a:r>
            <a:r>
              <a:rPr lang="en-US" dirty="0"/>
              <a:t> file in the d3 challenge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80527-5886-4F4F-95E2-7F0A1C40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6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11B6-E42F-4962-91D5-A6B65393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dream team!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40F5F-2EB7-40AB-9297-320D5CC7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4CEF21-EBB1-4D43-88B7-158AED3EA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221682"/>
            <a:ext cx="5285574" cy="3213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4D1341-EAFB-4D13-B0F1-49B3D964E0FD}"/>
              </a:ext>
            </a:extLst>
          </p:cNvPr>
          <p:cNvSpPr txBox="1"/>
          <p:nvPr/>
        </p:nvSpPr>
        <p:spPr>
          <a:xfrm>
            <a:off x="5819688" y="1294477"/>
            <a:ext cx="34012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Owen Meyer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Michelle Bannon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Rob Bowen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Carl Coffman</a:t>
            </a:r>
          </a:p>
        </p:txBody>
      </p:sp>
    </p:spTree>
    <p:extLst>
      <p:ext uri="{BB962C8B-B14F-4D97-AF65-F5344CB8AC3E}">
        <p14:creationId xmlns:p14="http://schemas.microsoft.com/office/powerpoint/2010/main" val="406437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2D93-9DE6-4CD8-8D40-EA6EF0F7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09744-9D59-4176-AC91-668867AF3D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845B0-B0F9-4FF0-8303-447A59111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7695488" cy="2963466"/>
          </a:xfrm>
        </p:spPr>
        <p:txBody>
          <a:bodyPr>
            <a:normAutofit/>
          </a:bodyPr>
          <a:lstStyle/>
          <a:p>
            <a:r>
              <a:rPr lang="en-US" sz="1600" dirty="0"/>
              <a:t>Getting data:</a:t>
            </a:r>
          </a:p>
          <a:p>
            <a:pPr lvl="1"/>
            <a:r>
              <a:rPr lang="en-US" sz="1400" dirty="0"/>
              <a:t>API’s required a paid subscription</a:t>
            </a:r>
          </a:p>
          <a:p>
            <a:pPr lvl="2"/>
            <a:r>
              <a:rPr lang="en-US" sz="1400" dirty="0"/>
              <a:t>Indeed (restricted number of pages)</a:t>
            </a:r>
          </a:p>
          <a:p>
            <a:pPr lvl="2"/>
            <a:r>
              <a:rPr lang="en-US" sz="1400" dirty="0"/>
              <a:t>LinkedIn</a:t>
            </a:r>
          </a:p>
          <a:p>
            <a:pPr lvl="2"/>
            <a:r>
              <a:rPr lang="en-US" sz="1400" dirty="0"/>
              <a:t>Glass Door</a:t>
            </a:r>
          </a:p>
          <a:p>
            <a:pPr lvl="1"/>
            <a:r>
              <a:rPr lang="en-US" sz="1400" dirty="0" err="1"/>
              <a:t>Parshub</a:t>
            </a:r>
            <a:endParaRPr lang="en-US" sz="1400" dirty="0"/>
          </a:p>
          <a:p>
            <a:pPr lvl="1"/>
            <a:r>
              <a:rPr lang="en-US" sz="1400" dirty="0"/>
              <a:t>Decided on an API’s for </a:t>
            </a:r>
            <a:r>
              <a:rPr lang="en-US" sz="1400" dirty="0" err="1"/>
              <a:t>Adzula</a:t>
            </a:r>
            <a:r>
              <a:rPr lang="en-US" sz="1400" dirty="0"/>
              <a:t> salary was generally null</a:t>
            </a:r>
          </a:p>
          <a:p>
            <a:r>
              <a:rPr lang="en-US" sz="1600" dirty="0"/>
              <a:t>Running out of our API data</a:t>
            </a:r>
          </a:p>
          <a:p>
            <a:r>
              <a:rPr lang="en-US" sz="1600" dirty="0"/>
              <a:t>Getting good data from the API; Less than 5% had salary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94AAB-C2C0-4679-9596-6C426FAB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8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82B1-E240-4C47-9D65-2DF37DFC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challenges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B0CE0-3F13-42B1-BE73-420A29351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151335"/>
            <a:ext cx="7881969" cy="479822"/>
          </a:xfrm>
        </p:spPr>
        <p:txBody>
          <a:bodyPr/>
          <a:lstStyle/>
          <a:p>
            <a:r>
              <a:rPr lang="en-US" dirty="0"/>
              <a:t>GIT HUB SAYS YOUR CHANGES ARE REJECTED!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3D4C7-6409-420D-B0B7-1A5355DC3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EFD0191-DBB3-4C58-A1B4-815D960EFE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31379" y="1630363"/>
            <a:ext cx="5133579" cy="296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F44B-902C-46C0-8AD0-13C60C73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Provide users an interactive means to explore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1631B-FC55-44C4-B49D-B199C170F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7755308" cy="479822"/>
          </a:xfrm>
        </p:spPr>
        <p:txBody>
          <a:bodyPr/>
          <a:lstStyle/>
          <a:p>
            <a:r>
              <a:rPr lang="en-US" dirty="0"/>
              <a:t>Add screen shots of main screen and search capability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F3C7F-55D2-44CE-9522-7E79BEDC6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7755308" cy="2963466"/>
          </a:xfrm>
        </p:spPr>
        <p:txBody>
          <a:bodyPr/>
          <a:lstStyle/>
          <a:p>
            <a:r>
              <a:rPr lang="en-US" dirty="0"/>
              <a:t>Your project must include some level of user-driven interaction (e.g., menus, dropdowns, textboxes). 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DCDE6-FD8C-4F2D-B633-DBA7C009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8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F44B-902C-46C0-8AD0-13C60C73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flask Python to pull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1631B-FC55-44C4-B49D-B199C170F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7755308" cy="479822"/>
          </a:xfrm>
        </p:spPr>
        <p:txBody>
          <a:bodyPr/>
          <a:lstStyle/>
          <a:p>
            <a:r>
              <a:rPr lang="en-US" dirty="0"/>
              <a:t>Add screen shot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F3C7F-55D2-44CE-9522-7E79BEDC6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7755308" cy="2963466"/>
          </a:xfrm>
        </p:spPr>
        <p:txBody>
          <a:bodyPr/>
          <a:lstStyle/>
          <a:p>
            <a:r>
              <a:rPr lang="en-US" dirty="0"/>
              <a:t>Python Flask–powered API, HTML/CSS, JavaScript, and at least one database (SQL, MongoDB, SQLite, etc.).</a:t>
            </a:r>
          </a:p>
          <a:p>
            <a:r>
              <a:rPr lang="en-US" dirty="0"/>
              <a:t>A combination of web scraping and Leaflet or </a:t>
            </a:r>
            <a:r>
              <a:rPr lang="en-US" dirty="0" err="1"/>
              <a:t>Plotly</a:t>
            </a:r>
            <a:endParaRPr lang="en-US" dirty="0"/>
          </a:p>
          <a:p>
            <a:r>
              <a:rPr lang="en-US" dirty="0"/>
              <a:t>Your project must be powered by a data set with at least 100 records.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DCDE6-FD8C-4F2D-B633-DBA7C009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2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F44B-902C-46C0-8AD0-13C60C73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A dashboard page with multiple charts that update from the same data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1631B-FC55-44C4-B49D-B199C170F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7755308" cy="479822"/>
          </a:xfrm>
        </p:spPr>
        <p:txBody>
          <a:bodyPr/>
          <a:lstStyle/>
          <a:p>
            <a:r>
              <a:rPr lang="en-US" dirty="0"/>
              <a:t>Add screen shot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F3C7F-55D2-44CE-9522-7E79BEDC6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7755308" cy="2963466"/>
          </a:xfrm>
        </p:spPr>
        <p:txBody>
          <a:bodyPr/>
          <a:lstStyle/>
          <a:p>
            <a:r>
              <a:rPr lang="en-US" dirty="0"/>
              <a:t>one JS library that we did not cover.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DCDE6-FD8C-4F2D-B633-DBA7C009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F44B-902C-46C0-8AD0-13C60C73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flask Python to pull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1631B-FC55-44C4-B49D-B199C170F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7755308" cy="479822"/>
          </a:xfrm>
        </p:spPr>
        <p:txBody>
          <a:bodyPr/>
          <a:lstStyle/>
          <a:p>
            <a:r>
              <a:rPr lang="en-US" dirty="0"/>
              <a:t>Add screen shot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F3C7F-55D2-44CE-9522-7E79BEDC6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7755308" cy="2963466"/>
          </a:xfrm>
        </p:spPr>
        <p:txBody>
          <a:bodyPr/>
          <a:lstStyle/>
          <a:p>
            <a:r>
              <a:rPr lang="en-US" dirty="0"/>
              <a:t>Python Flask–powered API, HTML/CSS, JavaScript, and at least one database (SQL, MongoDB, SQLite, etc.).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DCDE6-FD8C-4F2D-B633-DBA7C009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89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3A16886-DB0D-4279-B6CE-6C8A1249649B}"/>
              </a:ext>
            </a:extLst>
          </p:cNvPr>
          <p:cNvSpPr/>
          <p:nvPr/>
        </p:nvSpPr>
        <p:spPr>
          <a:xfrm>
            <a:off x="5173456" y="1018599"/>
            <a:ext cx="1117734" cy="299826"/>
          </a:xfrm>
          <a:prstGeom prst="wedgeRectCallout">
            <a:avLst>
              <a:gd name="adj1" fmla="val -86076"/>
              <a:gd name="adj2" fmla="val 3656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Import Daily Stock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2294-DAA7-4004-8EFD-36F55B70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1668"/>
            <a:ext cx="7137400" cy="241722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200" dirty="0" err="1">
                <a:hlinkClick r:id="rId2"/>
              </a:rPr>
              <a:t>yfinance</a:t>
            </a:r>
            <a:r>
              <a:rPr lang="en-US" sz="3200" dirty="0"/>
              <a:t> - # Yahoo! Finance market data </a:t>
            </a:r>
          </a:p>
          <a:p>
            <a:endParaRPr lang="en-US" dirty="0"/>
          </a:p>
          <a:p>
            <a:r>
              <a:rPr lang="en-US" dirty="0"/>
              <a:t>https://github.com/ranaroussi/yfinance</a:t>
            </a:r>
          </a:p>
          <a:p>
            <a:r>
              <a:rPr lang="en-US" dirty="0"/>
              <a:t> Install </a:t>
            </a:r>
            <a:r>
              <a:rPr lang="en-US" dirty="0" err="1"/>
              <a:t>yfinance</a:t>
            </a:r>
            <a:r>
              <a:rPr lang="en-US" dirty="0"/>
              <a:t> using pip:</a:t>
            </a:r>
          </a:p>
          <a:p>
            <a:pPr marL="0" indent="0">
              <a:buNone/>
            </a:pPr>
            <a:r>
              <a:rPr lang="en-US" dirty="0"/>
              <a:t>	  $ pip install </a:t>
            </a:r>
            <a:r>
              <a:rPr lang="en-US" dirty="0" err="1"/>
              <a:t>yfinance</a:t>
            </a:r>
            <a:r>
              <a:rPr lang="en-US" dirty="0"/>
              <a:t> --upgrade --no-cache-</a:t>
            </a:r>
            <a:r>
              <a:rPr lang="en-US" dirty="0" err="1"/>
              <a:t>dir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Requirements</a:t>
            </a:r>
          </a:p>
          <a:p>
            <a:r>
              <a:rPr lang="en-US" dirty="0"/>
              <a:t>  Python &gt;= 2.7, 3.4+</a:t>
            </a:r>
          </a:p>
          <a:p>
            <a:r>
              <a:rPr lang="en-US" dirty="0"/>
              <a:t>  Pandas &gt;=0.23.1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7CDAB26-839C-4423-9A32-28B7FA19C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125" y="2920091"/>
            <a:ext cx="2289041" cy="12118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C87352A8-8B74-4311-B6FE-F34E9C40C723}"/>
              </a:ext>
            </a:extLst>
          </p:cNvPr>
          <p:cNvSpPr/>
          <p:nvPr/>
        </p:nvSpPr>
        <p:spPr>
          <a:xfrm rot="5400000">
            <a:off x="6176318" y="2645277"/>
            <a:ext cx="424297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176FD6-EEDE-4DF3-BEFD-7DFD6A30C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947" y="1501060"/>
            <a:ext cx="3192028" cy="1198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AD226FA7-6C6A-4DFA-84C0-2E4EB5133A85}"/>
              </a:ext>
            </a:extLst>
          </p:cNvPr>
          <p:cNvSpPr/>
          <p:nvPr/>
        </p:nvSpPr>
        <p:spPr>
          <a:xfrm rot="1195432">
            <a:off x="4728701" y="1439420"/>
            <a:ext cx="565062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264B1A-F31D-4467-AAA4-C9BBD1293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163" y="1267267"/>
            <a:ext cx="3705958" cy="4450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52C8DC6-5401-4AFC-82DD-2207DA987A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111" y="4322866"/>
            <a:ext cx="6719136" cy="3069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6DFCE6E-2ECF-437A-A066-11B2FA473E47}"/>
              </a:ext>
            </a:extLst>
          </p:cNvPr>
          <p:cNvSpPr/>
          <p:nvPr/>
        </p:nvSpPr>
        <p:spPr>
          <a:xfrm>
            <a:off x="2945142" y="3736962"/>
            <a:ext cx="1398258" cy="451934"/>
          </a:xfrm>
          <a:prstGeom prst="wedgeRectCallout">
            <a:avLst>
              <a:gd name="adj1" fmla="val 79136"/>
              <a:gd name="adj2" fmla="val 7594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Each stock’s CSV data merged with complete CSV dataset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D8CBBEA0-AAF4-401E-900D-36CA96287A44}"/>
              </a:ext>
            </a:extLst>
          </p:cNvPr>
          <p:cNvSpPr/>
          <p:nvPr/>
        </p:nvSpPr>
        <p:spPr>
          <a:xfrm>
            <a:off x="7546444" y="3587049"/>
            <a:ext cx="728552" cy="299826"/>
          </a:xfrm>
          <a:prstGeom prst="wedgeRectCallout">
            <a:avLst>
              <a:gd name="adj1" fmla="val -88977"/>
              <a:gd name="adj2" fmla="val -1751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Required Fields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0CAA4E0-D6BD-4462-9FA9-A2D604A52B25}"/>
              </a:ext>
            </a:extLst>
          </p:cNvPr>
          <p:cNvSpPr/>
          <p:nvPr/>
        </p:nvSpPr>
        <p:spPr>
          <a:xfrm rot="5400000">
            <a:off x="6113056" y="4119862"/>
            <a:ext cx="269106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DAA8D6-0FF0-4F13-9E5F-6168A7B5C4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605" y="1525365"/>
            <a:ext cx="469464" cy="1793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C8304D1F-84BE-445B-865D-AD6C81EC45BF}"/>
              </a:ext>
            </a:extLst>
          </p:cNvPr>
          <p:cNvSpPr/>
          <p:nvPr/>
        </p:nvSpPr>
        <p:spPr>
          <a:xfrm>
            <a:off x="7518604" y="2798428"/>
            <a:ext cx="605748" cy="299826"/>
          </a:xfrm>
          <a:prstGeom prst="wedgeRectCallout">
            <a:avLst>
              <a:gd name="adj1" fmla="val -28236"/>
              <a:gd name="adj2" fmla="val -910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389543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940</Words>
  <Application>Microsoft Office PowerPoint</Application>
  <PresentationFormat>On-screen Show (16:9)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Office Theme</vt:lpstr>
      <vt:lpstr>Project 2 – Jobs Analysis</vt:lpstr>
      <vt:lpstr>Meet the dream team!</vt:lpstr>
      <vt:lpstr>Project Challenges</vt:lpstr>
      <vt:lpstr>Project challenges Continued</vt:lpstr>
      <vt:lpstr>Provide users an interactive means to explore data</vt:lpstr>
      <vt:lpstr>Use flask Python to pull data</vt:lpstr>
      <vt:lpstr>A dashboard page with multiple charts that update from the same data </vt:lpstr>
      <vt:lpstr>Use flask Python to pull data</vt:lpstr>
      <vt:lpstr>Sample Data</vt:lpstr>
      <vt:lpstr>Trend Data</vt:lpstr>
      <vt:lpstr>BACKUP SLIDES</vt:lpstr>
      <vt:lpstr>Project Description</vt:lpstr>
      <vt:lpstr>Project Requirements</vt:lpstr>
      <vt:lpstr>Notes from Owen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Carl Coffman</dc:creator>
  <cp:lastModifiedBy>Bannon, Michelle R.</cp:lastModifiedBy>
  <cp:revision>52</cp:revision>
  <dcterms:created xsi:type="dcterms:W3CDTF">2020-11-02T02:00:50Z</dcterms:created>
  <dcterms:modified xsi:type="dcterms:W3CDTF">2021-01-30T17:47:04Z</dcterms:modified>
</cp:coreProperties>
</file>