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0"/>
  </p:notes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58" r:id="rId9"/>
    <p:sldId id="259" r:id="rId10"/>
    <p:sldId id="269" r:id="rId11"/>
    <p:sldId id="266" r:id="rId12"/>
    <p:sldId id="267" r:id="rId13"/>
    <p:sldId id="276" r:id="rId14"/>
    <p:sldId id="268" r:id="rId15"/>
    <p:sldId id="270" r:id="rId16"/>
    <p:sldId id="271" r:id="rId17"/>
    <p:sldId id="272" r:id="rId18"/>
    <p:sldId id="273" r:id="rId19"/>
    <p:sldId id="274" r:id="rId20"/>
    <p:sldId id="275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5" r:id="rId29"/>
    <p:sldId id="284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5" d="100"/>
          <a:sy n="95" d="100"/>
        </p:scale>
        <p:origin x="-104" y="-35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notesMaster" Target="notesMasters/notesMaster1.xml"/><Relationship Id="rId41" Type="http://schemas.openxmlformats.org/officeDocument/2006/relationships/printerSettings" Target="printerSettings/printerSettings1.bin"/><Relationship Id="rId42" Type="http://schemas.openxmlformats.org/officeDocument/2006/relationships/presProps" Target="presProps.xml"/><Relationship Id="rId43" Type="http://schemas.openxmlformats.org/officeDocument/2006/relationships/viewProps" Target="viewProps.xml"/><Relationship Id="rId44" Type="http://schemas.openxmlformats.org/officeDocument/2006/relationships/theme" Target="theme/theme1.xml"/><Relationship Id="rId4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2F67DC-D9EB-9842-AACC-87EB4FF362D8}" type="datetimeFigureOut">
              <a:t>25/12/15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25C452-50FD-764E-AEF0-91B2C1ECB17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1990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25C452-50FD-764E-AEF0-91B2C1ECB179}" type="slidenum"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7102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25C452-50FD-764E-AEF0-91B2C1ECB179}" type="slidenum"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1260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25C452-50FD-764E-AEF0-91B2C1ECB179}" type="slidenum"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3529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25C452-50FD-764E-AEF0-91B2C1ECB179}" type="slidenum"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2156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25C452-50FD-764E-AEF0-91B2C1ECB179}" type="slidenum"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1360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25C452-50FD-764E-AEF0-91B2C1ECB179}" type="slidenum"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3213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25C452-50FD-764E-AEF0-91B2C1ECB179}" type="slidenum"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5544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25C452-50FD-764E-AEF0-91B2C1ECB179}" type="slidenum"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0750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25C452-50FD-764E-AEF0-91B2C1ECB179}" type="slidenum"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70782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25C452-50FD-764E-AEF0-91B2C1ECB179}" type="slidenum"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8733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25C452-50FD-764E-AEF0-91B2C1ECB179}" type="slidenum"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4248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25C452-50FD-764E-AEF0-91B2C1ECB179}" type="slidenum"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53442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25C452-50FD-764E-AEF0-91B2C1ECB179}" type="slidenum"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56373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25C452-50FD-764E-AEF0-91B2C1ECB179}" type="slidenum"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51488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25C452-50FD-764E-AEF0-91B2C1ECB179}" type="slidenum"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75303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25C452-50FD-764E-AEF0-91B2C1ECB179}" type="slidenum"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90734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25C452-50FD-764E-AEF0-91B2C1ECB179}" type="slidenum"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52808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25C452-50FD-764E-AEF0-91B2C1ECB179}" type="slidenum"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62597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25C452-50FD-764E-AEF0-91B2C1ECB179}" type="slidenum"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41434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25C452-50FD-764E-AEF0-91B2C1ECB179}" type="slidenum"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65682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25C452-50FD-764E-AEF0-91B2C1ECB179}" type="slidenum"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29518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25C452-50FD-764E-AEF0-91B2C1ECB179}" type="slidenum"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4442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25C452-50FD-764E-AEF0-91B2C1ECB179}" type="slidenum"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64383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25C452-50FD-764E-AEF0-91B2C1ECB179}" type="slidenum"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35008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25C452-50FD-764E-AEF0-91B2C1ECB179}" type="slidenum"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47683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25C452-50FD-764E-AEF0-91B2C1ECB179}" type="slidenum"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00624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25C452-50FD-764E-AEF0-91B2C1ECB179}" type="slidenum"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03427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25C452-50FD-764E-AEF0-91B2C1ECB179}" type="slidenum"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95023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25C452-50FD-764E-AEF0-91B2C1ECB179}" type="slidenum"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99283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25C452-50FD-764E-AEF0-91B2C1ECB179}" type="slidenum"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4256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25C452-50FD-764E-AEF0-91B2C1ECB179}" type="slidenum"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45940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25C452-50FD-764E-AEF0-91B2C1ECB179}" type="slidenum"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7863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25C452-50FD-764E-AEF0-91B2C1ECB179}" type="slidenum"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006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25C452-50FD-764E-AEF0-91B2C1ECB179}" type="slidenum"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6190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25C452-50FD-764E-AEF0-91B2C1ECB179}" type="slidenum"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7770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25C452-50FD-764E-AEF0-91B2C1ECB179}" type="slidenum"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0536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25C452-50FD-764E-AEF0-91B2C1ECB179}" type="slidenum"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7994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25C452-50FD-764E-AEF0-91B2C1ECB179}" type="slidenum"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8249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D33D5-4C79-2644-97D0-9A6C8983A5BE}" type="datetimeFigureOut">
              <a:rPr lang="en-US" smtClean="0"/>
              <a:t>25/12/15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C5BB1-EFE6-0744-8BB6-CA3EFCF62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765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D33D5-4C79-2644-97D0-9A6C8983A5BE}" type="datetimeFigureOut">
              <a:rPr lang="en-US" smtClean="0"/>
              <a:t>25/12/15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C5BB1-EFE6-0744-8BB6-CA3EFCF62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769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D33D5-4C79-2644-97D0-9A6C8983A5BE}" type="datetimeFigureOut">
              <a:rPr lang="en-US" smtClean="0"/>
              <a:t>25/12/15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C5BB1-EFE6-0744-8BB6-CA3EFCF62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74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D33D5-4C79-2644-97D0-9A6C8983A5BE}" type="datetimeFigureOut">
              <a:rPr lang="en-US" smtClean="0"/>
              <a:t>25/12/15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C5BB1-EFE6-0744-8BB6-CA3EFCF62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684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D33D5-4C79-2644-97D0-9A6C8983A5BE}" type="datetimeFigureOut">
              <a:rPr lang="en-US" smtClean="0"/>
              <a:t>25/12/15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C5BB1-EFE6-0744-8BB6-CA3EFCF62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057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D33D5-4C79-2644-97D0-9A6C8983A5BE}" type="datetimeFigureOut">
              <a:rPr lang="en-US" smtClean="0"/>
              <a:t>25/12/15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C5BB1-EFE6-0744-8BB6-CA3EFCF62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549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D33D5-4C79-2644-97D0-9A6C8983A5BE}" type="datetimeFigureOut">
              <a:rPr lang="en-US" smtClean="0"/>
              <a:t>25/12/15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C5BB1-EFE6-0744-8BB6-CA3EFCF62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953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D33D5-4C79-2644-97D0-9A6C8983A5BE}" type="datetimeFigureOut">
              <a:rPr lang="en-US" smtClean="0"/>
              <a:t>25/12/15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C5BB1-EFE6-0744-8BB6-CA3EFCF62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769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D33D5-4C79-2644-97D0-9A6C8983A5BE}" type="datetimeFigureOut">
              <a:rPr lang="en-US" smtClean="0"/>
              <a:t>25/12/15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C5BB1-EFE6-0744-8BB6-CA3EFCF62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82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D33D5-4C79-2644-97D0-9A6C8983A5BE}" type="datetimeFigureOut">
              <a:rPr lang="en-US" smtClean="0"/>
              <a:t>25/12/15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C5BB1-EFE6-0744-8BB6-CA3EFCF62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41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D33D5-4C79-2644-97D0-9A6C8983A5BE}" type="datetimeFigureOut">
              <a:rPr lang="en-US" smtClean="0"/>
              <a:t>25/12/15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C5BB1-EFE6-0744-8BB6-CA3EFCF62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55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5D33D5-4C79-2644-97D0-9A6C8983A5BE}" type="datetimeFigureOut">
              <a:rPr lang="en-US" smtClean="0"/>
              <a:t>25/12/15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AC5BB1-EFE6-0744-8BB6-CA3EFCF62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396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goo.gl/MUt9i5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0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1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3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5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6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7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8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Reproducible Research</a:t>
            </a:r>
          </a:p>
        </p:txBody>
      </p:sp>
    </p:spTree>
    <p:extLst>
      <p:ext uri="{BB962C8B-B14F-4D97-AF65-F5344CB8AC3E}">
        <p14:creationId xmlns:p14="http://schemas.microsoft.com/office/powerpoint/2010/main" val="14993361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is Markdown?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 simplified version of “markup” languages</a:t>
            </a:r>
          </a:p>
          <a:p>
            <a:r>
              <a:rPr lang="en-US" smtClean="0"/>
              <a:t>No special editor required</a:t>
            </a:r>
          </a:p>
          <a:p>
            <a:r>
              <a:rPr lang="en-US" smtClean="0"/>
              <a:t>Simple, intuitive formatting elements</a:t>
            </a:r>
          </a:p>
          <a:p>
            <a:r>
              <a:rPr lang="en-US" smtClean="0"/>
              <a:t>Complete information available at </a:t>
            </a:r>
            <a:r>
              <a:rPr lang="en-US" smtClean="0">
                <a:hlinkClick r:id="rId3"/>
              </a:rPr>
              <a:t>http://goo.gl/MUt9i5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7944683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smtClean="0"/>
              <a:t>What is knitr Good For?</a:t>
            </a:r>
            <a:endParaRPr lang="en-US" sz="40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60452"/>
            <a:ext cx="8229600" cy="3394472"/>
          </a:xfrm>
        </p:spPr>
        <p:txBody>
          <a:bodyPr/>
          <a:lstStyle/>
          <a:p>
            <a:r>
              <a:rPr lang="en-US" smtClean="0"/>
              <a:t>Manuals</a:t>
            </a:r>
          </a:p>
          <a:p>
            <a:r>
              <a:rPr lang="en-US" smtClean="0"/>
              <a:t>Short/medium-length technical documents</a:t>
            </a:r>
          </a:p>
          <a:p>
            <a:r>
              <a:rPr lang="en-US" smtClean="0"/>
              <a:t>Tutorials</a:t>
            </a:r>
          </a:p>
          <a:p>
            <a:r>
              <a:rPr lang="en-US" smtClean="0"/>
              <a:t>Reports (esp. if generated periodically)</a:t>
            </a:r>
          </a:p>
          <a:p>
            <a:r>
              <a:rPr lang="en-US" smtClean="0"/>
              <a:t>Data preprocessing documents/summaries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918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is knitr NOT Good For?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Very long research articles</a:t>
            </a:r>
          </a:p>
          <a:p>
            <a:r>
              <a:rPr lang="en-US" smtClean="0"/>
              <a:t>Complex time-consuming computations</a:t>
            </a:r>
          </a:p>
          <a:p>
            <a:r>
              <a:rPr lang="en-US" smtClean="0"/>
              <a:t>Documents that require precise formatting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9095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My First knitr Document</a:t>
            </a:r>
            <a:endParaRPr lang="en-US"/>
          </a:p>
        </p:txBody>
      </p:sp>
      <p:pic>
        <p:nvPicPr>
          <p:cNvPr id="5" name="Picture 4" descr="Screen Shot 2013-09-04 at 4.29.23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7696" y="1186539"/>
            <a:ext cx="6127851" cy="3842890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110967" y="2490829"/>
            <a:ext cx="1602859" cy="97413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Create a new document</a:t>
            </a:r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6798098" y="3130297"/>
            <a:ext cx="1602859" cy="97413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Choose an R Markdown Document</a:t>
            </a:r>
            <a:endParaRPr lang="en-US"/>
          </a:p>
        </p:txBody>
      </p:sp>
      <p:cxnSp>
        <p:nvCxnSpPr>
          <p:cNvPr id="9" name="Straight Arrow Connector 8"/>
          <p:cNvCxnSpPr>
            <a:stCxn id="7" idx="1"/>
          </p:cNvCxnSpPr>
          <p:nvPr/>
        </p:nvCxnSpPr>
        <p:spPr>
          <a:xfrm flipH="1">
            <a:off x="4056465" y="3617365"/>
            <a:ext cx="2741633" cy="818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0"/>
          </p:cNvCxnSpPr>
          <p:nvPr/>
        </p:nvCxnSpPr>
        <p:spPr>
          <a:xfrm flipV="1">
            <a:off x="912397" y="1627671"/>
            <a:ext cx="1343935" cy="8631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12058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My First knitr Document</a:t>
            </a:r>
            <a:endParaRPr lang="en-US"/>
          </a:p>
        </p:txBody>
      </p:sp>
      <p:pic>
        <p:nvPicPr>
          <p:cNvPr id="4" name="Picture 3" descr="Screen Shot 2013-09-04 at 4.04.48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810" y="1346200"/>
            <a:ext cx="7867692" cy="349675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166137" y="3045717"/>
            <a:ext cx="2367298" cy="46857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Start of code chunk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166137" y="4374381"/>
            <a:ext cx="2367298" cy="46857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End of code chunk</a:t>
            </a:r>
            <a:endParaRPr lang="en-US"/>
          </a:p>
        </p:txBody>
      </p:sp>
      <p:cxnSp>
        <p:nvCxnSpPr>
          <p:cNvPr id="8" name="Straight Arrow Connector 7"/>
          <p:cNvCxnSpPr>
            <a:stCxn id="5" idx="1"/>
          </p:cNvCxnSpPr>
          <p:nvPr/>
        </p:nvCxnSpPr>
        <p:spPr>
          <a:xfrm flipH="1">
            <a:off x="2009738" y="3280003"/>
            <a:ext cx="3156399" cy="1233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6" idx="1"/>
          </p:cNvCxnSpPr>
          <p:nvPr/>
        </p:nvCxnSpPr>
        <p:spPr>
          <a:xfrm flipH="1">
            <a:off x="1726155" y="4608667"/>
            <a:ext cx="343998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91131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Processing a knitr Document</a:t>
            </a:r>
            <a:endParaRPr lang="en-US"/>
          </a:p>
        </p:txBody>
      </p:sp>
      <p:pic>
        <p:nvPicPr>
          <p:cNvPr id="3" name="Picture 2" descr="Screen Shot 2013-09-04 at 4.09.06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281740"/>
            <a:ext cx="8674702" cy="3467341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845565" y="1504362"/>
            <a:ext cx="1516551" cy="43157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Push here</a:t>
            </a:r>
            <a:endParaRPr lang="en-US"/>
          </a:p>
        </p:txBody>
      </p:sp>
      <p:cxnSp>
        <p:nvCxnSpPr>
          <p:cNvPr id="6" name="Straight Arrow Connector 5"/>
          <p:cNvCxnSpPr>
            <a:stCxn id="4" idx="1"/>
          </p:cNvCxnSpPr>
          <p:nvPr/>
        </p:nvCxnSpPr>
        <p:spPr>
          <a:xfrm flipH="1">
            <a:off x="3612597" y="1720152"/>
            <a:ext cx="1232968" cy="4500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20276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More Complicated Way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mtClean="0">
                <a:latin typeface="Courier"/>
                <a:cs typeface="Courier"/>
              </a:rPr>
              <a:t>library(knitr)</a:t>
            </a:r>
            <a:br>
              <a:rPr lang="en-US" smtClean="0">
                <a:latin typeface="Courier"/>
                <a:cs typeface="Courier"/>
              </a:rPr>
            </a:br>
            <a:r>
              <a:rPr lang="en-US" smtClean="0">
                <a:latin typeface="Courier"/>
                <a:cs typeface="Courier"/>
              </a:rPr>
              <a:t>setwd(&lt;working directory&gt;)</a:t>
            </a:r>
          </a:p>
          <a:p>
            <a:pPr marL="0" indent="0">
              <a:buNone/>
            </a:pPr>
            <a:r>
              <a:rPr lang="en-US" smtClean="0">
                <a:latin typeface="Courier"/>
                <a:cs typeface="Courier"/>
              </a:rPr>
              <a:t>knit2html(“document.Rmd”)</a:t>
            </a:r>
          </a:p>
          <a:p>
            <a:pPr marL="0" indent="0">
              <a:buNone/>
            </a:pPr>
            <a:r>
              <a:rPr lang="en-US" smtClean="0">
                <a:latin typeface="Courier"/>
                <a:cs typeface="Courier"/>
              </a:rPr>
              <a:t>browseURL(“document.html”)</a:t>
            </a:r>
            <a:endParaRPr lang="en-US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4909302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HTML Output</a:t>
            </a:r>
            <a:endParaRPr lang="en-US"/>
          </a:p>
        </p:txBody>
      </p:sp>
      <p:pic>
        <p:nvPicPr>
          <p:cNvPr id="4" name="Picture 3" descr="Screen Shot 2013-09-04 at 4.14.38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982" y="1206499"/>
            <a:ext cx="7628247" cy="3643087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6127851" y="3193686"/>
            <a:ext cx="1343936" cy="51789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Code input</a:t>
            </a:r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5984339" y="4233906"/>
            <a:ext cx="1968306" cy="35316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Numerical output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3370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knitr Produces: Markdown</a:t>
            </a:r>
            <a:endParaRPr lang="en-US"/>
          </a:p>
        </p:txBody>
      </p:sp>
      <p:pic>
        <p:nvPicPr>
          <p:cNvPr id="3" name="Picture 2" descr="Screen Shot 2013-09-04 at 4.17.00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5698" y="1470147"/>
            <a:ext cx="4708302" cy="2833315"/>
          </a:xfrm>
          <a:prstGeom prst="rect">
            <a:avLst/>
          </a:prstGeom>
        </p:spPr>
      </p:pic>
      <p:pic>
        <p:nvPicPr>
          <p:cNvPr id="4" name="Picture 3" descr="Screen Shot 2013-09-04 at 4.04.48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470147"/>
            <a:ext cx="4349619" cy="1933164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2367286" y="3403311"/>
            <a:ext cx="1245298" cy="60421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Code is echoed</a:t>
            </a:r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6881040" y="3877274"/>
            <a:ext cx="1805760" cy="95641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Result of evaluating R code</a:t>
            </a:r>
            <a:endParaRPr lang="en-US"/>
          </a:p>
        </p:txBody>
      </p:sp>
      <p:cxnSp>
        <p:nvCxnSpPr>
          <p:cNvPr id="8" name="Straight Arrow Connector 7"/>
          <p:cNvCxnSpPr>
            <a:stCxn id="5" idx="1"/>
          </p:cNvCxnSpPr>
          <p:nvPr/>
        </p:nvCxnSpPr>
        <p:spPr>
          <a:xfrm flipH="1" flipV="1">
            <a:off x="1368595" y="3058047"/>
            <a:ext cx="998691" cy="6473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6" idx="1"/>
          </p:cNvCxnSpPr>
          <p:nvPr/>
        </p:nvCxnSpPr>
        <p:spPr>
          <a:xfrm flipH="1" flipV="1">
            <a:off x="5745632" y="4118499"/>
            <a:ext cx="1135408" cy="2369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5" idx="3"/>
          </p:cNvCxnSpPr>
          <p:nvPr/>
        </p:nvCxnSpPr>
        <p:spPr>
          <a:xfrm flipV="1">
            <a:off x="3612584" y="3210447"/>
            <a:ext cx="1134343" cy="4949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53473" y="1100815"/>
            <a:ext cx="2365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RMarkdown Document</a:t>
            </a:r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4941337" y="1063229"/>
            <a:ext cx="3879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Markdown Document (generated)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01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 Few Notes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843161"/>
          </a:xfrm>
        </p:spPr>
        <p:txBody>
          <a:bodyPr>
            <a:normAutofit fontScale="85000" lnSpcReduction="10000"/>
          </a:bodyPr>
          <a:lstStyle/>
          <a:p>
            <a:r>
              <a:rPr lang="en-US" smtClean="0"/>
              <a:t>knitr will fill a new document with filler text; delete it</a:t>
            </a:r>
          </a:p>
          <a:p>
            <a:r>
              <a:rPr lang="en-US" smtClean="0"/>
              <a:t>Code chunks begin with </a:t>
            </a:r>
            <a:r>
              <a:rPr lang="en-US" smtClean="0">
                <a:latin typeface="Courier"/>
                <a:cs typeface="Courier"/>
              </a:rPr>
              <a:t>```{r}</a:t>
            </a:r>
            <a:r>
              <a:rPr lang="en-US" smtClean="0"/>
              <a:t> and end with </a:t>
            </a:r>
            <a:r>
              <a:rPr lang="en-US" smtClean="0">
                <a:latin typeface="Courier"/>
                <a:cs typeface="Courier"/>
              </a:rPr>
              <a:t>```</a:t>
            </a:r>
          </a:p>
          <a:p>
            <a:r>
              <a:rPr lang="en-US" smtClean="0"/>
              <a:t>All R code goes in between these markers</a:t>
            </a:r>
          </a:p>
          <a:p>
            <a:r>
              <a:rPr lang="en-US" smtClean="0"/>
              <a:t>Code chunks can have </a:t>
            </a:r>
            <a:r>
              <a:rPr lang="en-US" b="1" smtClean="0"/>
              <a:t>names</a:t>
            </a:r>
            <a:r>
              <a:rPr lang="en-US" smtClean="0"/>
              <a:t>, which is useful when we start making graphics</a:t>
            </a:r>
            <a:br>
              <a:rPr lang="en-US" smtClean="0"/>
            </a:br>
            <a:r>
              <a:rPr lang="en-US" sz="2400" smtClean="0">
                <a:latin typeface="Courier"/>
                <a:cs typeface="Courier"/>
              </a:rPr>
              <a:t>```{r firstchunk}</a:t>
            </a:r>
            <a:br>
              <a:rPr lang="en-US" sz="2400" smtClean="0">
                <a:latin typeface="Courier"/>
                <a:cs typeface="Courier"/>
              </a:rPr>
            </a:br>
            <a:r>
              <a:rPr lang="en-US" sz="2400" smtClean="0">
                <a:latin typeface="Courier"/>
                <a:cs typeface="Courier"/>
              </a:rPr>
              <a:t>## R code goes here</a:t>
            </a:r>
            <a:br>
              <a:rPr lang="en-US" sz="2400" smtClean="0">
                <a:latin typeface="Courier"/>
                <a:cs typeface="Courier"/>
              </a:rPr>
            </a:br>
            <a:r>
              <a:rPr lang="en-US" sz="2400" smtClean="0">
                <a:latin typeface="Courier"/>
                <a:cs typeface="Courier"/>
              </a:rPr>
              <a:t>```</a:t>
            </a:r>
          </a:p>
          <a:p>
            <a:r>
              <a:rPr lang="en-US" smtClean="0"/>
              <a:t>By default, code in a code chunk is echoed, as will the results of the computation (if there are results to print)</a:t>
            </a:r>
          </a:p>
        </p:txBody>
      </p:sp>
    </p:spTree>
    <p:extLst>
      <p:ext uri="{BB962C8B-B14F-4D97-AF65-F5344CB8AC3E}">
        <p14:creationId xmlns:p14="http://schemas.microsoft.com/office/powerpoint/2010/main" val="641616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Run analysis and get the result</a:t>
            </a:r>
            <a:endParaRPr lang="en-US" dirty="0" smtClean="0"/>
          </a:p>
          <a:p>
            <a:r>
              <a:rPr lang="en-US" dirty="0" smtClean="0"/>
              <a:t>copy paste it into a file and write up the report.</a:t>
            </a:r>
          </a:p>
          <a:p>
            <a:r>
              <a:rPr lang="en-US" dirty="0" smtClean="0"/>
              <a:t>There is no single document to integrate data analysis with textual representations; i.e. data, code, and text are not linked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810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smtClean="0"/>
              <a:t>Processing of knitr Documents (what happens under the hood)</a:t>
            </a:r>
            <a:endParaRPr lang="en-US" sz="36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9098"/>
            <a:ext cx="8229600" cy="3394472"/>
          </a:xfrm>
        </p:spPr>
        <p:txBody>
          <a:bodyPr>
            <a:normAutofit fontScale="92500" lnSpcReduction="10000"/>
          </a:bodyPr>
          <a:lstStyle/>
          <a:p>
            <a:r>
              <a:rPr lang="en-US" smtClean="0"/>
              <a:t>You write the RMarkdown document (.Rmd)</a:t>
            </a:r>
          </a:p>
          <a:p>
            <a:r>
              <a:rPr lang="en-US" smtClean="0"/>
              <a:t>knitr produces a Markdown document (.md)</a:t>
            </a:r>
          </a:p>
          <a:p>
            <a:r>
              <a:rPr lang="en-US" smtClean="0"/>
              <a:t>knitr converts the Markdown document into HTML (by default)</a:t>
            </a:r>
          </a:p>
          <a:p>
            <a:r>
              <a:rPr lang="en-US" smtClean="0"/>
              <a:t>.Rmd </a:t>
            </a:r>
            <a:r>
              <a:rPr lang="en-US" smtClean="0">
                <a:sym typeface="Wingdings"/>
              </a:rPr>
              <a:t></a:t>
            </a:r>
            <a:r>
              <a:rPr lang="en-US" smtClean="0"/>
              <a:t> .md </a:t>
            </a:r>
            <a:r>
              <a:rPr lang="en-US" smtClean="0">
                <a:sym typeface="Wingdings"/>
              </a:rPr>
              <a:t> .html</a:t>
            </a:r>
          </a:p>
          <a:p>
            <a:r>
              <a:rPr lang="en-US" smtClean="0">
                <a:sym typeface="Wingdings"/>
              </a:rPr>
              <a:t>You should NOT edit (or save) the .md or .html documents until you are finished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4744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Another Example</a:t>
            </a:r>
            <a:endParaRPr lang="en-US"/>
          </a:p>
        </p:txBody>
      </p:sp>
      <p:pic>
        <p:nvPicPr>
          <p:cNvPr id="4" name="Picture 3" descr="Screen Shot 2013-09-04 at 4.35.29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566" y="1371599"/>
            <a:ext cx="7662310" cy="3201143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6078533" y="1371599"/>
            <a:ext cx="1775474" cy="47802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Level 1 heading</a:t>
            </a:r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6078533" y="2091217"/>
            <a:ext cx="1775474" cy="47802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Level 2 heading</a:t>
            </a:r>
            <a:endParaRPr lang="en-US"/>
          </a:p>
        </p:txBody>
      </p:sp>
      <p:cxnSp>
        <p:nvCxnSpPr>
          <p:cNvPr id="8" name="Straight Arrow Connector 7"/>
          <p:cNvCxnSpPr>
            <a:stCxn id="5" idx="1"/>
          </p:cNvCxnSpPr>
          <p:nvPr/>
        </p:nvCxnSpPr>
        <p:spPr>
          <a:xfrm flipH="1" flipV="1">
            <a:off x="3772883" y="1504362"/>
            <a:ext cx="2305650" cy="1062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6" idx="1"/>
          </p:cNvCxnSpPr>
          <p:nvPr/>
        </p:nvCxnSpPr>
        <p:spPr>
          <a:xfrm flipH="1">
            <a:off x="2601563" y="2330230"/>
            <a:ext cx="34769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6078532" y="3710987"/>
            <a:ext cx="1898771" cy="47802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Do not echo code</a:t>
            </a:r>
            <a:endParaRPr lang="en-US"/>
          </a:p>
        </p:txBody>
      </p:sp>
      <p:cxnSp>
        <p:nvCxnSpPr>
          <p:cNvPr id="13" name="Straight Arrow Connector 12"/>
          <p:cNvCxnSpPr>
            <a:stCxn id="12" idx="1"/>
          </p:cNvCxnSpPr>
          <p:nvPr/>
        </p:nvCxnSpPr>
        <p:spPr>
          <a:xfrm flipH="1" flipV="1">
            <a:off x="3612598" y="3366318"/>
            <a:ext cx="2465934" cy="5836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90894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Output</a:t>
            </a:r>
            <a:endParaRPr lang="en-US"/>
          </a:p>
        </p:txBody>
      </p:sp>
      <p:pic>
        <p:nvPicPr>
          <p:cNvPr id="3" name="Picture 2" descr="Screen Shot 2013-09-04 at 4.35.40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276" y="1409699"/>
            <a:ext cx="6362116" cy="3347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3640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Hiding Results</a:t>
            </a:r>
            <a:endParaRPr lang="en-US"/>
          </a:p>
        </p:txBody>
      </p:sp>
      <p:pic>
        <p:nvPicPr>
          <p:cNvPr id="3" name="Picture 2" descr="Screen Shot 2013-09-04 at 4.38.54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075" y="1540906"/>
            <a:ext cx="8714111" cy="2996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3861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Output</a:t>
            </a:r>
            <a:endParaRPr lang="en-US"/>
          </a:p>
        </p:txBody>
      </p:sp>
      <p:pic>
        <p:nvPicPr>
          <p:cNvPr id="3" name="Picture 2" descr="Screen Shot 2013-09-04 at 4.39.36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49" y="1384299"/>
            <a:ext cx="8351315" cy="3202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9743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Inline Text Computations</a:t>
            </a:r>
            <a:endParaRPr lang="en-US"/>
          </a:p>
        </p:txBody>
      </p:sp>
      <p:pic>
        <p:nvPicPr>
          <p:cNvPr id="3" name="Picture 2" descr="Screen Shot 2013-09-04 at 4.42.20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922" y="1485899"/>
            <a:ext cx="8232878" cy="2891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9789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Inline Text Computations</a:t>
            </a:r>
            <a:endParaRPr lang="en-US"/>
          </a:p>
        </p:txBody>
      </p:sp>
      <p:pic>
        <p:nvPicPr>
          <p:cNvPr id="3" name="Picture 2" descr="Screen Shot 2013-09-04 at 4.43.05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648" y="1892300"/>
            <a:ext cx="8173139" cy="1831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5630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creen Shot 2013-09-04 at 4.51.20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5272" y="1344062"/>
            <a:ext cx="6679762" cy="336631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Incorporating Graphics</a:t>
            </a:r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5844269" y="4562409"/>
            <a:ext cx="2354969" cy="53176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Adjust figure height</a:t>
            </a:r>
            <a:endParaRPr lang="en-US"/>
          </a:p>
        </p:txBody>
      </p:sp>
      <p:cxnSp>
        <p:nvCxnSpPr>
          <p:cNvPr id="7" name="Straight Arrow Connector 6"/>
          <p:cNvCxnSpPr>
            <a:stCxn id="5" idx="1"/>
          </p:cNvCxnSpPr>
          <p:nvPr/>
        </p:nvCxnSpPr>
        <p:spPr>
          <a:xfrm flipH="1" flipV="1">
            <a:off x="4204421" y="3785567"/>
            <a:ext cx="1639848" cy="10427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72051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knitr Produces in HTML</a:t>
            </a:r>
            <a:endParaRPr lang="en-US"/>
          </a:p>
        </p:txBody>
      </p:sp>
      <p:pic>
        <p:nvPicPr>
          <p:cNvPr id="3" name="Picture 2" descr="Screen Shot 2013-09-04 at 4.53.03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860" y="1063229"/>
            <a:ext cx="7013547" cy="3919677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6645698" y="1344061"/>
            <a:ext cx="2133035" cy="81383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Image is embedded in HTML</a:t>
            </a:r>
            <a:endParaRPr lang="en-US"/>
          </a:p>
        </p:txBody>
      </p:sp>
      <p:cxnSp>
        <p:nvCxnSpPr>
          <p:cNvPr id="6" name="Straight Arrow Connector 5"/>
          <p:cNvCxnSpPr>
            <a:stCxn id="4" idx="2"/>
          </p:cNvCxnSpPr>
          <p:nvPr/>
        </p:nvCxnSpPr>
        <p:spPr>
          <a:xfrm flipH="1">
            <a:off x="6053874" y="2157896"/>
            <a:ext cx="1658342" cy="18372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56733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Incorporating Graphics</a:t>
            </a:r>
            <a:endParaRPr lang="en-US"/>
          </a:p>
        </p:txBody>
      </p:sp>
      <p:pic>
        <p:nvPicPr>
          <p:cNvPr id="4" name="Picture 3" descr="Screen Shot 2013-09-04 at 4.50.43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08" y="1112056"/>
            <a:ext cx="6479589" cy="3895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0234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Literate Statistical Programming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676549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Original idea comes from Don Knuth</a:t>
            </a:r>
          </a:p>
          <a:p>
            <a:r>
              <a:rPr lang="en-US" dirty="0" smtClean="0"/>
              <a:t>An article is a stream of </a:t>
            </a:r>
            <a:r>
              <a:rPr lang="en-US" b="1" dirty="0" smtClean="0"/>
              <a:t>text</a:t>
            </a:r>
            <a:r>
              <a:rPr lang="en-US" dirty="0" smtClean="0"/>
              <a:t> and </a:t>
            </a:r>
            <a:r>
              <a:rPr lang="en-US" b="1" dirty="0" smtClean="0"/>
              <a:t>code</a:t>
            </a:r>
            <a:endParaRPr lang="en-US" dirty="0" smtClean="0"/>
          </a:p>
          <a:p>
            <a:r>
              <a:rPr lang="en-US" dirty="0" smtClean="0"/>
              <a:t>Analysis code is divided into text and code “chunks”</a:t>
            </a:r>
          </a:p>
          <a:p>
            <a:r>
              <a:rPr lang="en-US" dirty="0" smtClean="0"/>
              <a:t>Presentation code formats results (tables, figures, etc.)</a:t>
            </a:r>
          </a:p>
          <a:p>
            <a:r>
              <a:rPr lang="en-US" dirty="0" smtClean="0"/>
              <a:t>Article text explains what is going on</a:t>
            </a:r>
          </a:p>
          <a:p>
            <a:r>
              <a:rPr lang="en-US" dirty="0" smtClean="0"/>
              <a:t>Literate programs are </a:t>
            </a:r>
            <a:r>
              <a:rPr lang="en-US" b="1" dirty="0" smtClean="0"/>
              <a:t>weaved</a:t>
            </a:r>
            <a:r>
              <a:rPr lang="en-US" dirty="0" smtClean="0"/>
              <a:t> to produce human-readable documents and </a:t>
            </a:r>
            <a:r>
              <a:rPr lang="en-US" b="1" dirty="0" smtClean="0"/>
              <a:t>tangled</a:t>
            </a:r>
            <a:r>
              <a:rPr lang="en-US" dirty="0" smtClean="0"/>
              <a:t> to produce machine-readable documents</a:t>
            </a:r>
          </a:p>
        </p:txBody>
      </p:sp>
    </p:spTree>
    <p:extLst>
      <p:ext uri="{BB962C8B-B14F-4D97-AF65-F5344CB8AC3E}">
        <p14:creationId xmlns:p14="http://schemas.microsoft.com/office/powerpoint/2010/main" val="9165784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Making Tables with xtable</a:t>
            </a:r>
            <a:endParaRPr lang="en-US"/>
          </a:p>
        </p:txBody>
      </p:sp>
      <p:pic>
        <p:nvPicPr>
          <p:cNvPr id="3" name="Picture 2" descr="Screen Shot 2013-09-04 at 5.00.15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977" y="1217355"/>
            <a:ext cx="7430329" cy="3443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5036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Making Tables with xtable</a:t>
            </a:r>
            <a:endParaRPr lang="en-US"/>
          </a:p>
        </p:txBody>
      </p:sp>
      <p:pic>
        <p:nvPicPr>
          <p:cNvPr id="3" name="Picture 2" descr="Screen Shot 2013-09-04 at 5.00.25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6700" y="1063229"/>
            <a:ext cx="6045620" cy="3810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6035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Setting Global Options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mtClean="0"/>
              <a:t>Sometimes we want to set options for </a:t>
            </a:r>
            <a:r>
              <a:rPr lang="en-US" b="1" smtClean="0"/>
              <a:t>every</a:t>
            </a:r>
            <a:r>
              <a:rPr lang="en-US" smtClean="0"/>
              <a:t> code chunk that are different from the defaults</a:t>
            </a:r>
          </a:p>
          <a:p>
            <a:r>
              <a:rPr lang="en-US" smtClean="0"/>
              <a:t>For example, we may want to suppress all code echoing and results output</a:t>
            </a:r>
          </a:p>
          <a:p>
            <a:r>
              <a:rPr lang="en-US" smtClean="0"/>
              <a:t>We have to write some code to set these global options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4133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Setting Global Options</a:t>
            </a:r>
            <a:endParaRPr lang="en-US"/>
          </a:p>
        </p:txBody>
      </p:sp>
      <p:pic>
        <p:nvPicPr>
          <p:cNvPr id="4" name="Picture 3" descr="Screen Shot 2013-09-04 at 5.16.2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063229"/>
            <a:ext cx="6649035" cy="3983222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6214160" y="1063229"/>
            <a:ext cx="2244002" cy="82338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Set default to NOT echo code</a:t>
            </a:r>
            <a:endParaRPr lang="en-US"/>
          </a:p>
        </p:txBody>
      </p:sp>
      <p:cxnSp>
        <p:nvCxnSpPr>
          <p:cNvPr id="7" name="Straight Arrow Connector 6"/>
          <p:cNvCxnSpPr>
            <a:stCxn id="5" idx="1"/>
          </p:cNvCxnSpPr>
          <p:nvPr/>
        </p:nvCxnSpPr>
        <p:spPr>
          <a:xfrm flipH="1">
            <a:off x="3649586" y="1474924"/>
            <a:ext cx="2564574" cy="25139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6805986" y="2177435"/>
            <a:ext cx="1967124" cy="59700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Override default</a:t>
            </a:r>
            <a:endParaRPr lang="en-US"/>
          </a:p>
        </p:txBody>
      </p:sp>
      <p:cxnSp>
        <p:nvCxnSpPr>
          <p:cNvPr id="9" name="Straight Arrow Connector 8"/>
          <p:cNvCxnSpPr>
            <a:stCxn id="8" idx="1"/>
          </p:cNvCxnSpPr>
          <p:nvPr/>
        </p:nvCxnSpPr>
        <p:spPr>
          <a:xfrm flipH="1">
            <a:off x="3735896" y="2475937"/>
            <a:ext cx="3070090" cy="2985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6448423" y="4194352"/>
            <a:ext cx="2324687" cy="59700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Don’t echo code here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0624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1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Setting Global Options</a:t>
            </a:r>
            <a:endParaRPr lang="en-US"/>
          </a:p>
        </p:txBody>
      </p:sp>
      <p:pic>
        <p:nvPicPr>
          <p:cNvPr id="3" name="Picture 2" descr="Screen Shot 2013-09-04 at 5.16.56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040960"/>
            <a:ext cx="6852088" cy="4053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2324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Some Common Options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Output</a:t>
            </a:r>
          </a:p>
          <a:p>
            <a:pPr lvl="1"/>
            <a:r>
              <a:rPr lang="en-US" smtClean="0"/>
              <a:t>results: “asis”, “hide”</a:t>
            </a:r>
          </a:p>
          <a:p>
            <a:pPr lvl="1"/>
            <a:r>
              <a:rPr lang="en-US" smtClean="0"/>
              <a:t>echo: TRUE, FALSE</a:t>
            </a:r>
          </a:p>
          <a:p>
            <a:r>
              <a:rPr lang="en-US" smtClean="0"/>
              <a:t>Figures</a:t>
            </a:r>
          </a:p>
          <a:p>
            <a:pPr lvl="1"/>
            <a:r>
              <a:rPr lang="en-US" smtClean="0"/>
              <a:t>fig.height: numeric</a:t>
            </a:r>
          </a:p>
          <a:p>
            <a:pPr lvl="1"/>
            <a:r>
              <a:rPr lang="en-US" smtClean="0"/>
              <a:t>fig.width: numeric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0130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Caching Computations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mtClean="0"/>
              <a:t>What if one chunk takes a long time to run?</a:t>
            </a:r>
          </a:p>
          <a:p>
            <a:r>
              <a:rPr lang="en-US" smtClean="0"/>
              <a:t>All chunks have to be re-computed every time you re-knit the file</a:t>
            </a:r>
          </a:p>
          <a:p>
            <a:r>
              <a:rPr lang="en-US" smtClean="0"/>
              <a:t>The </a:t>
            </a:r>
            <a:r>
              <a:rPr lang="en-US" sz="2400" smtClean="0">
                <a:latin typeface="Courier"/>
                <a:cs typeface="Courier"/>
              </a:rPr>
              <a:t>cache=TRUE </a:t>
            </a:r>
            <a:r>
              <a:rPr lang="en-US" smtClean="0"/>
              <a:t>option can be set on a chunk-by-chunk basis to store results of computation</a:t>
            </a:r>
          </a:p>
          <a:p>
            <a:r>
              <a:rPr lang="en-US" smtClean="0"/>
              <a:t>After the first run, results are loaded from cache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1735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Caching Caveats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If the data or code (or anything external) changes, you need to re-run the cached code chunks</a:t>
            </a:r>
          </a:p>
          <a:p>
            <a:r>
              <a:rPr lang="en-US" smtClean="0"/>
              <a:t>Dependencies are not checked explicitly</a:t>
            </a:r>
          </a:p>
          <a:p>
            <a:r>
              <a:rPr lang="en-US" smtClean="0"/>
              <a:t>Chunks with significant </a:t>
            </a:r>
            <a:r>
              <a:rPr lang="en-US" i="1" smtClean="0"/>
              <a:t>side effects</a:t>
            </a:r>
            <a:r>
              <a:rPr lang="en-US" smtClean="0"/>
              <a:t> may not be cacheable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8330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Summary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Literate statistical programming can be a useful way to put text, code, data, output all in one document</a:t>
            </a:r>
          </a:p>
          <a:p>
            <a:r>
              <a:rPr lang="en-US" smtClean="0"/>
              <a:t>knitr is a powerful tool for integrating code and text in a simple document format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1925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Literate Statistical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Literate programming is a general concept. We need</a:t>
            </a:r>
          </a:p>
          <a:p>
            <a:pPr lvl="1"/>
            <a:r>
              <a:rPr lang="en-US" dirty="0" smtClean="0"/>
              <a:t>A documentation language</a:t>
            </a:r>
          </a:p>
          <a:p>
            <a:pPr lvl="1"/>
            <a:r>
              <a:rPr lang="en-US" dirty="0" smtClean="0"/>
              <a:t>A programming language</a:t>
            </a:r>
          </a:p>
          <a:p>
            <a:r>
              <a:rPr lang="en-US" dirty="0" smtClean="0"/>
              <a:t>The original </a:t>
            </a:r>
            <a:r>
              <a:rPr lang="en-US" b="1" dirty="0" err="1" smtClean="0"/>
              <a:t>Sweave</a:t>
            </a:r>
            <a:r>
              <a:rPr lang="en-US" dirty="0" smtClean="0"/>
              <a:t> system developed by Friedrich </a:t>
            </a:r>
            <a:r>
              <a:rPr lang="en-US" dirty="0" err="1" smtClean="0"/>
              <a:t>Leisch</a:t>
            </a:r>
            <a:r>
              <a:rPr lang="en-US" dirty="0" smtClean="0"/>
              <a:t> used </a:t>
            </a:r>
            <a:r>
              <a:rPr lang="en-US" dirty="0" err="1" smtClean="0"/>
              <a:t>LaTeX</a:t>
            </a:r>
            <a:r>
              <a:rPr lang="en-US" dirty="0" smtClean="0"/>
              <a:t> and R</a:t>
            </a:r>
          </a:p>
          <a:p>
            <a:r>
              <a:rPr lang="en-US" b="1" dirty="0" err="1"/>
              <a:t>k</a:t>
            </a:r>
            <a:r>
              <a:rPr lang="en-US" b="1" dirty="0" err="1" smtClean="0"/>
              <a:t>nitr</a:t>
            </a:r>
            <a:r>
              <a:rPr lang="en-US" dirty="0" smtClean="0"/>
              <a:t> supports a variety of documentation languages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5642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How Do I Make My Work Reproducible?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Decide to do it (ideally from the start)</a:t>
            </a:r>
          </a:p>
          <a:p>
            <a:r>
              <a:rPr lang="en-US" dirty="0" smtClean="0"/>
              <a:t>Keep track of things, perhaps with a version control system to track snapshots/changes</a:t>
            </a:r>
          </a:p>
          <a:p>
            <a:r>
              <a:rPr lang="en-US" dirty="0" smtClean="0"/>
              <a:t>Use software whose operation can be coded</a:t>
            </a:r>
          </a:p>
          <a:p>
            <a:r>
              <a:rPr lang="en-US" dirty="0" smtClean="0"/>
              <a:t>Don’t save output</a:t>
            </a:r>
          </a:p>
          <a:p>
            <a:r>
              <a:rPr lang="en-US" dirty="0" smtClean="0"/>
              <a:t>Save data in non-proprietary formats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0521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Literate Programming: Pros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Text and code all in one place, logical order</a:t>
            </a:r>
          </a:p>
          <a:p>
            <a:r>
              <a:rPr lang="en-US" smtClean="0"/>
              <a:t>Data, results automatically updated to reflect external changes</a:t>
            </a:r>
          </a:p>
          <a:p>
            <a:r>
              <a:rPr lang="en-US" smtClean="0"/>
              <a:t>Code is live--automatic “regression test” when building a document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5910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Literate Programming: Cons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Text and code all in one place; can make documents difficult to read, especially if there is a </a:t>
            </a:r>
            <a:r>
              <a:rPr lang="en-US" b="1" smtClean="0"/>
              <a:t>lot </a:t>
            </a:r>
            <a:r>
              <a:rPr lang="en-US" smtClean="0"/>
              <a:t>of code</a:t>
            </a:r>
          </a:p>
          <a:p>
            <a:r>
              <a:rPr lang="en-US" smtClean="0"/>
              <a:t>Can substantially slow down processing of documents (although there are tools to help)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5024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knitr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 R package written by </a:t>
            </a:r>
            <a:r>
              <a:rPr lang="en-US" dirty="0" err="1" smtClean="0"/>
              <a:t>Yihui</a:t>
            </a:r>
            <a:r>
              <a:rPr lang="en-US" dirty="0" smtClean="0"/>
              <a:t> </a:t>
            </a:r>
            <a:r>
              <a:rPr lang="en-US" dirty="0" err="1" smtClean="0"/>
              <a:t>Xie</a:t>
            </a:r>
            <a:r>
              <a:rPr lang="en-US" dirty="0" smtClean="0"/>
              <a:t> </a:t>
            </a:r>
            <a:endParaRPr lang="en-US" dirty="0" smtClean="0"/>
          </a:p>
          <a:p>
            <a:r>
              <a:rPr lang="en-US" dirty="0" smtClean="0"/>
              <a:t>Supports </a:t>
            </a:r>
            <a:r>
              <a:rPr lang="en-US" dirty="0" err="1" smtClean="0"/>
              <a:t>RMarkdown</a:t>
            </a:r>
            <a:r>
              <a:rPr lang="en-US" dirty="0" smtClean="0"/>
              <a:t>, </a:t>
            </a:r>
            <a:r>
              <a:rPr lang="en-US" dirty="0" err="1" smtClean="0"/>
              <a:t>LaTeX</a:t>
            </a:r>
            <a:r>
              <a:rPr lang="en-US" dirty="0" smtClean="0"/>
              <a:t>, and HTML as documentation languages</a:t>
            </a:r>
          </a:p>
          <a:p>
            <a:r>
              <a:rPr lang="en-US" dirty="0" smtClean="0"/>
              <a:t>Can export </a:t>
            </a:r>
            <a:r>
              <a:rPr lang="en-US" dirty="0" smtClean="0"/>
              <a:t>to, do </a:t>
            </a:r>
            <a:r>
              <a:rPr lang="en-US" dirty="0" smtClean="0"/>
              <a:t>PDF, HTML</a:t>
            </a:r>
          </a:p>
          <a:p>
            <a:r>
              <a:rPr lang="en-US" dirty="0" smtClean="0"/>
              <a:t>Built right into </a:t>
            </a:r>
            <a:r>
              <a:rPr lang="en-US" dirty="0" err="1" smtClean="0"/>
              <a:t>RStudio</a:t>
            </a:r>
            <a:r>
              <a:rPr lang="en-US" dirty="0" smtClean="0"/>
              <a:t> for your convenience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60236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Requirements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recent version of R</a:t>
            </a:r>
          </a:p>
          <a:p>
            <a:r>
              <a:rPr lang="en-US" dirty="0" smtClean="0"/>
              <a:t>Some </a:t>
            </a:r>
            <a:r>
              <a:rPr lang="en-US" dirty="0" smtClean="0"/>
              <a:t>support packages also available on CRAN</a:t>
            </a:r>
          </a:p>
          <a:p>
            <a:r>
              <a:rPr lang="en-US" dirty="0" smtClean="0"/>
              <a:t>Some knowledge of Markdown, </a:t>
            </a:r>
            <a:r>
              <a:rPr lang="en-US" dirty="0" err="1" smtClean="0"/>
              <a:t>LaTeX</a:t>
            </a:r>
            <a:r>
              <a:rPr lang="en-US" dirty="0" smtClean="0"/>
              <a:t>, or HTML</a:t>
            </a:r>
          </a:p>
          <a:p>
            <a:r>
              <a:rPr lang="en-US" dirty="0" smtClean="0"/>
              <a:t>We will use Markdown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28246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903</TotalTime>
  <Words>913</Words>
  <Application>Microsoft Macintosh PowerPoint</Application>
  <PresentationFormat>On-screen Show (16:9)</PresentationFormat>
  <Paragraphs>170</Paragraphs>
  <Slides>38</Slides>
  <Notes>38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Office Theme</vt:lpstr>
      <vt:lpstr>Reproducible Research</vt:lpstr>
      <vt:lpstr>Problems</vt:lpstr>
      <vt:lpstr>Literate Statistical Programming</vt:lpstr>
      <vt:lpstr>Literate Statistical Programming</vt:lpstr>
      <vt:lpstr>How Do I Make My Work Reproducible?</vt:lpstr>
      <vt:lpstr>Literate Programming: Pros</vt:lpstr>
      <vt:lpstr>Literate Programming: Cons</vt:lpstr>
      <vt:lpstr>What is knitr?</vt:lpstr>
      <vt:lpstr>Requirements</vt:lpstr>
      <vt:lpstr>What is Markdown?</vt:lpstr>
      <vt:lpstr>What is knitr Good For?</vt:lpstr>
      <vt:lpstr>What is knitr NOT Good For?</vt:lpstr>
      <vt:lpstr>My First knitr Document</vt:lpstr>
      <vt:lpstr>My First knitr Document</vt:lpstr>
      <vt:lpstr>Processing a knitr Document</vt:lpstr>
      <vt:lpstr>More Complicated Way</vt:lpstr>
      <vt:lpstr>HTML Output</vt:lpstr>
      <vt:lpstr>What knitr Produces: Markdown</vt:lpstr>
      <vt:lpstr>A Few Notes</vt:lpstr>
      <vt:lpstr>Processing of knitr Documents (what happens under the hood)</vt:lpstr>
      <vt:lpstr>Another Example</vt:lpstr>
      <vt:lpstr>Output</vt:lpstr>
      <vt:lpstr>Hiding Results</vt:lpstr>
      <vt:lpstr>Output</vt:lpstr>
      <vt:lpstr>Inline Text Computations</vt:lpstr>
      <vt:lpstr>Inline Text Computations</vt:lpstr>
      <vt:lpstr>Incorporating Graphics</vt:lpstr>
      <vt:lpstr>What knitr Produces in HTML</vt:lpstr>
      <vt:lpstr>Incorporating Graphics</vt:lpstr>
      <vt:lpstr>Making Tables with xtable</vt:lpstr>
      <vt:lpstr>Making Tables with xtable</vt:lpstr>
      <vt:lpstr>Setting Global Options</vt:lpstr>
      <vt:lpstr>Setting Global Options</vt:lpstr>
      <vt:lpstr>Setting Global Options</vt:lpstr>
      <vt:lpstr>Some Common Options</vt:lpstr>
      <vt:lpstr>Caching Computations</vt:lpstr>
      <vt:lpstr>Caching Caveats</vt:lpstr>
      <vt:lpstr>Summary</vt:lpstr>
    </vt:vector>
  </TitlesOfParts>
  <Company>Johns Hopkins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Literate Statistical Programming with knitr</dc:title>
  <dc:creator>Roger Peng</dc:creator>
  <cp:lastModifiedBy>qiang shen</cp:lastModifiedBy>
  <cp:revision>33</cp:revision>
  <dcterms:created xsi:type="dcterms:W3CDTF">2013-09-04T19:35:35Z</dcterms:created>
  <dcterms:modified xsi:type="dcterms:W3CDTF">2015-12-26T03:57:54Z</dcterms:modified>
</cp:coreProperties>
</file>