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70" r:id="rId6"/>
    <p:sldId id="258" r:id="rId7"/>
    <p:sldId id="259" r:id="rId8"/>
    <p:sldId id="267" r:id="rId9"/>
    <p:sldId id="266" r:id="rId10"/>
    <p:sldId id="264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976D-F288-9F37-BA86-7298984D2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89581-07FE-4DDB-709B-CC3ADC8F8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A21D4-2340-226A-BC35-0D6F80DA4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60F0-B46C-44DC-9E28-0838A5D37B50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7C9D5-13C6-0895-7EE4-680B81E6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B0B21-07C8-600D-E13F-CD843C07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FC6-712D-442D-BF8D-7339D4C9D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76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B27B-3EEF-6F2F-454C-951AED32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43B3E-D05F-FB1B-A679-524B7900F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B4B25-A930-1420-A42C-80647A39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60F0-B46C-44DC-9E28-0838A5D37B50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714BC-AB9D-45CB-EB93-56714F6D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F8853-01BE-08E1-B077-A0EDB4D1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FC6-712D-442D-BF8D-7339D4C9D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94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B6DB5-20BF-035B-0D6C-B542B1515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8EEE2-9749-C433-F0E1-307FA9299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BED5F-96A4-1E36-97B7-411752D2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60F0-B46C-44DC-9E28-0838A5D37B50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7FFFE-2512-7B85-61A8-48E1E4F5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23A36-917E-92FB-17F2-ABA5A176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FC6-712D-442D-BF8D-7339D4C9D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5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4395-6A06-3BEA-9D08-234F1791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FD865-632C-6F09-7A67-875A00DF9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C0FBB-36AC-3093-BE38-11D8EB86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60F0-B46C-44DC-9E28-0838A5D37B50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719AE-2AAF-0F27-7F1C-69F64BA4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39BCB-9C79-01AB-FDD9-D09800B3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FC6-712D-442D-BF8D-7339D4C9D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49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AD74-1B14-D695-4FEF-6D190927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18439-3D1B-80CA-4F03-22718DFAF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C3A1D-5A0F-18CB-3F59-08F7A164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60F0-B46C-44DC-9E28-0838A5D37B50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2817D-F4FD-9F76-AF8C-BFFF2CA8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5AAC-D850-5941-BA1F-B5DC63DF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FC6-712D-442D-BF8D-7339D4C9D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23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82E4-DDD9-9836-B79F-EB8C12E7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6B923-664A-2A7B-F3E5-A0BBEC55C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104E0-6403-7D09-962F-BB1FEC431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772C4-9501-E7CD-37F5-9B0E3BC0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60F0-B46C-44DC-9E28-0838A5D37B50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0AC89-4F36-3E8E-9568-BED7A252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39AAB-7E95-6128-3E53-AECA9882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FC6-712D-442D-BF8D-7339D4C9D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33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8EB21-93B1-9003-9716-66F6FDFC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43292-B894-A3F2-185B-567649CC4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558E9-5F90-E7AF-F16C-0FC351497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63074-F751-8DD6-AC57-E8236D5A1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C8B17-211F-0A7A-EEE6-0AC3E60C5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A7719-DC37-C2DB-9BED-8EF0300D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60F0-B46C-44DC-9E28-0838A5D37B50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7DC0E-59D1-4FE8-6B44-6451A6B9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D872E-6186-3AEB-2A04-274C3CD2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FC6-712D-442D-BF8D-7339D4C9D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79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C0C6-1015-BB76-41C8-EC3DCF0C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F03DA-F5C4-9BF5-FA39-B236F4DA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60F0-B46C-44DC-9E28-0838A5D37B50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94331-D913-F81F-A5F2-4D9EFA2A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31D88-61B2-CBB1-5BE2-4B25DB8B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FC6-712D-442D-BF8D-7339D4C9D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9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58BB90-0451-B968-6C98-82F09F93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60F0-B46C-44DC-9E28-0838A5D37B50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CC91A-B125-F8EA-CFBA-37346755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7F21A-A384-92CA-3992-3B05AF8D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FC6-712D-442D-BF8D-7339D4C9D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04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77E1-1C49-CC65-BA97-A982B571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2DDF8-EFF7-A9C0-CF87-966FDBBCE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F4CBF-1409-39FA-E81A-28F3E6D9F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1A6A6-CC63-03F1-B894-C8CF12D7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60F0-B46C-44DC-9E28-0838A5D37B50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0AD74-54FD-5BD0-1BA1-51F6BE82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93BB6-D53D-6BA0-797F-6F37DD6E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FC6-712D-442D-BF8D-7339D4C9D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9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4172D-B8AC-BF12-5FE9-F1AAFAE3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27881-42CC-99D2-6941-798BBBE29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D1ACB-E15B-043E-8AE3-70E159994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AEB83-2556-CD58-E9A7-C5F5FCCB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60F0-B46C-44DC-9E28-0838A5D37B50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7F53F-16C8-AF0A-A614-4898154E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95C85-8E94-8E64-46FC-667F84B2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FC6-712D-442D-BF8D-7339D4C9D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80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DF78BC-ED65-9DCE-78A7-89CD69BE4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56908-EA5D-A681-869A-FDBC25AFD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45914-20EC-B15D-3816-BFFA85B1C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0E60F0-B46C-44DC-9E28-0838A5D37B50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1E5CF-47F6-CD02-6392-433E02534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8CE53-3019-EFC9-EA9B-7F817548B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935FC6-712D-442D-BF8D-7339D4C9D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19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6E8E4E-F881-85D1-9B99-C77ECD424DCD}"/>
              </a:ext>
            </a:extLst>
          </p:cNvPr>
          <p:cNvSpPr txBox="1"/>
          <p:nvPr/>
        </p:nvSpPr>
        <p:spPr>
          <a:xfrm>
            <a:off x="2158181" y="2414729"/>
            <a:ext cx="7875638" cy="1307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Simulation Study of a STATCOM for Reactive Power and Harmonics Compensation</a:t>
            </a:r>
            <a:endParaRPr lang="en-GB" dirty="0">
              <a:effectLst/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623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C1455D-1DA4-E36C-DAE4-F4E15C267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3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Stretch goal: STATCOM with non-linear load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EBC7F4-6FCF-9EB1-0B42-2FA7619DD684}"/>
              </a:ext>
            </a:extLst>
          </p:cNvPr>
          <p:cNvSpPr txBox="1"/>
          <p:nvPr/>
        </p:nvSpPr>
        <p:spPr>
          <a:xfrm>
            <a:off x="838200" y="1327806"/>
            <a:ext cx="9153833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Characteristics of nonlinear loads</a:t>
            </a:r>
            <a:r>
              <a:rPr lang="zh-CN" alt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：</a:t>
            </a:r>
            <a:endParaRPr lang="en-US" sz="2000" b="1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DengXian" panose="02010600030101010101" pitchFamily="2" charset="-122"/>
              </a:rPr>
              <a:t>The voltage is not proportional to the current</a:t>
            </a:r>
            <a:r>
              <a:rPr lang="en-GB" dirty="0">
                <a:ea typeface="DengXian" panose="02010600030101010101" pitchFamily="2" charset="-12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ea typeface="DengXian" panose="02010600030101010101" pitchFamily="2" charset="-122"/>
              </a:rPr>
              <a:t>Harmonic currents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</p:txBody>
      </p:sp>
      <p:pic>
        <p:nvPicPr>
          <p:cNvPr id="9" name="Picture 8" descr="A graph with lines and arrows&#10;&#10;Description automatically generated">
            <a:extLst>
              <a:ext uri="{FF2B5EF4-FFF2-40B4-BE49-F238E27FC236}">
                <a16:creationId xmlns:a16="http://schemas.microsoft.com/office/drawing/2014/main" id="{AA480226-9F57-34D9-2D74-A4414802BB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7" t="5481" r="4451" b="4594"/>
          <a:stretch/>
        </p:blipFill>
        <p:spPr bwMode="auto">
          <a:xfrm>
            <a:off x="2240943" y="2962336"/>
            <a:ext cx="7751090" cy="294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3676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9DDFC8-E314-DE4A-9E3D-99045892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52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Stretch goal: STATCOM with non-linear load</a:t>
            </a:r>
          </a:p>
        </p:txBody>
      </p:sp>
      <p:pic>
        <p:nvPicPr>
          <p:cNvPr id="5" name="Picture 4" descr="A diagram of a complex function&#10;&#10;Description automatically generated">
            <a:extLst>
              <a:ext uri="{FF2B5EF4-FFF2-40B4-BE49-F238E27FC236}">
                <a16:creationId xmlns:a16="http://schemas.microsoft.com/office/drawing/2014/main" id="{57638F87-C39F-1152-4FE4-872FD3D38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359" y="808999"/>
            <a:ext cx="7555281" cy="579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8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E3A183-4868-4FF0-41DF-CCA5B634DAC9}"/>
              </a:ext>
            </a:extLst>
          </p:cNvPr>
          <p:cNvSpPr txBox="1"/>
          <p:nvPr/>
        </p:nvSpPr>
        <p:spPr>
          <a:xfrm>
            <a:off x="838200" y="4080838"/>
            <a:ext cx="9153833" cy="929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0000"/>
                </a:solidFill>
                <a:latin typeface="Aptos" panose="020B0004020202020204" pitchFamily="34" charset="0"/>
                <a:ea typeface="DengXian" panose="02010600030101010101" pitchFamily="2" charset="-122"/>
              </a:rPr>
              <a:t>Deliverables</a:t>
            </a:r>
            <a:endParaRPr lang="en-GB" sz="2000" dirty="0">
              <a:effectLst/>
              <a:ea typeface="DengXia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ea typeface="DengXian" panose="02010600030101010101" pitchFamily="2" charset="-122"/>
              </a:rPr>
              <a:t>Complete simulation of fully controlled 3 phase STATCOM with non-linear load.</a:t>
            </a:r>
            <a:endParaRPr lang="en-GB" sz="1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434176F-7AFD-5730-35D3-461D4491EE66}"/>
              </a:ext>
            </a:extLst>
          </p:cNvPr>
          <p:cNvSpPr txBox="1">
            <a:spLocks/>
          </p:cNvSpPr>
          <p:nvPr/>
        </p:nvSpPr>
        <p:spPr>
          <a:xfrm>
            <a:off x="838200" y="1693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/>
              <a:t>Stretch goal: STATCOM with non-linear load</a:t>
            </a:r>
            <a:endParaRPr lang="en-GB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1A6AB2-DDE1-C605-5952-0A140B5F981E}"/>
              </a:ext>
            </a:extLst>
          </p:cNvPr>
          <p:cNvSpPr txBox="1"/>
          <p:nvPr/>
        </p:nvSpPr>
        <p:spPr>
          <a:xfrm>
            <a:off x="838200" y="1222390"/>
            <a:ext cx="6096000" cy="3032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0000"/>
                </a:solidFill>
                <a:latin typeface="Aptos" panose="020B0004020202020204" pitchFamily="34" charset="0"/>
                <a:ea typeface="DengXian" panose="02010600030101010101" pitchFamily="2" charset="-122"/>
              </a:rPr>
              <a:t>Verification: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</a:rPr>
              <a:t>Filter verification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ea typeface="DengXian" panose="02010600030101010101" pitchFamily="2" charset="-122"/>
              </a:rPr>
              <a:t>Reactive power compensation verification</a:t>
            </a:r>
            <a:endParaRPr lang="en-GB" sz="1800" dirty="0">
              <a:solidFill>
                <a:srgbClr val="000000"/>
              </a:solidFill>
              <a:effectLst/>
              <a:ea typeface="DengXia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ea typeface="DengXian Light" panose="02010600030101010101" pitchFamily="2" charset="-122"/>
              </a:rPr>
              <a:t>Current controller verification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ea typeface="DengXian Light" panose="02010600030101010101" pitchFamily="2" charset="-122"/>
              </a:rPr>
              <a:t>Voltage controller verification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Aptos" panose="020B0004020202020204" pitchFamily="34" charset="0"/>
                <a:ea typeface="DengXian Light" panose="02010600030101010101" pitchFamily="2" charset="-122"/>
              </a:rPr>
              <a:t>Harmonics compensation verification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dirty="0">
              <a:effectLst/>
              <a:ea typeface="DengXian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880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ircuit&#10;&#10;Description automatically generated">
            <a:extLst>
              <a:ext uri="{FF2B5EF4-FFF2-40B4-BE49-F238E27FC236}">
                <a16:creationId xmlns:a16="http://schemas.microsoft.com/office/drawing/2014/main" id="{1CA5CC6B-18DF-D692-A3E7-F25FFF491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17" y="2222089"/>
            <a:ext cx="8418366" cy="32138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96ADA7-CEC4-5AC7-B94F-5B025545C826}"/>
              </a:ext>
            </a:extLst>
          </p:cNvPr>
          <p:cNvSpPr txBox="1"/>
          <p:nvPr/>
        </p:nvSpPr>
        <p:spPr>
          <a:xfrm>
            <a:off x="838200" y="1289324"/>
            <a:ext cx="10481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The STATCOM functions by injecting or absorbing reactive power into or from the power grid, dynamically adjusting its output as system conditions change.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B739CE-DF1C-58A4-D402-FA3413CD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28"/>
            <a:ext cx="10515600" cy="907241"/>
          </a:xfrm>
        </p:spPr>
        <p:txBody>
          <a:bodyPr>
            <a:normAutofit/>
          </a:bodyPr>
          <a:lstStyle/>
          <a:p>
            <a:pPr algn="ctr"/>
            <a:r>
              <a:rPr lang="en-GB" sz="3200"/>
              <a:t>What is the function of STATCOM?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0345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CFB930-FE64-A42C-5650-EF3BFEF113DC}"/>
              </a:ext>
            </a:extLst>
          </p:cNvPr>
          <p:cNvSpPr/>
          <p:nvPr/>
        </p:nvSpPr>
        <p:spPr>
          <a:xfrm>
            <a:off x="3967469" y="1831409"/>
            <a:ext cx="4257061" cy="78038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/>
              <a:t>Three phase inverter</a:t>
            </a:r>
            <a:endParaRPr lang="en-GB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A31765-4CDE-3827-31FE-B533016A67EB}"/>
              </a:ext>
            </a:extLst>
          </p:cNvPr>
          <p:cNvSpPr/>
          <p:nvPr/>
        </p:nvSpPr>
        <p:spPr>
          <a:xfrm>
            <a:off x="3967469" y="3335882"/>
            <a:ext cx="4257061" cy="78038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>
                <a:ea typeface="DengXian" panose="02010600030101010101" pitchFamily="2" charset="-122"/>
              </a:rPr>
              <a:t>STATCOM with linear load</a:t>
            </a:r>
            <a:endParaRPr lang="en-GB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1977BE-CA76-4384-4072-E7060BB93300}"/>
              </a:ext>
            </a:extLst>
          </p:cNvPr>
          <p:cNvSpPr/>
          <p:nvPr/>
        </p:nvSpPr>
        <p:spPr>
          <a:xfrm>
            <a:off x="3967467" y="4834767"/>
            <a:ext cx="4257063" cy="78038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/>
              <a:t>STATCOM with non-linear load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27B55C-2B5C-A856-BF06-9FE9FBC6DDB6}"/>
                  </a:ext>
                </a:extLst>
              </p:cNvPr>
              <p:cNvSpPr txBox="1"/>
              <p:nvPr/>
            </p:nvSpPr>
            <p:spPr>
              <a:xfrm>
                <a:off x="5606847" y="2791967"/>
                <a:ext cx="97830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GB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27B55C-2B5C-A856-BF06-9FE9FBC6D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847" y="2791967"/>
                <a:ext cx="978309" cy="369332"/>
              </a:xfrm>
              <a:prstGeom prst="rect">
                <a:avLst/>
              </a:prstGeom>
              <a:blipFill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6E7787-5982-0377-BFF2-AF046FFE28A0}"/>
                  </a:ext>
                </a:extLst>
              </p:cNvPr>
              <p:cNvSpPr txBox="1"/>
              <p:nvPr/>
            </p:nvSpPr>
            <p:spPr>
              <a:xfrm>
                <a:off x="5606845" y="4290852"/>
                <a:ext cx="97830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GB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6E7787-5982-0377-BFF2-AF046FFE2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845" y="4290852"/>
                <a:ext cx="978309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>
            <a:extLst>
              <a:ext uri="{FF2B5EF4-FFF2-40B4-BE49-F238E27FC236}">
                <a16:creationId xmlns:a16="http://schemas.microsoft.com/office/drawing/2014/main" id="{913417E4-89C0-0A4A-7C73-0C51316CA941}"/>
              </a:ext>
            </a:extLst>
          </p:cNvPr>
          <p:cNvSpPr txBox="1">
            <a:spLocks/>
          </p:cNvSpPr>
          <p:nvPr/>
        </p:nvSpPr>
        <p:spPr>
          <a:xfrm>
            <a:off x="838200" y="288028"/>
            <a:ext cx="10515600" cy="907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/>
              <a:t>What is the process of the whole project?</a:t>
            </a:r>
            <a:endParaRPr lang="en-GB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6F38C6-312A-7FB3-5310-DE69575D3875}"/>
              </a:ext>
            </a:extLst>
          </p:cNvPr>
          <p:cNvSpPr txBox="1"/>
          <p:nvPr/>
        </p:nvSpPr>
        <p:spPr>
          <a:xfrm>
            <a:off x="2094572" y="4994127"/>
            <a:ext cx="187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Stretch goal: 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69683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9E4DCD-CABF-A527-64BB-A5A71D3B591B}"/>
              </a:ext>
            </a:extLst>
          </p:cNvPr>
          <p:cNvSpPr txBox="1"/>
          <p:nvPr/>
        </p:nvSpPr>
        <p:spPr>
          <a:xfrm>
            <a:off x="798870" y="1024798"/>
            <a:ext cx="105942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Function: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 three-phase inverter is primarily used to convert direct current (DC) into alternating current (AC) across three phases.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4C0CBF-9E3A-F06C-5E01-DDA6A226EA1F}"/>
              </a:ext>
            </a:extLst>
          </p:cNvPr>
          <p:cNvSpPr txBox="1">
            <a:spLocks/>
          </p:cNvSpPr>
          <p:nvPr/>
        </p:nvSpPr>
        <p:spPr>
          <a:xfrm>
            <a:off x="877529" y="120026"/>
            <a:ext cx="10515600" cy="907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dirty="0"/>
              <a:t>Three-phase</a:t>
            </a:r>
            <a:r>
              <a:rPr lang="zh-CN" altLang="en-US" sz="3200" dirty="0"/>
              <a:t> </a:t>
            </a:r>
            <a:r>
              <a:rPr lang="en-GB" altLang="zh-CN" sz="3200" dirty="0"/>
              <a:t>inverter </a:t>
            </a:r>
            <a:endParaRPr lang="en-GB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3FD33-BD4A-F569-18CA-61D2FFC1049B}"/>
              </a:ext>
            </a:extLst>
          </p:cNvPr>
          <p:cNvSpPr txBox="1"/>
          <p:nvPr/>
        </p:nvSpPr>
        <p:spPr>
          <a:xfrm>
            <a:off x="798869" y="2170471"/>
            <a:ext cx="1043940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Two-level converter: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Power Switches: </a:t>
            </a:r>
            <a:r>
              <a:rPr lang="en-US" sz="18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The converter uses six power semiconductor switches (IGBT in this project). Each phase of the output uses two switches that connect to the positive and negative of the DC supply.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Operation: </a:t>
            </a:r>
            <a:r>
              <a:rPr lang="en-US" sz="18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By rapidly switching the power semiconductors on and off in a controlled sequence, the inverter creates a staircase waveform that approximates a sinusoidal AC waveform across its output.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E8D554-090B-CC50-9AF8-FEB659CC5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0"/>
          <a:stretch/>
        </p:blipFill>
        <p:spPr>
          <a:xfrm>
            <a:off x="2575718" y="3870142"/>
            <a:ext cx="7040563" cy="250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1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9E733E-8C87-C8F2-F2E9-5C3D8B2B6366}"/>
              </a:ext>
            </a:extLst>
          </p:cNvPr>
          <p:cNvSpPr txBox="1">
            <a:spLocks/>
          </p:cNvSpPr>
          <p:nvPr/>
        </p:nvSpPr>
        <p:spPr>
          <a:xfrm>
            <a:off x="877529" y="120026"/>
            <a:ext cx="10515600" cy="907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dirty="0"/>
              <a:t>Three-phase</a:t>
            </a:r>
            <a:r>
              <a:rPr lang="zh-CN" altLang="en-US" sz="3200" dirty="0"/>
              <a:t> </a:t>
            </a:r>
            <a:r>
              <a:rPr lang="en-GB" altLang="zh-CN" sz="3200" dirty="0"/>
              <a:t>inverter </a:t>
            </a:r>
            <a:endParaRPr lang="en-GB" sz="3200" dirty="0"/>
          </a:p>
        </p:txBody>
      </p:sp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D369764F-D979-B30F-9D5D-861E88D71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770"/>
          <a:stretch/>
        </p:blipFill>
        <p:spPr bwMode="auto">
          <a:xfrm>
            <a:off x="1321630" y="3120474"/>
            <a:ext cx="9393881" cy="32643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1C4C2F-4345-E282-84FD-B7E345B2378F}"/>
              </a:ext>
            </a:extLst>
          </p:cNvPr>
          <p:cNvSpPr txBox="1"/>
          <p:nvPr/>
        </p:nvSpPr>
        <p:spPr>
          <a:xfrm>
            <a:off x="798871" y="1027267"/>
            <a:ext cx="1043940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Voltage controller and current controller: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Laplace transform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Block diagram</a:t>
            </a:r>
            <a:endParaRPr lang="en-US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Deriving transfer function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endParaRPr lang="en-US" sz="2000" b="1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8042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76958D3-EBBD-D10C-2294-44EAB79C66AD}"/>
              </a:ext>
            </a:extLst>
          </p:cNvPr>
          <p:cNvSpPr txBox="1">
            <a:spLocks/>
          </p:cNvSpPr>
          <p:nvPr/>
        </p:nvSpPr>
        <p:spPr>
          <a:xfrm>
            <a:off x="877529" y="120026"/>
            <a:ext cx="10515600" cy="907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dirty="0"/>
              <a:t>Three-phase</a:t>
            </a:r>
            <a:r>
              <a:rPr lang="zh-CN" altLang="en-US" sz="3200" dirty="0"/>
              <a:t> </a:t>
            </a:r>
            <a:r>
              <a:rPr lang="en-GB" altLang="zh-CN" sz="3200" dirty="0"/>
              <a:t>inverter 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22363-D2F1-4411-CC54-67F7CA6FC5F2}"/>
              </a:ext>
            </a:extLst>
          </p:cNvPr>
          <p:cNvSpPr txBox="1"/>
          <p:nvPr/>
        </p:nvSpPr>
        <p:spPr>
          <a:xfrm>
            <a:off x="838200" y="1027267"/>
            <a:ext cx="6096000" cy="2591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0000"/>
                </a:solidFill>
                <a:latin typeface="Aptos" panose="020B0004020202020204" pitchFamily="34" charset="0"/>
                <a:ea typeface="DengXian" panose="02010600030101010101" pitchFamily="2" charset="-122"/>
              </a:rPr>
              <a:t>Verification: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ea typeface="DengXian Light" panose="02010600030101010101" pitchFamily="2" charset="-122"/>
              </a:rPr>
              <a:t>Transfer function verification in MATLAB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ea typeface="DengXian Light" panose="02010600030101010101" pitchFamily="2" charset="-122"/>
              </a:rPr>
              <a:t>Current controller verification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ea typeface="DengXian Light" panose="02010600030101010101" pitchFamily="2" charset="-122"/>
              </a:rPr>
              <a:t>Voltage controller verification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ea typeface="DengXian Light" panose="02010600030101010101" pitchFamily="2" charset="-122"/>
              </a:rPr>
              <a:t>Ripple verification</a:t>
            </a:r>
            <a:endParaRPr lang="en-GB" sz="1800" dirty="0">
              <a:effectLst/>
              <a:ea typeface="DengXian Light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dirty="0">
              <a:effectLst/>
              <a:ea typeface="DengXian Light" panose="02010600030101010101" pitchFamily="2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8700D-7E0E-5537-20B3-13308DAE71C1}"/>
              </a:ext>
            </a:extLst>
          </p:cNvPr>
          <p:cNvSpPr txBox="1"/>
          <p:nvPr/>
        </p:nvSpPr>
        <p:spPr>
          <a:xfrm>
            <a:off x="838200" y="4059957"/>
            <a:ext cx="9153833" cy="2176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0000"/>
                </a:solidFill>
                <a:latin typeface="Aptos" panose="020B0004020202020204" pitchFamily="34" charset="0"/>
                <a:ea typeface="DengXian" panose="02010600030101010101" pitchFamily="2" charset="-122"/>
              </a:rPr>
              <a:t>Deliverables</a:t>
            </a:r>
            <a:endParaRPr lang="en-GB" sz="2000" dirty="0">
              <a:effectLst/>
              <a:ea typeface="DengXia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ea typeface="DengXian" panose="02010600030101010101" pitchFamily="2" charset="-122"/>
              </a:rPr>
              <a:t>Current controller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ea typeface="DengXian" panose="02010600030101010101" pitchFamily="2" charset="-122"/>
              </a:rPr>
              <a:t>Voltage controller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ea typeface="DengXian" panose="02010600030101010101" pitchFamily="2" charset="-122"/>
              </a:rPr>
              <a:t>The three phase inverter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29050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B83B0D-E3C9-69D1-7F53-403433F9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STATCOM with linear load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B69E4-FC60-A13C-8135-8D31FFC72A56}"/>
              </a:ext>
            </a:extLst>
          </p:cNvPr>
          <p:cNvSpPr txBox="1"/>
          <p:nvPr/>
        </p:nvSpPr>
        <p:spPr>
          <a:xfrm>
            <a:off x="838200" y="1140993"/>
            <a:ext cx="9153833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0000"/>
                </a:solidFill>
                <a:latin typeface="Aptos" panose="020B0004020202020204" pitchFamily="34" charset="0"/>
                <a:ea typeface="DengXian" panose="02010600030101010101" pitchFamily="2" charset="-122"/>
              </a:rPr>
              <a:t>Reactive power compensation </a:t>
            </a:r>
            <a:r>
              <a:rPr lang="en-GB" sz="20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</a:rPr>
              <a:t>algorithms: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Aptos" panose="020B0004020202020204" pitchFamily="34" charset="0"/>
                <a:ea typeface="DengXian" panose="02010600030101010101" pitchFamily="2" charset="-122"/>
              </a:rPr>
              <a:t>P-Q theory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</a:rPr>
              <a:t>Clark transform </a:t>
            </a:r>
          </a:p>
        </p:txBody>
      </p:sp>
      <p:pic>
        <p:nvPicPr>
          <p:cNvPr id="3" name="Picture 2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EBE6E386-387B-7C8F-0AE2-013AB11A63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4" t="3702" r="7543" b="2481"/>
          <a:stretch/>
        </p:blipFill>
        <p:spPr bwMode="auto">
          <a:xfrm>
            <a:off x="2080940" y="2554867"/>
            <a:ext cx="8030120" cy="32746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1959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B78F69-B820-478E-55F7-57E06222D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764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STATCOM with linear load</a:t>
            </a:r>
          </a:p>
        </p:txBody>
      </p:sp>
      <p:pic>
        <p:nvPicPr>
          <p:cNvPr id="7" name="Picture 6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9E9F11C9-25C2-ED36-08AF-22DC8C2FA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2" t="701" r="4140" b="-98"/>
          <a:stretch/>
        </p:blipFill>
        <p:spPr bwMode="auto">
          <a:xfrm>
            <a:off x="2573510" y="1003181"/>
            <a:ext cx="7044980" cy="55942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6522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2CAB770-E53B-0273-155E-6CFBEF7A1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3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STATCOM with linear 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240CA-63DE-2D52-BD30-841565A27182}"/>
              </a:ext>
            </a:extLst>
          </p:cNvPr>
          <p:cNvSpPr txBox="1"/>
          <p:nvPr/>
        </p:nvSpPr>
        <p:spPr>
          <a:xfrm>
            <a:off x="838200" y="3493041"/>
            <a:ext cx="9153833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0000"/>
                </a:solidFill>
                <a:latin typeface="Aptos" panose="020B0004020202020204" pitchFamily="34" charset="0"/>
                <a:ea typeface="DengXian" panose="02010600030101010101" pitchFamily="2" charset="-122"/>
              </a:rPr>
              <a:t>Deliverables: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Aptos" panose="020B0004020202020204" pitchFamily="34" charset="0"/>
                <a:ea typeface="DengXian" panose="02010600030101010101" pitchFamily="2" charset="-122"/>
              </a:rPr>
              <a:t>M</a:t>
            </a:r>
            <a:r>
              <a:rPr lang="en-GB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</a:rPr>
              <a:t>odel the STATCOM as an ideal voltage source.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ptos" panose="020B0004020202020204" pitchFamily="34" charset="0"/>
                <a:ea typeface="DengXian" panose="02010600030101010101" pitchFamily="2" charset="-122"/>
              </a:rPr>
              <a:t>F</a:t>
            </a:r>
            <a:r>
              <a:rPr lang="en-GB" sz="1800" dirty="0">
                <a:effectLst/>
                <a:latin typeface="Aptos" panose="020B0004020202020204" pitchFamily="34" charset="0"/>
                <a:ea typeface="DengXian" panose="02010600030101010101" pitchFamily="2" charset="-122"/>
              </a:rPr>
              <a:t>ully controlled 3 phase STATCOM with linear load</a:t>
            </a:r>
            <a:endParaRPr lang="en-GB" sz="1800" dirty="0">
              <a:latin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68519-5DE0-92A2-F223-08B3F2EC283B}"/>
              </a:ext>
            </a:extLst>
          </p:cNvPr>
          <p:cNvSpPr txBox="1"/>
          <p:nvPr/>
        </p:nvSpPr>
        <p:spPr>
          <a:xfrm>
            <a:off x="838200" y="1494954"/>
            <a:ext cx="6096000" cy="2591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0000"/>
                </a:solidFill>
                <a:latin typeface="Aptos" panose="020B0004020202020204" pitchFamily="34" charset="0"/>
                <a:ea typeface="DengXian" panose="02010600030101010101" pitchFamily="2" charset="-122"/>
              </a:rPr>
              <a:t>Verification: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ea typeface="DengXian" panose="02010600030101010101" pitchFamily="2" charset="-122"/>
              </a:rPr>
              <a:t>Reactive power compensation verification</a:t>
            </a:r>
            <a:endParaRPr lang="en-GB" sz="1800" dirty="0">
              <a:solidFill>
                <a:srgbClr val="000000"/>
              </a:solidFill>
              <a:effectLst/>
              <a:ea typeface="DengXia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ea typeface="DengXian Light" panose="02010600030101010101" pitchFamily="2" charset="-122"/>
              </a:rPr>
              <a:t>Current controller verification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ea typeface="DengXian Light" panose="02010600030101010101" pitchFamily="2" charset="-122"/>
              </a:rPr>
              <a:t>Voltage controller verification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b="1" dirty="0">
              <a:effectLst/>
              <a:latin typeface="Arial" panose="020B0604020202020204" pitchFamily="34" charset="0"/>
              <a:ea typeface="DengXian Light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87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DengXian</vt:lpstr>
      <vt:lpstr>DengXian Light</vt:lpstr>
      <vt:lpstr>Söhne</vt:lpstr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What is the function of STATCOM?</vt:lpstr>
      <vt:lpstr>PowerPoint Presentation</vt:lpstr>
      <vt:lpstr>PowerPoint Presentation</vt:lpstr>
      <vt:lpstr>PowerPoint Presentation</vt:lpstr>
      <vt:lpstr>PowerPoint Presentation</vt:lpstr>
      <vt:lpstr>STATCOM with linear load</vt:lpstr>
      <vt:lpstr>STATCOM with linear load</vt:lpstr>
      <vt:lpstr>STATCOM with linear load</vt:lpstr>
      <vt:lpstr>Stretch goal: STATCOM with non-linear load</vt:lpstr>
      <vt:lpstr>Stretch goal: STATCOM with non-linear load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YUJIAN CAI</dc:creator>
  <cp:lastModifiedBy>YUJIAN CAI</cp:lastModifiedBy>
  <cp:revision>23</cp:revision>
  <dcterms:created xsi:type="dcterms:W3CDTF">2024-05-11T19:02:34Z</dcterms:created>
  <dcterms:modified xsi:type="dcterms:W3CDTF">2024-05-16T12:39:13Z</dcterms:modified>
</cp:coreProperties>
</file>